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72"/>
  </p:notesMasterIdLst>
  <p:sldIdLst>
    <p:sldId id="917" r:id="rId3"/>
    <p:sldId id="916" r:id="rId4"/>
    <p:sldId id="256" r:id="rId5"/>
    <p:sldId id="859" r:id="rId6"/>
    <p:sldId id="865" r:id="rId7"/>
    <p:sldId id="861" r:id="rId8"/>
    <p:sldId id="864" r:id="rId9"/>
    <p:sldId id="867" r:id="rId10"/>
    <p:sldId id="871" r:id="rId11"/>
    <p:sldId id="870" r:id="rId12"/>
    <p:sldId id="872" r:id="rId13"/>
    <p:sldId id="869" r:id="rId14"/>
    <p:sldId id="900" r:id="rId15"/>
    <p:sldId id="803" r:id="rId16"/>
    <p:sldId id="824" r:id="rId17"/>
    <p:sldId id="804" r:id="rId18"/>
    <p:sldId id="858" r:id="rId19"/>
    <p:sldId id="805" r:id="rId20"/>
    <p:sldId id="828" r:id="rId21"/>
    <p:sldId id="806" r:id="rId22"/>
    <p:sldId id="856" r:id="rId23"/>
    <p:sldId id="857" r:id="rId24"/>
    <p:sldId id="807" r:id="rId25"/>
    <p:sldId id="852" r:id="rId26"/>
    <p:sldId id="799" r:id="rId27"/>
    <p:sldId id="347" r:id="rId28"/>
    <p:sldId id="348" r:id="rId29"/>
    <p:sldId id="556" r:id="rId30"/>
    <p:sldId id="557" r:id="rId31"/>
    <p:sldId id="559" r:id="rId32"/>
    <p:sldId id="558" r:id="rId33"/>
    <p:sldId id="875" r:id="rId34"/>
    <p:sldId id="909" r:id="rId35"/>
    <p:sldId id="910" r:id="rId36"/>
    <p:sldId id="830" r:id="rId37"/>
    <p:sldId id="911" r:id="rId38"/>
    <p:sldId id="912" r:id="rId39"/>
    <p:sldId id="810" r:id="rId40"/>
    <p:sldId id="814" r:id="rId41"/>
    <p:sldId id="913" r:id="rId42"/>
    <p:sldId id="626" r:id="rId43"/>
    <p:sldId id="361" r:id="rId44"/>
    <p:sldId id="362" r:id="rId45"/>
    <p:sldId id="914" r:id="rId46"/>
    <p:sldId id="915" r:id="rId47"/>
    <p:sldId id="901" r:id="rId48"/>
    <p:sldId id="902" r:id="rId49"/>
    <p:sldId id="903" r:id="rId50"/>
    <p:sldId id="779" r:id="rId51"/>
    <p:sldId id="895" r:id="rId52"/>
    <p:sldId id="782" r:id="rId53"/>
    <p:sldId id="780" r:id="rId54"/>
    <p:sldId id="899" r:id="rId55"/>
    <p:sldId id="877" r:id="rId56"/>
    <p:sldId id="893" r:id="rId57"/>
    <p:sldId id="894" r:id="rId58"/>
    <p:sldId id="892" r:id="rId59"/>
    <p:sldId id="783" r:id="rId60"/>
    <p:sldId id="897" r:id="rId61"/>
    <p:sldId id="896" r:id="rId62"/>
    <p:sldId id="898" r:id="rId63"/>
    <p:sldId id="811" r:id="rId64"/>
    <p:sldId id="815" r:id="rId65"/>
    <p:sldId id="879" r:id="rId66"/>
    <p:sldId id="904" r:id="rId67"/>
    <p:sldId id="905" r:id="rId68"/>
    <p:sldId id="906" r:id="rId69"/>
    <p:sldId id="907" r:id="rId70"/>
    <p:sldId id="908" r:id="rId71"/>
  </p:sldIdLst>
  <p:sldSz cx="9144000" cy="6858000" type="screen4x3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FF9933"/>
    <a:srgbClr val="FFFF00"/>
    <a:srgbClr val="FFFFCC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A678553-82FB-465F-A9A0-930D1F5575CE}" v="18" dt="2023-02-06T15:08:30.2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426" autoAdjust="0"/>
    <p:restoredTop sz="99110" autoAdjust="0"/>
  </p:normalViewPr>
  <p:slideViewPr>
    <p:cSldViewPr>
      <p:cViewPr varScale="1">
        <p:scale>
          <a:sx n="85" d="100"/>
          <a:sy n="85" d="100"/>
        </p:scale>
        <p:origin x="835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microsoft.com/office/2015/10/relationships/revisionInfo" Target="revisionInfo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1-26T09:44:26.60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77 1248,'-2'-30,"-2"0,0 0,-2 0,-15-43,11 41,1-1,2-1,-4-45,8-408,6 238,-3 140,0 77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26T09:44:47.6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42 783 24575,'0'-702'0,"0"694"0,0 3 0,1 0 0,-1 1 0,0-1 0,0 1 0,-1-1 0,1 0 0,-1 1 0,0-1 0,0 1 0,-1-1 0,1 1 0,-1 0 0,0 0 0,-3-5 0,5 9 0,-1-1 0,1 1 0,-1 0 0,1 0 0,-1 0 0,1 0 0,-1 0 0,1 0 0,-1 0 0,1 0 0,-1 0 0,1 1 0,0-1 0,-1 0 0,1 0 0,-1 0 0,1 0 0,-1 1 0,1-1 0,0 0 0,-1 0 0,1 1 0,0-1 0,-1 0 0,1 1 0,0-1 0,-1 0 0,1 1 0,0-1 0,0 0 0,-1 1 0,1-1 0,0 1 0,0-1 0,0 0 0,-1 1 0,1-1 0,0 1 0,0-1 0,0 1 0,0-1 0,0 1 0,0-1 0,0 1 0,0-1 0,0 1 0,0 0 0,-5 25 0,-2 68 0,7 149 0,3-92 0,-4-70 0,3 94 0,-2-173 0,0-1 0,0 1 0,0 0 0,0-1 0,0 1 0,1 0 0,-1-1 0,0 1 0,1-1 0,-1 1 0,1-1 0,0 1 0,-1-1 0,1 1 0,0-1 0,0 1 0,0-1 0,0 0 0,0 0 0,2 2 0,-2-3 0,0-1 0,0 0 0,0 0 0,0 1 0,0-1 0,0 0 0,0 0 0,0 0 0,0 0 0,0 0 0,-1 0 0,1 0 0,0-1 0,-1 1 0,1 0 0,-1 0 0,1-1 0,-1 1 0,0 0 0,0 0 0,1-1 0,-1 1 0,0 0 0,0-1 0,0 1 0,-1-2 0,6-35 0,-1-48 0,-4 55 0,1-1 0,2 1 0,8-36 0,7-26-1365,-16 65-5461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1-26T09:44:53.02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0 917,'0'-885,"0"854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C9E25B-C9BA-4C64-9B41-A005609C94C3}" type="datetimeFigureOut">
              <a:rPr lang="pl-PL" smtClean="0"/>
              <a:t>17.07.2023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866A23-37A4-4AA3-8852-B91A9405DB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3222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32C440-4272-499D-8FF7-1C6AB58E28D9}" type="datetimeFigureOut">
              <a:rPr lang="pl-PL"/>
              <a:pPr>
                <a:defRPr/>
              </a:pPr>
              <a:t>17.07.2023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4A2902-8FC9-42C5-859F-0D390CE8B75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50849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FEE829-BDFC-4CE2-8D1D-A77E0600791F}" type="datetimeFigureOut">
              <a:rPr lang="pl-PL"/>
              <a:pPr>
                <a:defRPr/>
              </a:pPr>
              <a:t>17.07.2023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544490-964C-4CB8-980E-C84DF44B4ED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77898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D016F3-4E6A-4050-AAD9-C0D9EABCACEE}" type="datetimeFigureOut">
              <a:rPr lang="pl-PL"/>
              <a:pPr>
                <a:defRPr/>
              </a:pPr>
              <a:t>17.07.2023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B6B344-398E-4F70-98E5-D64DCD2B9E9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742150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E98C3-7F53-4839-BBF6-BD87208441B5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17.07.2023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1FD6A-CA61-4295-864E-D6EBFCC9D35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1928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E98C3-7F53-4839-BBF6-BD87208441B5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17.07.2023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1FD6A-CA61-4295-864E-D6EBFCC9D35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0563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E98C3-7F53-4839-BBF6-BD87208441B5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17.07.2023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1FD6A-CA61-4295-864E-D6EBFCC9D35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7275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E98C3-7F53-4839-BBF6-BD87208441B5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17.07.2023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1FD6A-CA61-4295-864E-D6EBFCC9D35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9957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E98C3-7F53-4839-BBF6-BD87208441B5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17.07.2023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1FD6A-CA61-4295-864E-D6EBFCC9D35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4736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E98C3-7F53-4839-BBF6-BD87208441B5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17.07.2023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1FD6A-CA61-4295-864E-D6EBFCC9D35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2727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E98C3-7F53-4839-BBF6-BD87208441B5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17.07.2023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1FD6A-CA61-4295-864E-D6EBFCC9D35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1879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E98C3-7F53-4839-BBF6-BD87208441B5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17.07.2023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1FD6A-CA61-4295-864E-D6EBFCC9D35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144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A426B7-54E3-4FBD-A578-5E8D14C65764}" type="datetimeFigureOut">
              <a:rPr lang="pl-PL"/>
              <a:pPr>
                <a:defRPr/>
              </a:pPr>
              <a:t>17.07.2023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C0AA9-0877-4B05-8532-8E5665B1DAA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357946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E98C3-7F53-4839-BBF6-BD87208441B5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17.07.2023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1FD6A-CA61-4295-864E-D6EBFCC9D35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6253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E98C3-7F53-4839-BBF6-BD87208441B5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17.07.2023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1FD6A-CA61-4295-864E-D6EBFCC9D35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3312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E98C3-7F53-4839-BBF6-BD87208441B5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17.07.2023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1FD6A-CA61-4295-864E-D6EBFCC9D35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955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580CDB-4C0E-4AC5-9459-1216A15D5909}" type="datetimeFigureOut">
              <a:rPr lang="pl-PL"/>
              <a:pPr>
                <a:defRPr/>
              </a:pPr>
              <a:t>17.07.2023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4BDA50-4077-40E4-8D6E-8AD0F5DBCDF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9990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03E3C8-5854-46DD-B6D1-C14A678E4710}" type="datetimeFigureOut">
              <a:rPr lang="pl-PL"/>
              <a:pPr>
                <a:defRPr/>
              </a:pPr>
              <a:t>17.07.2023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84F7F2-B685-4BD3-B226-58E2851481F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88429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0D06D8-B11B-43B0-96B8-3FCC58403455}" type="datetimeFigureOut">
              <a:rPr lang="pl-PL"/>
              <a:pPr>
                <a:defRPr/>
              </a:pPr>
              <a:t>17.07.2023</a:t>
            </a:fld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A4F556-0A7A-4CB9-92B7-8C427D859B9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0682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E598AA-6920-42F0-9F0B-492B75D3A95B}" type="datetimeFigureOut">
              <a:rPr lang="pl-PL"/>
              <a:pPr>
                <a:defRPr/>
              </a:pPr>
              <a:t>17.07.2023</a:t>
            </a:fld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5F1D3-C5DD-406C-977D-3EB61110E76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0832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0D984E-424C-40B5-B566-2CABB19F3684}" type="datetimeFigureOut">
              <a:rPr lang="pl-PL"/>
              <a:pPr>
                <a:defRPr/>
              </a:pPr>
              <a:t>17.07.2023</a:t>
            </a:fld>
            <a:endParaRPr lang="pl-PL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309423-179C-43DA-A669-180265C74BE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66095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7B8472-394F-433C-BE3D-526D4BFE6953}" type="datetimeFigureOut">
              <a:rPr lang="pl-PL"/>
              <a:pPr>
                <a:defRPr/>
              </a:pPr>
              <a:t>17.07.2023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3B5B3-1D2A-4ED0-B863-0914A505FC0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793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B296CB-9BF2-41BA-A987-9908F329DFF7}" type="datetimeFigureOut">
              <a:rPr lang="pl-PL"/>
              <a:pPr>
                <a:defRPr/>
              </a:pPr>
              <a:t>17.07.2023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3CC896-E760-4F41-881B-E389B14D3CF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58719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</a:t>
            </a:r>
          </a:p>
        </p:txBody>
      </p:sp>
      <p:sp>
        <p:nvSpPr>
          <p:cNvPr id="1027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CA2275A-17EE-47DD-9E22-F9E18A285FDB}" type="datetimeFigureOut">
              <a:rPr lang="pl-PL"/>
              <a:pPr>
                <a:defRPr/>
              </a:pPr>
              <a:t>17.07.2023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DB824D6-725F-4E8B-BB0A-EAA8EDF5BB1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38E98C3-7F53-4839-BBF6-BD87208441B5}" type="datetimeFigureOut">
              <a:rPr lang="pl-PL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17.07.2023</a:t>
            </a:fld>
            <a:endParaRPr lang="pl-PL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l-PL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531FD6A-CA61-4295-864E-D6EBFCC9D35A}" type="slidenum">
              <a:rPr lang="pl-PL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2942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rofile.php?id=100059272547940" TargetMode="External"/><Relationship Id="rId2" Type="http://schemas.openxmlformats.org/officeDocument/2006/relationships/hyperlink" Target="https://edumocni.pl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hyperlink" Target="https://www.bluebook.it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l.dreamstime.com/obrazy-stock-dziecko-smutny-image18661944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hyperlink" Target="https://www.gettyimages.fr/detail/photo/math-is-fun-little-boys-solving-mathematical-image-libre-de-droits/478097132" TargetMode="External"/><Relationship Id="rId7" Type="http://schemas.openxmlformats.org/officeDocument/2006/relationships/hyperlink" Target="http://www.learn-english-have-fun.com/learn-english-speaking.html" TargetMode="External"/><Relationship Id="rId12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jpg"/><Relationship Id="rId11" Type="http://schemas.openxmlformats.org/officeDocument/2006/relationships/hyperlink" Target="https://www.thespruce.com/boogie-board-tablet-best-for-kids-4072398" TargetMode="External"/><Relationship Id="rId5" Type="http://schemas.openxmlformats.org/officeDocument/2006/relationships/hyperlink" Target="https://www.dreamstime.com/girl-teenager-jockey-sits-green-clearing-under-tree-feeds-horse-apple-strokes-love-horses-image180092515" TargetMode="External"/><Relationship Id="rId10" Type="http://schemas.openxmlformats.org/officeDocument/2006/relationships/image" Target="../media/image29.jpeg"/><Relationship Id="rId4" Type="http://schemas.openxmlformats.org/officeDocument/2006/relationships/image" Target="../media/image26.jpeg"/><Relationship Id="rId9" Type="http://schemas.openxmlformats.org/officeDocument/2006/relationships/hyperlink" Target="https://freepngimg.com/png/54721-dance-girl-free-photo-png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thedanishway.com/teach-your-children-to-make-friends-at-school-the-danish-way/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view-image.php?image=320557&amp;picture=auswahl-an-sussigkeiten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creativecommons.org/licenses/by/3.0/" TargetMode="External"/><Relationship Id="rId5" Type="http://schemas.openxmlformats.org/officeDocument/2006/relationships/hyperlink" Target="https://medium.com/lifeomic/fast-for-health-pay-it-forward-with-life-fasting-tracker-app-gleaners-food-bank-940f8b4f764b" TargetMode="External"/><Relationship Id="rId4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bantermaster.com/how-to-banter-with-classmates/" TargetMode="Externa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lubietworzyc.blogspot.com/2016/02/papierowe-serce-3d-video.html" TargetMode="Externa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portrait-photo-of-a-giraffe-isolated-on-blue-background-2541407/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www.planeta.pl/Wiadomosci/Polska/dziki-zwierz-terroryzuje-zgierz-straz-miejska-to-hiena-albo-szakal/dziki-zwierz-terroryzuje-zgierz-straz-miejska-to-hiena-to-szakal" TargetMode="External"/><Relationship Id="rId4" Type="http://schemas.openxmlformats.org/officeDocument/2006/relationships/image" Target="../media/image37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portrait-photo-of-a-giraffe-isolated-on-blue-background-2541407/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rishnews.com/lifestyle/2017/11/14/news/ask-the-expert-how-do-i-stop-my-children-from-fighting-with-each-other--1184999/" TargetMode="Externa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tpapa.de/schule/strategien-gegen-mobbing.html" TargetMode="External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customXml" Target="../ink/ink2.xml"/><Relationship Id="rId4" Type="http://schemas.openxmlformats.org/officeDocument/2006/relationships/image" Target="../media/image80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6119866-4E2D-4BE7-AADB-5DD9CFDF3F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l-PL" b="1" dirty="0"/>
              <a:t>PREZENTACJA do konspektu </a:t>
            </a:r>
            <a:r>
              <a:rPr lang="pl-PL" b="1"/>
              <a:t>warsztatów </a:t>
            </a:r>
            <a:br>
              <a:rPr lang="pl-PL" b="1"/>
            </a:br>
            <a:r>
              <a:rPr lang="pl-PL" b="1"/>
              <a:t>dla </a:t>
            </a:r>
            <a:r>
              <a:rPr lang="pl-PL" b="1" dirty="0"/>
              <a:t>rodziców</a:t>
            </a:r>
          </a:p>
          <a:p>
            <a:pPr marL="0" indent="0" algn="ctr">
              <a:buNone/>
            </a:pPr>
            <a:endParaRPr lang="pl-PL" dirty="0"/>
          </a:p>
          <a:p>
            <a:pPr marL="0" indent="0">
              <a:buNone/>
            </a:pPr>
            <a:r>
              <a:rPr lang="pl-PL" sz="2800" dirty="0"/>
              <a:t>Projekt Erasmus+ „I </a:t>
            </a:r>
            <a:r>
              <a:rPr lang="pl-PL" sz="2800" dirty="0" err="1"/>
              <a:t>am</a:t>
            </a:r>
            <a:r>
              <a:rPr lang="pl-PL" sz="2800" dirty="0"/>
              <a:t> OK, </a:t>
            </a:r>
            <a:r>
              <a:rPr lang="pl-PL" sz="2800" dirty="0" err="1"/>
              <a:t>you</a:t>
            </a:r>
            <a:r>
              <a:rPr lang="pl-PL" sz="2800" dirty="0"/>
              <a:t> </a:t>
            </a:r>
            <a:r>
              <a:rPr lang="pl-PL" sz="2800" dirty="0" err="1"/>
              <a:t>are</a:t>
            </a:r>
            <a:r>
              <a:rPr lang="pl-PL" sz="2800" dirty="0"/>
              <a:t> OK”</a:t>
            </a:r>
          </a:p>
          <a:p>
            <a:pPr marL="0" indent="0">
              <a:buNone/>
            </a:pPr>
            <a:r>
              <a:rPr lang="pl-PL" sz="2800" b="1" dirty="0"/>
              <a:t>Cel projektu</a:t>
            </a:r>
            <a:r>
              <a:rPr lang="pl-PL" sz="2800" dirty="0"/>
              <a:t>: podnoszenie świadomości procesów prewencji zjawiska </a:t>
            </a:r>
            <a:r>
              <a:rPr lang="pl-PL" sz="2800" dirty="0" err="1"/>
              <a:t>bullyingu</a:t>
            </a:r>
            <a:r>
              <a:rPr lang="pl-PL" sz="2800" dirty="0"/>
              <a:t> i cyberbullyingu wśród pracowników szkół podstawowych</a:t>
            </a:r>
            <a:br>
              <a:rPr lang="pl-PL" sz="2800" dirty="0"/>
            </a:br>
            <a:r>
              <a:rPr lang="pl-PL" sz="2800" dirty="0"/>
              <a:t>i edukatorów poza szkołą</a:t>
            </a:r>
          </a:p>
          <a:p>
            <a:pPr marL="0" indent="0">
              <a:buNone/>
            </a:pPr>
            <a:r>
              <a:rPr lang="pl-PL" sz="2800" dirty="0"/>
              <a:t>Strona projektu: https://weareok.pl/</a:t>
            </a:r>
          </a:p>
          <a:p>
            <a:endParaRPr lang="pl-PL" dirty="0"/>
          </a:p>
        </p:txBody>
      </p:sp>
      <p:pic>
        <p:nvPicPr>
          <p:cNvPr id="4" name="Obraz 3" descr="C:\Users\fundacjaedumocni\AppData\Local\Microsoft\Windows\INetCache\Content.Word\EN Co-funded by the EU_PANTONE.JPG">
            <a:extLst>
              <a:ext uri="{FF2B5EF4-FFF2-40B4-BE49-F238E27FC236}">
                <a16:creationId xmlns:a16="http://schemas.microsoft.com/office/drawing/2014/main" id="{277DBAF5-3CF5-42F1-9CED-7216EA45E6F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27380"/>
            <a:ext cx="2089150" cy="437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2.png">
            <a:extLst>
              <a:ext uri="{FF2B5EF4-FFF2-40B4-BE49-F238E27FC236}">
                <a16:creationId xmlns:a16="http://schemas.microsoft.com/office/drawing/2014/main" id="{D39EF960-6975-4B65-80DA-3876DA682422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3182734" y="480232"/>
            <a:ext cx="1050290" cy="695325"/>
          </a:xfrm>
          <a:prstGeom prst="rect">
            <a:avLst/>
          </a:prstGeom>
          <a:ln/>
        </p:spPr>
      </p:pic>
      <p:pic>
        <p:nvPicPr>
          <p:cNvPr id="6" name="image1.png">
            <a:extLst>
              <a:ext uri="{FF2B5EF4-FFF2-40B4-BE49-F238E27FC236}">
                <a16:creationId xmlns:a16="http://schemas.microsoft.com/office/drawing/2014/main" id="{E688C694-40DE-47CB-BF34-F3A4111FD188}"/>
              </a:ext>
            </a:extLst>
          </p:cNvPr>
          <p:cNvPicPr/>
          <p:nvPr/>
        </p:nvPicPr>
        <p:blipFill>
          <a:blip r:embed="rId4"/>
          <a:srcRect t="24175" b="28571"/>
          <a:stretch>
            <a:fillRect/>
          </a:stretch>
        </p:blipFill>
        <p:spPr>
          <a:xfrm>
            <a:off x="4910978" y="516744"/>
            <a:ext cx="1688465" cy="594995"/>
          </a:xfrm>
          <a:prstGeom prst="rect">
            <a:avLst/>
          </a:prstGeom>
          <a:ln/>
        </p:spPr>
      </p:pic>
      <p:pic>
        <p:nvPicPr>
          <p:cNvPr id="7" name="image4.png">
            <a:extLst>
              <a:ext uri="{FF2B5EF4-FFF2-40B4-BE49-F238E27FC236}">
                <a16:creationId xmlns:a16="http://schemas.microsoft.com/office/drawing/2014/main" id="{F8607A77-5912-49A3-AFA1-2F2B1CB4403B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7267729" y="593198"/>
            <a:ext cx="681990" cy="66802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4500179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A4393F4-D851-482C-D006-1C7C628D1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008112"/>
          </a:xfrm>
        </p:spPr>
        <p:txBody>
          <a:bodyPr/>
          <a:lstStyle/>
          <a:p>
            <a:r>
              <a:rPr lang="pl-PL" b="1" dirty="0"/>
              <a:t>Dlaczego </a:t>
            </a:r>
            <a:r>
              <a:rPr lang="pl-PL" b="1" dirty="0">
                <a:solidFill>
                  <a:srgbClr val="00B0F0"/>
                </a:solidFill>
              </a:rPr>
              <a:t>pobłażliwy styl </a:t>
            </a:r>
            <a:r>
              <a:rPr lang="pl-PL" b="1" dirty="0"/>
              <a:t>również nie służy ?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6DA2E12D-892D-304F-440E-97915FAD4A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584" y="1403648"/>
            <a:ext cx="7488832" cy="533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0499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C10BBD7-D884-4AA1-91B7-6355D68B3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2655"/>
            <a:ext cx="8229600" cy="786949"/>
          </a:xfrm>
        </p:spPr>
        <p:txBody>
          <a:bodyPr/>
          <a:lstStyle/>
          <a:p>
            <a:r>
              <a:rPr lang="pl-PL" sz="4000" b="1" dirty="0">
                <a:solidFill>
                  <a:schemeClr val="bg1">
                    <a:lumMod val="50000"/>
                  </a:schemeClr>
                </a:solidFill>
              </a:rPr>
              <a:t>Pozytywna Dyscyplina</a:t>
            </a:r>
            <a:br>
              <a:rPr lang="pl-PL" sz="4000" b="1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pl-PL" sz="40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99EA8EA4-0168-103B-EF7E-0E796A963E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568" y="1268760"/>
            <a:ext cx="7903131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5824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62C86A6-CDC1-F374-410C-62DFC5FA2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Podstawowe narzędzia PD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29BAFDB-EC91-4198-3A1C-31C53DB02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525963"/>
          </a:xfrm>
        </p:spPr>
        <p:txBody>
          <a:bodyPr/>
          <a:lstStyle/>
          <a:p>
            <a:r>
              <a:rPr lang="pl-PL" dirty="0">
                <a:solidFill>
                  <a:srgbClr val="FF9933"/>
                </a:solidFill>
              </a:rPr>
              <a:t>Komunikat stanowczy i życzliwy </a:t>
            </a:r>
            <a:r>
              <a:rPr lang="pl-PL" u="sng" dirty="0">
                <a:solidFill>
                  <a:srgbClr val="FF9933"/>
                </a:solidFill>
              </a:rPr>
              <a:t>jednocześnie </a:t>
            </a:r>
          </a:p>
          <a:p>
            <a:r>
              <a:rPr lang="pl-PL" dirty="0">
                <a:solidFill>
                  <a:srgbClr val="00B0F0"/>
                </a:solidFill>
              </a:rPr>
              <a:t>Ograniczony wybór</a:t>
            </a:r>
          </a:p>
          <a:p>
            <a:r>
              <a:rPr lang="pl-PL" dirty="0">
                <a:solidFill>
                  <a:srgbClr val="C00000"/>
                </a:solidFill>
              </a:rPr>
              <a:t>Zawieranie umów</a:t>
            </a:r>
          </a:p>
          <a:p>
            <a:r>
              <a:rPr lang="pl-PL" dirty="0">
                <a:solidFill>
                  <a:srgbClr val="FFC000"/>
                </a:solidFill>
              </a:rPr>
              <a:t>Tworzenie planów</a:t>
            </a:r>
          </a:p>
          <a:p>
            <a:r>
              <a:rPr lang="pl-PL" dirty="0"/>
              <a:t>„Zdecyduj co Ty zrobisz”</a:t>
            </a:r>
          </a:p>
          <a:p>
            <a:r>
              <a:rPr lang="pl-PL" dirty="0">
                <a:solidFill>
                  <a:srgbClr val="CC00CC"/>
                </a:solidFill>
              </a:rPr>
              <a:t>Pytania zamiast poleceń</a:t>
            </a:r>
          </a:p>
          <a:p>
            <a:r>
              <a:rPr lang="pl-PL" dirty="0">
                <a:solidFill>
                  <a:srgbClr val="00B050"/>
                </a:solidFill>
              </a:rPr>
              <a:t>Koncentracja na rozwiązaniu</a:t>
            </a:r>
          </a:p>
          <a:p>
            <a:r>
              <a:rPr lang="pl-PL" dirty="0">
                <a:solidFill>
                  <a:srgbClr val="002060"/>
                </a:solidFill>
              </a:rPr>
              <a:t>Konsekwencje naturalne</a:t>
            </a:r>
          </a:p>
          <a:p>
            <a:r>
              <a:rPr lang="pl-PL" dirty="0">
                <a:solidFill>
                  <a:srgbClr val="002060"/>
                </a:solidFill>
              </a:rPr>
              <a:t>Konsekwencje logiczne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038499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6AB5E068-5C43-ECBE-DCA2-26C38C015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KARY, a KONSEKWENCJE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7DEB7CF8-74BF-99C3-6E35-5269874C01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>
                <a:solidFill>
                  <a:srgbClr val="C00000"/>
                </a:solidFill>
              </a:rPr>
              <a:t>KARA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6C1EBFC0-4A93-8B1C-35CB-10F087BC725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l-PL" i="1" dirty="0">
                <a:solidFill>
                  <a:srgbClr val="C00000"/>
                </a:solidFill>
              </a:rPr>
              <a:t>Cel: dziecko ma zapłacić za niepożądane zachowanie</a:t>
            </a:r>
          </a:p>
          <a:p>
            <a:r>
              <a:rPr lang="pl-PL" dirty="0">
                <a:solidFill>
                  <a:srgbClr val="C00000"/>
                </a:solidFill>
              </a:rPr>
              <a:t>Jest niepowiązana z przewinieniem</a:t>
            </a:r>
          </a:p>
          <a:p>
            <a:r>
              <a:rPr lang="pl-PL" dirty="0">
                <a:solidFill>
                  <a:srgbClr val="C00000"/>
                </a:solidFill>
              </a:rPr>
              <a:t>Pozbawiona szacunku </a:t>
            </a:r>
          </a:p>
          <a:p>
            <a:r>
              <a:rPr lang="pl-PL" dirty="0">
                <a:solidFill>
                  <a:srgbClr val="C00000"/>
                </a:solidFill>
              </a:rPr>
              <a:t>Zachęca do buntu, kłamstwa lub ślepego posłuszeństwa</a:t>
            </a:r>
          </a:p>
          <a:p>
            <a:r>
              <a:rPr lang="pl-PL" dirty="0">
                <a:solidFill>
                  <a:srgbClr val="C00000"/>
                </a:solidFill>
              </a:rPr>
              <a:t>Osłabia relację z rodzicem</a:t>
            </a:r>
          </a:p>
          <a:p>
            <a:r>
              <a:rPr lang="pl-PL" dirty="0">
                <a:solidFill>
                  <a:srgbClr val="C00000"/>
                </a:solidFill>
              </a:rPr>
              <a:t>Obniża samoocenę</a:t>
            </a:r>
          </a:p>
          <a:p>
            <a:r>
              <a:rPr lang="pl-PL" dirty="0">
                <a:solidFill>
                  <a:srgbClr val="C00000"/>
                </a:solidFill>
              </a:rPr>
              <a:t>Nieskuteczna długofalowo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98877B7E-8733-A226-9C29-A4B2CB06DD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l-PL" dirty="0">
                <a:solidFill>
                  <a:srgbClr val="00B050"/>
                </a:solidFill>
              </a:rPr>
              <a:t>KONSEKWENCJA </a:t>
            </a:r>
          </a:p>
        </p:txBody>
      </p: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7CFE288C-7C4B-0B35-3655-225F7E2CB1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391471" cy="3951288"/>
          </a:xfrm>
        </p:spPr>
        <p:txBody>
          <a:bodyPr/>
          <a:lstStyle/>
          <a:p>
            <a:r>
              <a:rPr lang="pl-PL" i="1" dirty="0">
                <a:solidFill>
                  <a:srgbClr val="00B050"/>
                </a:solidFill>
              </a:rPr>
              <a:t>Cel: dziecko ma wyciągnąć wniosek z popełnionego błędu</a:t>
            </a:r>
          </a:p>
          <a:p>
            <a:r>
              <a:rPr lang="pl-PL" dirty="0">
                <a:solidFill>
                  <a:srgbClr val="00B050"/>
                </a:solidFill>
              </a:rPr>
              <a:t>Jest powiązana z przewinieniem</a:t>
            </a:r>
          </a:p>
          <a:p>
            <a:r>
              <a:rPr lang="pl-PL" dirty="0">
                <a:solidFill>
                  <a:srgbClr val="00B050"/>
                </a:solidFill>
              </a:rPr>
              <a:t>Pełna szacunku wobec dziecka</a:t>
            </a:r>
          </a:p>
          <a:p>
            <a:r>
              <a:rPr lang="pl-PL" dirty="0">
                <a:solidFill>
                  <a:srgbClr val="00B050"/>
                </a:solidFill>
              </a:rPr>
              <a:t>Zachęca do szukania rozwiązań i wyciągania wniosków z błędu</a:t>
            </a:r>
          </a:p>
          <a:p>
            <a:r>
              <a:rPr lang="pl-PL" dirty="0">
                <a:solidFill>
                  <a:srgbClr val="00B050"/>
                </a:solidFill>
              </a:rPr>
              <a:t>Wzmacnia relację z rodzicem</a:t>
            </a:r>
          </a:p>
          <a:p>
            <a:r>
              <a:rPr lang="pl-PL" dirty="0">
                <a:solidFill>
                  <a:srgbClr val="00B050"/>
                </a:solidFill>
              </a:rPr>
              <a:t>Wzmacnia samoocenę</a:t>
            </a:r>
          </a:p>
          <a:p>
            <a:r>
              <a:rPr lang="pl-PL" dirty="0">
                <a:solidFill>
                  <a:srgbClr val="00B050"/>
                </a:solidFill>
              </a:rPr>
              <a:t>Skuteczna długofalowo</a:t>
            </a:r>
          </a:p>
        </p:txBody>
      </p:sp>
    </p:spTree>
    <p:extLst>
      <p:ext uri="{BB962C8B-B14F-4D97-AF65-F5344CB8AC3E}">
        <p14:creationId xmlns:p14="http://schemas.microsoft.com/office/powerpoint/2010/main" val="30718009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8F44360E-4427-46CB-A0C0-E08656FC4C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37911" y="1388948"/>
            <a:ext cx="5706089" cy="5053636"/>
          </a:xfrm>
          <a:noFill/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03D16F22-1B58-46C4-A907-D83BF20538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916832"/>
            <a:ext cx="3754760" cy="4209331"/>
          </a:xfrm>
        </p:spPr>
        <p:txBody>
          <a:bodyPr/>
          <a:lstStyle/>
          <a:p>
            <a:pPr algn="ctr"/>
            <a:r>
              <a:rPr lang="pl-PL" sz="3200" b="1" dirty="0">
                <a:solidFill>
                  <a:srgbClr val="00B0F0"/>
                </a:solidFill>
              </a:rPr>
              <a:t>POTRZEBA PRZYNALEŻNOŚCI I ZNACZENIA </a:t>
            </a:r>
            <a:endParaRPr lang="en-US" sz="3200" b="1" dirty="0">
              <a:solidFill>
                <a:srgbClr val="00B0F0"/>
              </a:solidFill>
            </a:endParaRPr>
          </a:p>
        </p:txBody>
      </p:sp>
      <p:pic>
        <p:nvPicPr>
          <p:cNvPr id="12" name="Obraz 11" descr="Serce składający się z bloków zabawek">
            <a:extLst>
              <a:ext uri="{FF2B5EF4-FFF2-40B4-BE49-F238E27FC236}">
                <a16:creationId xmlns:a16="http://schemas.microsoft.com/office/drawing/2014/main" id="{9163295C-4DBC-4749-B8C4-9CE56D14A1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21" y="4167569"/>
            <a:ext cx="4088470" cy="2726025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17362EDE-620E-4632-99FF-D3C362BA84C0}"/>
              </a:ext>
            </a:extLst>
          </p:cNvPr>
          <p:cNvSpPr txBox="1"/>
          <p:nvPr/>
        </p:nvSpPr>
        <p:spPr>
          <a:xfrm>
            <a:off x="719572" y="381609"/>
            <a:ext cx="7704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/>
              <a:t>Zachowanie dziecka to tylko wierzchołek góry lodowej</a:t>
            </a:r>
          </a:p>
        </p:txBody>
      </p:sp>
    </p:spTree>
    <p:extLst>
      <p:ext uri="{BB962C8B-B14F-4D97-AF65-F5344CB8AC3E}">
        <p14:creationId xmlns:p14="http://schemas.microsoft.com/office/powerpoint/2010/main" val="25424133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AAAF11A-342A-49F2-AD52-FE939D486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692696"/>
          </a:xfrm>
        </p:spPr>
        <p:txBody>
          <a:bodyPr/>
          <a:lstStyle/>
          <a:p>
            <a:r>
              <a:rPr lang="pl-PL" dirty="0">
                <a:solidFill>
                  <a:srgbClr val="00B0F0"/>
                </a:solidFill>
              </a:rPr>
              <a:t>4 Błędne cele (motywy) zachowań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276A0B3-5040-460C-A907-0397404418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510" y="692696"/>
            <a:ext cx="8820980" cy="4929411"/>
          </a:xfrm>
        </p:spPr>
        <p:txBody>
          <a:bodyPr/>
          <a:lstStyle/>
          <a:p>
            <a:pPr marL="514350" indent="-514350" algn="just">
              <a:buAutoNum type="arabicParenR"/>
            </a:pPr>
            <a:r>
              <a:rPr lang="pl-PL" dirty="0"/>
              <a:t>zwracanie na siebie nadmiernej </a:t>
            </a:r>
            <a:r>
              <a:rPr lang="pl-PL" b="1" dirty="0">
                <a:solidFill>
                  <a:srgbClr val="CC00CC"/>
                </a:solidFill>
              </a:rPr>
              <a:t>uwagi</a:t>
            </a:r>
            <a:r>
              <a:rPr lang="pl-PL" dirty="0"/>
              <a:t> – to przekonanie, że jest się ważnym wtedy, gdy jest się w centrum uwagi</a:t>
            </a:r>
          </a:p>
          <a:p>
            <a:pPr marL="514350" indent="-514350" algn="just">
              <a:buAutoNum type="arabicParenR"/>
            </a:pPr>
            <a:r>
              <a:rPr lang="pl-PL" dirty="0"/>
              <a:t>zdobywanie </a:t>
            </a:r>
            <a:r>
              <a:rPr lang="pl-PL" b="1" dirty="0">
                <a:solidFill>
                  <a:srgbClr val="FF0000"/>
                </a:solidFill>
              </a:rPr>
              <a:t>władzy</a:t>
            </a:r>
            <a:r>
              <a:rPr lang="pl-PL" dirty="0"/>
              <a:t> – to przekonanie, że tylko ten kto jest mocny, dowodzi zasługuje na uznanie</a:t>
            </a:r>
          </a:p>
          <a:p>
            <a:pPr marL="514350" indent="-514350" algn="just">
              <a:buAutoNum type="arabicParenR"/>
            </a:pPr>
            <a:r>
              <a:rPr lang="pl-PL" b="1" dirty="0">
                <a:solidFill>
                  <a:srgbClr val="0070C0"/>
                </a:solidFill>
              </a:rPr>
              <a:t>zemsta, </a:t>
            </a:r>
            <a:r>
              <a:rPr lang="pl-PL" dirty="0"/>
              <a:t>kryterium przynależności do grupy to odpłacanie taką samą monetą za doznane krzywdy, jestem zraniony więc mogę ranić innych</a:t>
            </a:r>
          </a:p>
          <a:p>
            <a:pPr marL="514350" indent="-514350" algn="just">
              <a:buAutoNum type="arabicParenR"/>
            </a:pPr>
            <a:r>
              <a:rPr lang="pl-PL" b="1" dirty="0">
                <a:solidFill>
                  <a:srgbClr val="00B050"/>
                </a:solidFill>
              </a:rPr>
              <a:t> brak wiary w siebie</a:t>
            </a:r>
            <a:r>
              <a:rPr lang="pl-PL" dirty="0"/>
              <a:t> – to udowadnianie innym, że jest się niewiele wartym, nie podejmuje próby</a:t>
            </a:r>
          </a:p>
        </p:txBody>
      </p:sp>
    </p:spTree>
    <p:extLst>
      <p:ext uri="{BB962C8B-B14F-4D97-AF65-F5344CB8AC3E}">
        <p14:creationId xmlns:p14="http://schemas.microsoft.com/office/powerpoint/2010/main" val="42124154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C2770A7-E254-41BB-A2F5-3EC4D60A0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672" y="274638"/>
            <a:ext cx="7067128" cy="1143000"/>
          </a:xfrm>
        </p:spPr>
        <p:txBody>
          <a:bodyPr/>
          <a:lstStyle/>
          <a:p>
            <a:r>
              <a:rPr lang="pl-PL" b="1" dirty="0">
                <a:solidFill>
                  <a:srgbClr val="00B0F0"/>
                </a:solidFill>
              </a:rPr>
              <a:t>UWAGA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1730D3A2-A5A9-49D4-919F-2F7432993F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80728"/>
            <a:ext cx="4077816" cy="5256584"/>
          </a:xfr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CD97FEB3-DD14-440D-A227-C5D1A0A2E716}"/>
              </a:ext>
            </a:extLst>
          </p:cNvPr>
          <p:cNvSpPr txBox="1"/>
          <p:nvPr/>
        </p:nvSpPr>
        <p:spPr>
          <a:xfrm>
            <a:off x="4742656" y="1417638"/>
            <a:ext cx="407781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4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NADMIERNA UWAGA wynika z przekonania: „przynależę tylko gdy jestem w centrum zainteresowania”</a:t>
            </a:r>
            <a:endParaRPr lang="pl-PL" sz="2400" b="1" dirty="0"/>
          </a:p>
        </p:txBody>
      </p:sp>
    </p:spTree>
    <p:extLst>
      <p:ext uri="{BB962C8B-B14F-4D97-AF65-F5344CB8AC3E}">
        <p14:creationId xmlns:p14="http://schemas.microsoft.com/office/powerpoint/2010/main" val="29610262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5F4807C-7B96-441E-B8E4-3E17C559C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wrap="square" anchor="ctr">
            <a:normAutofit/>
          </a:bodyPr>
          <a:lstStyle/>
          <a:p>
            <a:r>
              <a:rPr lang="pl-PL" b="1" dirty="0">
                <a:solidFill>
                  <a:srgbClr val="00B0F0"/>
                </a:solidFill>
              </a:rPr>
              <a:t>UWAGA </a:t>
            </a:r>
            <a:r>
              <a:rPr lang="pl-PL" dirty="0"/>
              <a:t>– co robić?</a:t>
            </a:r>
          </a:p>
        </p:txBody>
      </p:sp>
      <p:pic>
        <p:nvPicPr>
          <p:cNvPr id="5" name="Obraz 4" descr="Zbliżenie rąk podniesionych w klasie">
            <a:extLst>
              <a:ext uri="{FF2B5EF4-FFF2-40B4-BE49-F238E27FC236}">
                <a16:creationId xmlns:a16="http://schemas.microsoft.com/office/drawing/2014/main" id="{6989CD4F-08D6-40EF-A31F-6B7B346F77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4" r="31763" b="-1"/>
          <a:stretch/>
        </p:blipFill>
        <p:spPr>
          <a:xfrm>
            <a:off x="457200" y="1613453"/>
            <a:ext cx="4038600" cy="4525963"/>
          </a:xfrm>
          <a:prstGeom prst="rect">
            <a:avLst/>
          </a:prstGeom>
          <a:noFill/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9C7C829-DBF2-47F9-B8BF-6936B24916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2564904"/>
            <a:ext cx="4038600" cy="4525963"/>
          </a:xfrm>
        </p:spPr>
        <p:txBody>
          <a:bodyPr wrap="square" anchor="t">
            <a:normAutofit/>
          </a:bodyPr>
          <a:lstStyle/>
          <a:p>
            <a:r>
              <a:rPr lang="pl-PL" dirty="0">
                <a:solidFill>
                  <a:srgbClr val="00B0F0"/>
                </a:solidFill>
              </a:rPr>
              <a:t>Zaangażuj dziecko </a:t>
            </a:r>
            <a:br>
              <a:rPr lang="pl-PL" dirty="0">
                <a:solidFill>
                  <a:srgbClr val="00B0F0"/>
                </a:solidFill>
              </a:rPr>
            </a:br>
            <a:r>
              <a:rPr lang="pl-PL" dirty="0">
                <a:solidFill>
                  <a:srgbClr val="00B0F0"/>
                </a:solidFill>
              </a:rPr>
              <a:t>w jakieś zadanie </a:t>
            </a:r>
          </a:p>
          <a:p>
            <a:r>
              <a:rPr lang="pl-PL" dirty="0">
                <a:solidFill>
                  <a:srgbClr val="00B0F0"/>
                </a:solidFill>
              </a:rPr>
              <a:t>Dawaj sygnały niewerbalne</a:t>
            </a:r>
          </a:p>
          <a:p>
            <a:pPr marL="0" indent="0">
              <a:buNone/>
            </a:pPr>
            <a:endParaRPr lang="pl-PL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8502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1A16B1B-F565-4D9B-A810-B46351289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pl-PL" b="1" dirty="0">
                <a:solidFill>
                  <a:srgbClr val="FF0000"/>
                </a:solidFill>
              </a:rPr>
              <a:t>WŁADZA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3223B0C2-8C30-4FE5-8023-31FA5E2946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39" y="116632"/>
            <a:ext cx="3990663" cy="5133225"/>
          </a:xfr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9655D7EA-6D84-4211-80B8-F3905214C392}"/>
              </a:ext>
            </a:extLst>
          </p:cNvPr>
          <p:cNvSpPr txBox="1"/>
          <p:nvPr/>
        </p:nvSpPr>
        <p:spPr>
          <a:xfrm>
            <a:off x="4054401" y="1997839"/>
            <a:ext cx="45720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Arial" pitchFamily="34" charset="0"/>
              </a:rPr>
              <a:t>Dziecko chce przynależeć, być potrzebne, ale nie wie jak, to jedyne co przychodzi mu do głowy, to stawianie oporu. Jeśli damy mu 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Arial" pitchFamily="34" charset="0"/>
              </a:rPr>
              <a:t>ograniczoną władzę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Arial" pitchFamily="34" charset="0"/>
              </a:rPr>
              <a:t>, przestrzeń, to wtedy będzie umiało skorzystać z tej władzy w konstruktywny sposób. Nie chodzi nam o to, by odebrać dziecku władzę, tylko by dać mu wybór ograniczony i akceptowalny przez nas.</a:t>
            </a: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7107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065E587-9EEA-4036-9248-4521058C5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rgbClr val="FF0000"/>
                </a:solidFill>
              </a:rPr>
              <a:t>WŁADZA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5A2192C-76F8-4CCE-B61D-2B4DE4269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679" y="1351033"/>
            <a:ext cx="8507288" cy="5073427"/>
          </a:xfrm>
        </p:spPr>
        <p:txBody>
          <a:bodyPr/>
          <a:lstStyle/>
          <a:p>
            <a:pPr algn="just"/>
            <a:r>
              <a:rPr lang="pl-PL" sz="28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Im bardziej ktoś próbuje nami rządzić, tym większy stawiamy opór. </a:t>
            </a:r>
          </a:p>
          <a:p>
            <a:pPr algn="just"/>
            <a:r>
              <a:rPr lang="pl-PL" sz="28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Dlatego tak ważne jest, żeby wyjść z tego błędnego celu władzy, po to, żeby zrobić coś konstruktywnego.</a:t>
            </a:r>
          </a:p>
          <a:p>
            <a:pPr algn="just"/>
            <a:r>
              <a:rPr lang="pl-PL" sz="28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Wyobraźcie sobie, że trzymacie pięść i że ja mówię do was: </a:t>
            </a:r>
            <a:r>
              <a:rPr lang="pl-PL" sz="2800" b="0" i="0" dirty="0">
                <a:solidFill>
                  <a:srgbClr val="00B0F0"/>
                </a:solidFill>
                <a:effectLst/>
                <a:latin typeface="Roboto" panose="02000000000000000000" pitchFamily="2" charset="0"/>
              </a:rPr>
              <a:t>„</a:t>
            </a:r>
            <a:r>
              <a:rPr lang="pl-PL" sz="2800" b="0" i="1" dirty="0">
                <a:solidFill>
                  <a:srgbClr val="00B0F0"/>
                </a:solidFill>
                <a:effectLst/>
                <a:latin typeface="Roboto" panose="02000000000000000000" pitchFamily="2" charset="0"/>
              </a:rPr>
              <a:t>wiesz, nie mogę Cię do niczego zmusić. Zrobisz to, co zdecydujesz. Mi po prostu zależy i bardzo byś mi pomógł w ten sposób, gdybyś otworzył tę pięść” </a:t>
            </a:r>
          </a:p>
          <a:p>
            <a:pPr algn="just"/>
            <a:r>
              <a:rPr lang="pl-PL" sz="28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Macie ochotę ją otworzyć ? Co się wtedy dzieje? Zauważyłam was jako osoby decydujące…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30041109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4605E16-E283-43C9-8E74-137DB4C3E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b="1" dirty="0"/>
              <a:t>Materiały zostały </a:t>
            </a:r>
            <a:r>
              <a:rPr lang="pl-PL" sz="4000" b="1"/>
              <a:t>wypracowane przez:</a:t>
            </a:r>
            <a:endParaRPr lang="pl-PL" sz="40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5B46365-32EF-4C50-8252-1CAA16366A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sz="2400" b="1" dirty="0"/>
              <a:t>Fundacja Edumocni</a:t>
            </a:r>
            <a:r>
              <a:rPr lang="pl-PL" sz="2400" dirty="0"/>
              <a:t>, Polska </a:t>
            </a:r>
            <a:r>
              <a:rPr lang="pl-PL" sz="2400" u="sng" dirty="0">
                <a:hlinkClick r:id="rId2"/>
              </a:rPr>
              <a:t>https://edumocni.pl/</a:t>
            </a:r>
            <a:r>
              <a:rPr lang="pl-PL" sz="2400" dirty="0"/>
              <a:t> </a:t>
            </a:r>
          </a:p>
          <a:p>
            <a:pPr marL="0" indent="0">
              <a:buNone/>
            </a:pPr>
            <a:r>
              <a:rPr lang="pl-PL" sz="2400" b="1" dirty="0"/>
              <a:t>Justyna Kołodziej – Kozub </a:t>
            </a:r>
            <a:r>
              <a:rPr lang="pl-PL" sz="2400" b="1" dirty="0" err="1"/>
              <a:t>Coach</a:t>
            </a:r>
            <a:r>
              <a:rPr lang="pl-PL" sz="2400" b="1" dirty="0"/>
              <a:t> </a:t>
            </a:r>
            <a:r>
              <a:rPr lang="pl-PL" sz="2400" u="sng" dirty="0">
                <a:hlinkClick r:id="rId3"/>
              </a:rPr>
              <a:t>https://www.facebook.com/profile.php?id=100059272547940</a:t>
            </a:r>
            <a:r>
              <a:rPr lang="pl-PL" sz="2400" dirty="0"/>
              <a:t> </a:t>
            </a:r>
          </a:p>
          <a:p>
            <a:pPr marL="0" indent="0">
              <a:buNone/>
            </a:pPr>
            <a:r>
              <a:rPr lang="pl-PL" sz="2400" dirty="0"/>
              <a:t> </a:t>
            </a:r>
          </a:p>
          <a:p>
            <a:pPr marL="0" indent="0">
              <a:buNone/>
            </a:pPr>
            <a:r>
              <a:rPr lang="en-GB" sz="2400" b="1" dirty="0"/>
              <a:t>Bluebook </a:t>
            </a:r>
            <a:r>
              <a:rPr lang="en-GB" sz="2400" b="1" dirty="0" err="1"/>
              <a:t>srl</a:t>
            </a:r>
            <a:r>
              <a:rPr lang="en-GB" sz="2400" b="1" dirty="0"/>
              <a:t>, </a:t>
            </a:r>
            <a:r>
              <a:rPr lang="en-GB" sz="2400" dirty="0" err="1"/>
              <a:t>Włochy</a:t>
            </a:r>
            <a:r>
              <a:rPr lang="en-GB" sz="2400" dirty="0"/>
              <a:t> </a:t>
            </a:r>
            <a:r>
              <a:rPr lang="en-GB" sz="2400" u="sng" dirty="0">
                <a:hlinkClick r:id="rId4"/>
              </a:rPr>
              <a:t>https://www.bluebook.it/</a:t>
            </a:r>
            <a:endParaRPr lang="pl-PL" sz="2400" dirty="0"/>
          </a:p>
          <a:p>
            <a:pPr marL="0" indent="0">
              <a:buNone/>
            </a:pPr>
            <a:r>
              <a:rPr lang="pl-PL" sz="2400" b="1" dirty="0" err="1"/>
              <a:t>Monica</a:t>
            </a:r>
            <a:r>
              <a:rPr lang="pl-PL" sz="2400" b="1" dirty="0"/>
              <a:t> </a:t>
            </a:r>
            <a:r>
              <a:rPr lang="pl-PL" sz="2400" b="1" dirty="0" err="1"/>
              <a:t>Pomero</a:t>
            </a:r>
            <a:r>
              <a:rPr lang="pl-PL" sz="2400" b="1" dirty="0"/>
              <a:t>, </a:t>
            </a:r>
            <a:r>
              <a:rPr lang="pl-PL" sz="2400" b="1" dirty="0" err="1"/>
              <a:t>Letizia</a:t>
            </a:r>
            <a:r>
              <a:rPr lang="pl-PL" sz="2400" b="1" dirty="0"/>
              <a:t> </a:t>
            </a:r>
            <a:r>
              <a:rPr lang="pl-PL" sz="2400" b="1" dirty="0" err="1"/>
              <a:t>Zuchelli</a:t>
            </a:r>
            <a:endParaRPr lang="pl-PL" sz="2400" b="1" dirty="0"/>
          </a:p>
          <a:p>
            <a:pPr marL="0" indent="0">
              <a:buNone/>
            </a:pPr>
            <a:endParaRPr lang="pl-PL" sz="1600" dirty="0"/>
          </a:p>
          <a:p>
            <a:pPr marL="0" indent="0" algn="ctr">
              <a:buNone/>
            </a:pPr>
            <a:r>
              <a:rPr lang="pl-PL" sz="1600" dirty="0"/>
              <a:t>Sfinansowane ze środków UE. Wyrażone poglądy i opinie są jedynie opiniami autora lub autorów i niekoniecznie odzwierciedlają poglądy i opinie Unii Europejskiej lub Europejskiej Agencji Wykonawczej ds. Edukacji i Kultury (EACEA). </a:t>
            </a:r>
            <a:r>
              <a:rPr lang="pl-PL" sz="1600"/>
              <a:t>Unia Europejska ani EACEA nie ponoszą za nie odpowiedzialności.</a:t>
            </a:r>
            <a:endParaRPr lang="pl-PL" sz="1600" dirty="0"/>
          </a:p>
          <a:p>
            <a:pPr marL="0" indent="0" algn="ctr">
              <a:buNone/>
            </a:pPr>
            <a:r>
              <a:rPr lang="pl-PL" altLang="pl-PL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</a:t>
            </a:r>
          </a:p>
          <a:p>
            <a:pPr marL="0" indent="0" algn="ctr">
              <a:buNone/>
            </a:pPr>
            <a:r>
              <a:rPr lang="pl-PL" altLang="pl-PL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Creative </a:t>
            </a:r>
            <a:r>
              <a:rPr lang="pl-PL" altLang="pl-PL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Commons</a:t>
            </a:r>
            <a:r>
              <a:rPr lang="pl-PL" altLang="pl-PL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Uznanie autorstwa 4.0 Międzynarodowa Licencja Publiczna</a:t>
            </a:r>
            <a:endParaRPr lang="pl-PL" dirty="0"/>
          </a:p>
        </p:txBody>
      </p:sp>
      <p:pic>
        <p:nvPicPr>
          <p:cNvPr id="5" name="Obraz 4" descr="http://i.creativecommons.org/l/by/3.0/88x31.png">
            <a:extLst>
              <a:ext uri="{FF2B5EF4-FFF2-40B4-BE49-F238E27FC236}">
                <a16:creationId xmlns:a16="http://schemas.microsoft.com/office/drawing/2014/main" id="{1E4D92E9-02A4-4810-A66D-C42E806F98D2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900" y="5517232"/>
            <a:ext cx="838200" cy="2940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63490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EFB61AF-50AA-4AB4-A8A6-6A4A0FCD9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pl-PL" b="1" dirty="0">
                <a:solidFill>
                  <a:srgbClr val="CC00CC"/>
                </a:solidFill>
              </a:rPr>
              <a:t>ZEMSTA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F2FA8E98-5F3D-47D2-8FDB-AB7E81DB71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052" y="0"/>
            <a:ext cx="4613093" cy="5085184"/>
          </a:xfr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FF215080-F53A-49D7-8F4E-56C83FCBF5E0}"/>
              </a:ext>
            </a:extLst>
          </p:cNvPr>
          <p:cNvSpPr txBox="1"/>
          <p:nvPr/>
        </p:nvSpPr>
        <p:spPr>
          <a:xfrm>
            <a:off x="4591076" y="2132856"/>
            <a:ext cx="42788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Arial" pitchFamily="34" charset="0"/>
              </a:rPr>
              <a:t>Dziecko czuje się okropnie i dlatego sprawia, żebyśmy my dorośli czuli się tak samo. Uruchamia się w nim silna potrzeba odwetu</a:t>
            </a:r>
            <a:endParaRPr kumimoji="0" lang="pl-PL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262D6ABB-4B88-4B2E-B300-5C5499069FA7}"/>
              </a:ext>
            </a:extLst>
          </p:cNvPr>
          <p:cNvSpPr txBox="1"/>
          <p:nvPr/>
        </p:nvSpPr>
        <p:spPr>
          <a:xfrm>
            <a:off x="4591076" y="4171513"/>
            <a:ext cx="46085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UZNAJ MOJE UCZUCIA, czuje się bardzo źle w środku</a:t>
            </a:r>
          </a:p>
        </p:txBody>
      </p:sp>
      <p:pic>
        <p:nvPicPr>
          <p:cNvPr id="4" name="Obraz 3" descr="Obraz zawierający odzież, osoba&#10;&#10;Opis wygenerowany automatycznie">
            <a:extLst>
              <a:ext uri="{FF2B5EF4-FFF2-40B4-BE49-F238E27FC236}">
                <a16:creationId xmlns:a16="http://schemas.microsoft.com/office/drawing/2014/main" id="{045870BA-11E4-438B-AD62-B6746FD974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4200497"/>
            <a:ext cx="1828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7499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FDE2860-74BE-4549-BE8E-6B6C698F6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pl-PL" b="1" dirty="0">
                <a:solidFill>
                  <a:srgbClr val="CC00CC"/>
                </a:solidFill>
              </a:rPr>
              <a:t>Zemsta – co robić?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DB57801-8772-4B2C-9839-6A561A2F36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360" y="1628800"/>
            <a:ext cx="8435280" cy="4525963"/>
          </a:xfrm>
        </p:spPr>
        <p:txBody>
          <a:bodyPr/>
          <a:lstStyle/>
          <a:p>
            <a:pPr algn="just"/>
            <a:r>
              <a:rPr lang="pl-PL" sz="2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To co nam kulturowo podpowiada intuicja, to niezgoda na takie traktowanie. Myślimy wtedy „On podważa mój autorytet”. Reagujemy na wierzchołek góry lodowej (zachowanie) karząc dziecko. Odnosimy się zatem tylko do zachowania. </a:t>
            </a:r>
          </a:p>
          <a:p>
            <a:pPr algn="just"/>
            <a:r>
              <a:rPr lang="pl-PL" sz="2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Co się wtedy dzieje? Pogłębiamy poczucie bycia nieważnym i nierozumianym.</a:t>
            </a:r>
          </a:p>
          <a:p>
            <a:pPr algn="just"/>
            <a:r>
              <a:rPr lang="pl-PL" sz="2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Dziecko zaczyna zachowywać się jeszcze gorzej. Wchodzimy w błędne koło zemsty. Im bardziej karzemy, tym większy stres i nasilenie cyklu zemsty. 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35103821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CF2E830-AB43-432F-9012-BDB21C977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pl-PL" b="1" dirty="0">
                <a:solidFill>
                  <a:srgbClr val="CC00CC"/>
                </a:solidFill>
              </a:rPr>
              <a:t>Zemsta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1B16F1B-19A0-4703-A4FA-0F9F2213C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268760"/>
            <a:ext cx="8507288" cy="4525963"/>
          </a:xfrm>
        </p:spPr>
        <p:txBody>
          <a:bodyPr/>
          <a:lstStyle/>
          <a:p>
            <a:pPr algn="just"/>
            <a:r>
              <a:rPr lang="pl-PL" sz="2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 </a:t>
            </a:r>
            <a:r>
              <a:rPr lang="pl-PL" sz="2400" b="0" i="1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„Musisz czuć się okropnie skoro tak się zachowujesz, to do Ciebie niepodobne”. </a:t>
            </a:r>
          </a:p>
          <a:p>
            <a:pPr marL="0" indent="0" algn="just">
              <a:buNone/>
            </a:pPr>
            <a:r>
              <a:rPr lang="pl-PL" sz="2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Zauważamy człowieka z emocjami, a nie z jego zachowaniem. Oddzielamy dziecko od jego zachowania </a:t>
            </a:r>
          </a:p>
          <a:p>
            <a:pPr algn="just"/>
            <a:r>
              <a:rPr lang="pl-PL" sz="2400" i="1" dirty="0">
                <a:solidFill>
                  <a:srgbClr val="000000"/>
                </a:solidFill>
                <a:latin typeface="Roboto" panose="02000000000000000000" pitchFamily="2" charset="0"/>
              </a:rPr>
              <a:t>„</a:t>
            </a:r>
            <a:r>
              <a:rPr lang="pl-PL" sz="2400" b="0" i="1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Słysząc to co mówisz…podejrzewam, że czujesz się źle i przykro mi z tego powodu. </a:t>
            </a:r>
            <a:br>
              <a:rPr lang="pl-PL" sz="2400" b="0" i="1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</a:br>
            <a:r>
              <a:rPr lang="pl-PL" sz="2400" b="0" i="1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Co pomogłoby Ci poczuć się lepiej z decyzją, której nie zmienię?”</a:t>
            </a:r>
          </a:p>
          <a:p>
            <a:r>
              <a:rPr lang="pl-PL" sz="2400" i="1" dirty="0">
                <a:solidFill>
                  <a:srgbClr val="000000"/>
                </a:solidFill>
                <a:latin typeface="Roboto" panose="02000000000000000000" pitchFamily="2" charset="0"/>
              </a:rPr>
              <a:t>„Jednocześnie nie mam zgody na takie komentarze, bo są pozbawione szacunku”</a:t>
            </a:r>
            <a:endParaRPr lang="pl-PL" sz="2400" i="1" dirty="0"/>
          </a:p>
        </p:txBody>
      </p:sp>
    </p:spTree>
    <p:extLst>
      <p:ext uri="{BB962C8B-B14F-4D97-AF65-F5344CB8AC3E}">
        <p14:creationId xmlns:p14="http://schemas.microsoft.com/office/powerpoint/2010/main" val="14402524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AB90ADF-F3A2-4E9E-8BB6-E2E845F99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9792" y="274638"/>
            <a:ext cx="5987008" cy="1143000"/>
          </a:xfrm>
        </p:spPr>
        <p:txBody>
          <a:bodyPr/>
          <a:lstStyle/>
          <a:p>
            <a:r>
              <a:rPr lang="pl-PL" b="1" dirty="0">
                <a:solidFill>
                  <a:srgbClr val="00B050"/>
                </a:solidFill>
              </a:rPr>
              <a:t>BRAK WIARY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9433EC98-BA4D-49BB-BB2B-92CF6F6068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481" y="56019"/>
            <a:ext cx="3790967" cy="4873753"/>
          </a:xfr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A7AE049A-1E08-4D0C-A7A4-577D7A9FB115}"/>
              </a:ext>
            </a:extLst>
          </p:cNvPr>
          <p:cNvSpPr txBox="1"/>
          <p:nvPr/>
        </p:nvSpPr>
        <p:spPr>
          <a:xfrm>
            <a:off x="4042487" y="1417638"/>
            <a:ext cx="489654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Arial" pitchFamily="34" charset="0"/>
              </a:rPr>
              <a:t> 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Arial" pitchFamily="34" charset="0"/>
              </a:rPr>
              <a:t>Pokaż, że wierzysz, że potrafi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Arial" pitchFamily="34" charset="0"/>
              </a:rPr>
              <a:t>Podziel zadanie na małe etapy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Arial" pitchFamily="34" charset="0"/>
              </a:rPr>
              <a:t>-wyjęcie zeszytów, przejrzenie zadań do odrobienia, wybór od czego zaczyna odrabiać, czytanie instrukcji, wpisywanie odpowiedzi. </a:t>
            </a:r>
            <a:endParaRPr kumimoji="0" lang="pl-PL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  <p:pic>
        <p:nvPicPr>
          <p:cNvPr id="4" name="Obraz 3" descr="Dziecko z Grochy kropkami">
            <a:extLst>
              <a:ext uri="{FF2B5EF4-FFF2-40B4-BE49-F238E27FC236}">
                <a16:creationId xmlns:a16="http://schemas.microsoft.com/office/drawing/2014/main" id="{25046985-C0E9-43B6-9735-3AFC27EB55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746480"/>
            <a:ext cx="3203848" cy="213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1907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A8C5C4C-CD67-41D2-967A-2540DD4E4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rgbClr val="00B050"/>
                </a:solidFill>
              </a:rPr>
              <a:t>Brak wiary – co robić?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8AF9AEE-B7F1-4111-A96D-F6066E0EF3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Arial" pitchFamily="34" charset="0"/>
              </a:rPr>
              <a:t>Możemy powiedzieć</a:t>
            </a:r>
            <a:r>
              <a:rPr kumimoji="0" lang="pl-PL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Arial" pitchFamily="34" charset="0"/>
              </a:rPr>
              <a:t>: „to na razie nie rób pracy domowej, najpierw tylko wyjmij zeszyty</a:t>
            </a:r>
            <a:br>
              <a:rPr kumimoji="0" lang="pl-PL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Arial" pitchFamily="34" charset="0"/>
              </a:rPr>
            </a:br>
            <a:r>
              <a:rPr kumimoji="0" lang="pl-PL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Arial" pitchFamily="34" charset="0"/>
              </a:rPr>
              <a:t> i pozaznaczaj karteczkami, co jest zadane. To zajmie ci 2 minuty”.</a:t>
            </a:r>
          </a:p>
          <a:p>
            <a:pPr marL="0" indent="0" algn="just">
              <a:buNone/>
            </a:pP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Arial" pitchFamily="34" charset="0"/>
              </a:rPr>
              <a:t> Takim słowami </a:t>
            </a: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Arial" pitchFamily="34" charset="0"/>
              </a:rPr>
              <a:t>zachęcamy do pracy </a:t>
            </a: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Arial" pitchFamily="34" charset="0"/>
              </a:rPr>
              <a:t>i zmniejszamy poczucie ciężkości wykonania danego zadania.</a:t>
            </a:r>
            <a:endParaRPr lang="pl-PL" sz="2800" dirty="0">
              <a:solidFill>
                <a:srgbClr val="000000"/>
              </a:solidFill>
              <a:latin typeface="Roboto" panose="02000000000000000000" pitchFamily="2" charset="0"/>
              <a:cs typeface="Arial" pitchFamily="34" charset="0"/>
            </a:endParaRPr>
          </a:p>
          <a:p>
            <a:pPr marL="0" indent="0" algn="just">
              <a:buNone/>
            </a:pPr>
            <a:r>
              <a:rPr lang="pl-PL" sz="2800" i="1" dirty="0">
                <a:solidFill>
                  <a:srgbClr val="000000"/>
                </a:solidFill>
                <a:latin typeface="Roboto" panose="02000000000000000000" pitchFamily="2" charset="0"/>
                <a:cs typeface="Arial" pitchFamily="34" charset="0"/>
              </a:rPr>
              <a:t>„Pamiętasz jak uczyliśmy się tabliczki mnożenia w 3 klasie? Też wydawało się to trudne na początku”</a:t>
            </a:r>
          </a:p>
          <a:p>
            <a:pPr marL="0" indent="0" algn="just">
              <a:buNone/>
            </a:pPr>
            <a:r>
              <a:rPr lang="pl-PL" sz="2800" i="1" dirty="0">
                <a:solidFill>
                  <a:srgbClr val="000000"/>
                </a:solidFill>
                <a:latin typeface="Roboto" panose="02000000000000000000" pitchFamily="2" charset="0"/>
                <a:cs typeface="Arial" pitchFamily="34" charset="0"/>
              </a:rPr>
              <a:t>„Wszystko jest trudne zanim stanie się łatwe” </a:t>
            </a:r>
            <a:r>
              <a:rPr lang="pl-PL" sz="2800" i="1" dirty="0">
                <a:solidFill>
                  <a:srgbClr val="000000"/>
                </a:solidFill>
                <a:latin typeface="Roboto" panose="02000000000000000000" pitchFamily="2" charset="0"/>
                <a:cs typeface="Arial" pitchFamily="34" charset="0"/>
                <a:sym typeface="Wingdings" panose="05000000000000000000" pitchFamily="2" charset="2"/>
              </a:rPr>
              <a:t></a:t>
            </a:r>
            <a:endParaRPr lang="pl-PL" sz="2800" i="1" dirty="0"/>
          </a:p>
        </p:txBody>
      </p:sp>
    </p:spTree>
    <p:extLst>
      <p:ext uri="{BB962C8B-B14F-4D97-AF65-F5344CB8AC3E}">
        <p14:creationId xmlns:p14="http://schemas.microsoft.com/office/powerpoint/2010/main" val="1595644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 descr="Obraz zawierający tekst, tablica, osoba, w paski&#10;&#10;Opis wygenerowany automatycznie">
            <a:extLst>
              <a:ext uri="{FF2B5EF4-FFF2-40B4-BE49-F238E27FC236}">
                <a16:creationId xmlns:a16="http://schemas.microsoft.com/office/drawing/2014/main" id="{587F9509-CDCB-4988-8EB9-076B0EC38A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12730" y="1184354"/>
            <a:ext cx="3121152" cy="2081784"/>
          </a:xfrm>
          <a:prstGeom prst="rect">
            <a:avLst/>
          </a:prstGeom>
        </p:spPr>
      </p:pic>
      <p:pic>
        <p:nvPicPr>
          <p:cNvPr id="18" name="Obraz 17" descr="braz zawierający tekst, drzewo, zewnętrzne, trawa&#10;&#10;Opis wygenerowany automatycznie">
            <a:extLst>
              <a:ext uri="{FF2B5EF4-FFF2-40B4-BE49-F238E27FC236}">
                <a16:creationId xmlns:a16="http://schemas.microsoft.com/office/drawing/2014/main" id="{456DEF6A-9E84-4A82-A7DC-4EEB781079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729187" y="3970868"/>
            <a:ext cx="3308908" cy="2390686"/>
          </a:xfrm>
          <a:prstGeom prst="rect">
            <a:avLst/>
          </a:prstGeom>
        </p:spPr>
      </p:pic>
      <p:pic>
        <p:nvPicPr>
          <p:cNvPr id="20" name="Obraz 19" descr="Obraz zawierający tekst&#10;&#10;Opis wygenerowany automatycznie">
            <a:extLst>
              <a:ext uri="{FF2B5EF4-FFF2-40B4-BE49-F238E27FC236}">
                <a16:creationId xmlns:a16="http://schemas.microsoft.com/office/drawing/2014/main" id="{562A093F-7104-45D4-8E89-44F1B8D51F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729187" y="1267770"/>
            <a:ext cx="2984239" cy="1862165"/>
          </a:xfrm>
          <a:prstGeom prst="rect">
            <a:avLst/>
          </a:prstGeom>
        </p:spPr>
      </p:pic>
      <p:pic>
        <p:nvPicPr>
          <p:cNvPr id="7" name="Obraz 6" descr="Obraz zawierający różowy, zewnętrzne, sport, tenis&#10;&#10;Opis wygenerowany automatycznie">
            <a:extLst>
              <a:ext uri="{FF2B5EF4-FFF2-40B4-BE49-F238E27FC236}">
                <a16:creationId xmlns:a16="http://schemas.microsoft.com/office/drawing/2014/main" id="{5AF9F4A8-DC73-49DC-94AD-CB2D9C1CC98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510344" y="431363"/>
            <a:ext cx="2280836" cy="2954560"/>
          </a:xfrm>
          <a:prstGeom prst="rect">
            <a:avLst/>
          </a:prstGeom>
        </p:spPr>
      </p:pic>
      <p:pic>
        <p:nvPicPr>
          <p:cNvPr id="14" name="Obraz 13" descr="Obraz zawierający tekst, osoba&#10;&#10;Opis wygenerowany automatycznie">
            <a:extLst>
              <a:ext uri="{FF2B5EF4-FFF2-40B4-BE49-F238E27FC236}">
                <a16:creationId xmlns:a16="http://schemas.microsoft.com/office/drawing/2014/main" id="{FA318963-7EFE-4558-BCE3-1166FC4305D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141998" y="4237397"/>
            <a:ext cx="3119555" cy="2081783"/>
          </a:xfrm>
          <a:prstGeom prst="rect">
            <a:avLst/>
          </a:prstGeom>
        </p:spPr>
      </p:pic>
      <p:pic>
        <p:nvPicPr>
          <p:cNvPr id="9" name="Obraz 8" descr="Odtwarzanie dzieci">
            <a:extLst>
              <a:ext uri="{FF2B5EF4-FFF2-40B4-BE49-F238E27FC236}">
                <a16:creationId xmlns:a16="http://schemas.microsoft.com/office/drawing/2014/main" id="{7642A609-D48C-4AF3-80B6-107D606684E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449" y="3950792"/>
            <a:ext cx="2984240" cy="1989238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39E605F3-6109-8A4E-C43C-2528FD12EE3F}"/>
              </a:ext>
            </a:extLst>
          </p:cNvPr>
          <p:cNvSpPr txBox="1"/>
          <p:nvPr/>
        </p:nvSpPr>
        <p:spPr>
          <a:xfrm>
            <a:off x="323528" y="282898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/>
              <a:t>Jakie predyspozycje ma Twoje dziecko?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1A23A893-5E5A-E2C9-9111-FB04D90E6E81}"/>
              </a:ext>
            </a:extLst>
          </p:cNvPr>
          <p:cNvSpPr txBox="1"/>
          <p:nvPr/>
        </p:nvSpPr>
        <p:spPr>
          <a:xfrm>
            <a:off x="1673306" y="3322563"/>
            <a:ext cx="7458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/>
              <a:t>Co mu łatwo i naturalnie przychodzi?</a:t>
            </a:r>
          </a:p>
        </p:txBody>
      </p:sp>
    </p:spTree>
    <p:extLst>
      <p:ext uri="{BB962C8B-B14F-4D97-AF65-F5344CB8AC3E}">
        <p14:creationId xmlns:p14="http://schemas.microsoft.com/office/powerpoint/2010/main" val="28671039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chemeClr val="accent3">
                    <a:lumMod val="50000"/>
                  </a:schemeClr>
                </a:solidFill>
              </a:rPr>
              <a:t>Temperament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28600" lvl="0" algn="just">
              <a:lnSpc>
                <a:spcPct val="115000"/>
              </a:lnSpc>
              <a:spcAft>
                <a:spcPts val="1000"/>
              </a:spcAft>
            </a:pPr>
            <a:r>
              <a:rPr lang="pl-PL" b="1" dirty="0">
                <a:solidFill>
                  <a:srgbClr val="548DD4"/>
                </a:solidFill>
                <a:latin typeface="Arial"/>
                <a:ea typeface="Calibri"/>
                <a:cs typeface="Times New Roman"/>
              </a:rPr>
              <a:t>TEMPERAMENT </a:t>
            </a:r>
            <a:r>
              <a:rPr lang="pl-PL" b="1" dirty="0">
                <a:latin typeface="Arial"/>
                <a:ea typeface="Calibri"/>
                <a:cs typeface="Times New Roman"/>
              </a:rPr>
              <a:t>to ważny element  naszej osobowości,</a:t>
            </a:r>
            <a:r>
              <a:rPr lang="pl-PL" b="1" dirty="0">
                <a:solidFill>
                  <a:srgbClr val="548DD4"/>
                </a:solidFill>
                <a:latin typeface="Arial"/>
                <a:ea typeface="Calibri"/>
                <a:cs typeface="Times New Roman"/>
              </a:rPr>
              <a:t> nasza natura, </a:t>
            </a:r>
            <a:r>
              <a:rPr lang="pl-PL" b="1" dirty="0">
                <a:latin typeface="Arial"/>
                <a:ea typeface="Calibri"/>
                <a:cs typeface="Times New Roman"/>
              </a:rPr>
              <a:t>niezmienny przez całe życie</a:t>
            </a:r>
          </a:p>
          <a:p>
            <a:pPr marL="228600" lvl="0" algn="just">
              <a:lnSpc>
                <a:spcPct val="115000"/>
              </a:lnSpc>
              <a:spcAft>
                <a:spcPts val="1000"/>
              </a:spcAft>
            </a:pPr>
            <a:r>
              <a:rPr lang="pl-PL" b="1" dirty="0">
                <a:solidFill>
                  <a:srgbClr val="00B050"/>
                </a:solidFill>
                <a:latin typeface="Arial"/>
                <a:ea typeface="Calibri"/>
                <a:cs typeface="Times New Roman"/>
              </a:rPr>
              <a:t>(szybkość i intensywność reakcji, ruchliwość, wysoka i niska energia, większa lub mniejsza podatność na zmęczenie, duża, mała odporność na stres, niska lub wysoka wrażliwość )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284236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Temperament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b="1" dirty="0"/>
              <a:t>Rodzaje temperamentu:</a:t>
            </a:r>
          </a:p>
          <a:p>
            <a:r>
              <a:rPr lang="pl-PL" sz="4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Sangwinik</a:t>
            </a:r>
          </a:p>
          <a:p>
            <a:r>
              <a:rPr lang="pl-PL" sz="4400" b="1" dirty="0">
                <a:solidFill>
                  <a:srgbClr val="FF0000"/>
                </a:solidFill>
              </a:rPr>
              <a:t>Choleryk</a:t>
            </a:r>
          </a:p>
          <a:p>
            <a:r>
              <a:rPr lang="pl-PL" sz="4400" b="1" dirty="0">
                <a:solidFill>
                  <a:srgbClr val="00B050"/>
                </a:solidFill>
              </a:rPr>
              <a:t>Melancholik</a:t>
            </a:r>
          </a:p>
          <a:p>
            <a:r>
              <a:rPr lang="pl-PL" sz="4400" b="1" dirty="0">
                <a:solidFill>
                  <a:srgbClr val="FFC000"/>
                </a:solidFill>
              </a:rPr>
              <a:t>Flegmatyk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852936"/>
            <a:ext cx="4896544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8892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59C0329-938E-4E9F-BC8E-ED3B54298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9"/>
          </a:xfrm>
        </p:spPr>
        <p:txBody>
          <a:bodyPr/>
          <a:lstStyle/>
          <a:p>
            <a:r>
              <a:rPr lang="pl-PL" sz="3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Sangwinik</a:t>
            </a:r>
            <a:endParaRPr lang="pl-PL" sz="3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05DEB16-E016-43CF-B956-862ECF22A5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937" y="836712"/>
            <a:ext cx="8435280" cy="4929411"/>
          </a:xfrm>
        </p:spPr>
        <p:txBody>
          <a:bodyPr/>
          <a:lstStyle/>
          <a:p>
            <a:pPr algn="just"/>
            <a:r>
              <a:rPr lang="pl-PL" dirty="0">
                <a:latin typeface="Arial" panose="020B0604020202020204" pitchFamily="34" charset="0"/>
                <a:ea typeface="Times New Roman" panose="02020603050405020304" pitchFamily="18" charset="0"/>
              </a:rPr>
              <a:t>Optymista, potrafi przyciągać do siebie ludzi, jest otwarty i spontaniczny, ma duże poczucie humoru. Ma dużo energii</a:t>
            </a:r>
          </a:p>
          <a:p>
            <a:pPr algn="just"/>
            <a:r>
              <a:rPr lang="pl-PL" dirty="0">
                <a:latin typeface="Arial" panose="020B0604020202020204" pitchFamily="34" charset="0"/>
                <a:ea typeface="Times New Roman" panose="02020603050405020304" pitchFamily="18" charset="0"/>
              </a:rPr>
              <a:t>Gadatliwy, ciekawy. Żyje dniem dzisiejszym. Jest duszą towarzystwa, łatwo zawiera znajomości</a:t>
            </a:r>
          </a:p>
          <a:p>
            <a:pPr algn="just"/>
            <a:r>
              <a:rPr lang="pl-PL" dirty="0">
                <a:latin typeface="Arial" panose="020B0604020202020204" pitchFamily="34" charset="0"/>
                <a:ea typeface="Times New Roman" panose="02020603050405020304" pitchFamily="18" charset="0"/>
              </a:rPr>
              <a:t>Nie gniewa się, lubi być w centrum uwagi szybko przeprasza. </a:t>
            </a:r>
          </a:p>
          <a:p>
            <a:pPr algn="just"/>
            <a:r>
              <a:rPr lang="pl-PL" dirty="0">
                <a:latin typeface="Arial" panose="020B0604020202020204" pitchFamily="34" charset="0"/>
              </a:rPr>
              <a:t>Wszystkiego szuka</a:t>
            </a:r>
            <a:r>
              <a:rPr lang="pl-PL" dirty="0">
                <a:latin typeface="Arial" panose="020B0604020202020204" pitchFamily="34" charset="0"/>
                <a:sym typeface="Wingdings" panose="05000000000000000000" pitchFamily="2" charset="2"/>
              </a:rPr>
              <a:t></a:t>
            </a:r>
            <a:r>
              <a:rPr lang="pl-PL" dirty="0">
                <a:latin typeface="Arial" panose="020B0604020202020204" pitchFamily="34" charset="0"/>
              </a:rPr>
              <a:t>, gubi, często zapomina </a:t>
            </a:r>
          </a:p>
          <a:p>
            <a:pPr algn="just"/>
            <a:r>
              <a:rPr lang="pl-PL" dirty="0">
                <a:latin typeface="Arial" panose="020B0604020202020204" pitchFamily="34" charset="0"/>
              </a:rPr>
              <a:t>Ma słomiany zapał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610601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B28146E-C4D8-4827-9DDF-F49173369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r>
              <a:rPr lang="pl-PL" b="1" dirty="0">
                <a:solidFill>
                  <a:srgbClr val="FF0000"/>
                </a:solidFill>
              </a:rPr>
              <a:t>Energiczny choleryk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3EE5B6A-327B-4554-A7FA-FE4D41DCEB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124744"/>
            <a:ext cx="8712968" cy="5001419"/>
          </a:xfrm>
        </p:spPr>
        <p:txBody>
          <a:bodyPr/>
          <a:lstStyle/>
          <a:p>
            <a:pPr algn="just"/>
            <a:r>
              <a:rPr lang="pl-PL" dirty="0">
                <a:latin typeface="Arial" panose="020B0604020202020204" pitchFamily="34" charset="0"/>
                <a:ea typeface="Times New Roman" panose="02020603050405020304" pitchFamily="18" charset="0"/>
              </a:rPr>
              <a:t>Człowiek czynu, nastawiony na działanie i kierowanie innymi, urodzony szef, przywódca stada </a:t>
            </a:r>
            <a:r>
              <a:rPr lang="pl-PL" dirty="0">
                <a:latin typeface="Arial" panose="020B0604020202020204" pitchFamily="34" charset="0"/>
                <a:ea typeface="Times New Roman" panose="02020603050405020304" pitchFamily="18" charset="0"/>
                <a:sym typeface="Wingdings" panose="05000000000000000000" pitchFamily="2" charset="2"/>
              </a:rPr>
              <a:t></a:t>
            </a:r>
            <a:r>
              <a:rPr lang="pl-PL" dirty="0"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</a:p>
          <a:p>
            <a:pPr algn="just"/>
            <a:r>
              <a:rPr lang="pl-PL" dirty="0">
                <a:latin typeface="Arial" panose="020B0604020202020204" pitchFamily="34" charset="0"/>
                <a:ea typeface="Times New Roman" panose="02020603050405020304" pitchFamily="18" charset="0"/>
              </a:rPr>
              <a:t>Wśród ludzi wzbudza zaufanie i szacunek</a:t>
            </a:r>
          </a:p>
          <a:p>
            <a:pPr algn="just"/>
            <a:r>
              <a:rPr lang="pl-PL" dirty="0">
                <a:latin typeface="Arial" panose="020B0604020202020204" pitchFamily="34" charset="0"/>
                <a:ea typeface="Times New Roman" panose="02020603050405020304" pitchFamily="18" charset="0"/>
              </a:rPr>
              <a:t>Dobry organizator</a:t>
            </a:r>
          </a:p>
          <a:p>
            <a:pPr algn="just"/>
            <a:r>
              <a:rPr lang="pl-PL" dirty="0">
                <a:latin typeface="Arial" panose="020B0604020202020204" pitchFamily="34" charset="0"/>
                <a:ea typeface="Times New Roman" panose="02020603050405020304" pitchFamily="18" charset="0"/>
              </a:rPr>
              <a:t>Potrafi rozdzielać zadania i organizować prace innym</a:t>
            </a:r>
          </a:p>
          <a:p>
            <a:pPr algn="just"/>
            <a:r>
              <a:rPr lang="pl-PL" dirty="0">
                <a:latin typeface="Arial" panose="020B0604020202020204" pitchFamily="34" charset="0"/>
              </a:rPr>
              <a:t>Niecierpliwy i często najpierw mówi potem myśli</a:t>
            </a:r>
          </a:p>
          <a:p>
            <a:pPr algn="just"/>
            <a:r>
              <a:rPr lang="pl-PL" dirty="0">
                <a:latin typeface="Arial" panose="020B0604020202020204" pitchFamily="34" charset="0"/>
              </a:rPr>
              <a:t>Wybuchowy ;)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781401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1700808"/>
            <a:ext cx="9144000" cy="110998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z="6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Warsztat </a:t>
            </a:r>
            <a:br>
              <a:rPr lang="pl-PL" sz="6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pl-PL" sz="60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psychoedukacyjny</a:t>
            </a:r>
            <a:br>
              <a:rPr lang="pl-PL" sz="6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pl-PL" sz="6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dla rodziców</a:t>
            </a:r>
            <a:br>
              <a:rPr lang="pl-PL" sz="6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pl-PL" sz="6000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1" name="Obraz 10" descr="Obraz zawierający trawa, osoba&#10;&#10;Opis wygenerowany automatycznie">
            <a:extLst>
              <a:ext uri="{FF2B5EF4-FFF2-40B4-BE49-F238E27FC236}">
                <a16:creationId xmlns:a16="http://schemas.microsoft.com/office/drawing/2014/main" id="{FED8A497-548D-4E62-8226-016A9ED951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410890" y="3861048"/>
            <a:ext cx="4321175" cy="2880783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F4C8A02-A1EF-488A-84A5-C0973378C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pl-PL" dirty="0">
                <a:solidFill>
                  <a:srgbClr val="FFC000"/>
                </a:solidFill>
              </a:rPr>
              <a:t>Flegmatyk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1EEBC23-53BB-4493-9796-D915E5774B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08720"/>
            <a:ext cx="8964488" cy="5217443"/>
          </a:xfrm>
        </p:spPr>
        <p:txBody>
          <a:bodyPr/>
          <a:lstStyle/>
          <a:p>
            <a:pPr algn="just"/>
            <a:r>
              <a:rPr lang="pl-PL" dirty="0">
                <a:latin typeface="Arial" panose="020B0604020202020204" pitchFamily="34" charset="0"/>
                <a:ea typeface="Times New Roman" panose="02020603050405020304" pitchFamily="18" charset="0"/>
              </a:rPr>
              <a:t>Obserwator </a:t>
            </a:r>
          </a:p>
          <a:p>
            <a:pPr algn="just"/>
            <a:r>
              <a:rPr lang="pl-PL" dirty="0">
                <a:latin typeface="Arial" panose="020B0604020202020204" pitchFamily="34" charset="0"/>
                <a:ea typeface="Times New Roman" panose="02020603050405020304" pitchFamily="18" charset="0"/>
              </a:rPr>
              <a:t>Jest spokojny, opanowany i cierpliwy, cichy, a przy tym pogodny</a:t>
            </a:r>
          </a:p>
          <a:p>
            <a:pPr algn="just"/>
            <a:r>
              <a:rPr lang="pl-PL" dirty="0">
                <a:latin typeface="Arial" panose="020B0604020202020204" pitchFamily="34" charset="0"/>
                <a:ea typeface="Times New Roman" panose="02020603050405020304" pitchFamily="18" charset="0"/>
              </a:rPr>
              <a:t>Niechętnie dzieli się emocjami, które skrywa głęboko. </a:t>
            </a:r>
          </a:p>
          <a:p>
            <a:pPr algn="just"/>
            <a:r>
              <a:rPr lang="pl-PL" dirty="0">
                <a:latin typeface="Arial" panose="020B0604020202020204" pitchFamily="34" charset="0"/>
                <a:ea typeface="Times New Roman" panose="02020603050405020304" pitchFamily="18" charset="0"/>
              </a:rPr>
              <a:t>Życzliwy, uprzejmy, koleżeński</a:t>
            </a:r>
          </a:p>
          <a:p>
            <a:r>
              <a:rPr lang="pl-PL" dirty="0">
                <a:latin typeface="Arial" panose="020B0604020202020204" pitchFamily="34" charset="0"/>
                <a:ea typeface="Times New Roman" panose="02020603050405020304" pitchFamily="18" charset="0"/>
              </a:rPr>
              <a:t>Potrafi współczuć i otaczać troską. </a:t>
            </a:r>
          </a:p>
          <a:p>
            <a:r>
              <a:rPr lang="pl-PL" dirty="0">
                <a:latin typeface="Arial" panose="020B0604020202020204" pitchFamily="34" charset="0"/>
                <a:ea typeface="Times New Roman" panose="02020603050405020304" pitchFamily="18" charset="0"/>
              </a:rPr>
              <a:t>Potrafi słuchać!</a:t>
            </a:r>
          </a:p>
          <a:p>
            <a:r>
              <a:rPr lang="pl-PL" dirty="0">
                <a:latin typeface="Arial" panose="020B0604020202020204" pitchFamily="34" charset="0"/>
                <a:ea typeface="Times New Roman" panose="02020603050405020304" pitchFamily="18" charset="0"/>
              </a:rPr>
              <a:t>Powolny, ma mniej energii.</a:t>
            </a:r>
          </a:p>
          <a:p>
            <a:r>
              <a:rPr lang="pl-PL" dirty="0">
                <a:latin typeface="Arial" panose="020B0604020202020204" pitchFamily="34" charset="0"/>
              </a:rPr>
              <a:t>Bije od niego spokój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231919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6618E16-5E9E-41E5-BDF9-0E2817711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0688"/>
          </a:xfrm>
        </p:spPr>
        <p:txBody>
          <a:bodyPr/>
          <a:lstStyle/>
          <a:p>
            <a:r>
              <a:rPr lang="pl-PL" b="1" dirty="0">
                <a:solidFill>
                  <a:srgbClr val="00B050"/>
                </a:solidFill>
              </a:rPr>
              <a:t>Melancholik</a:t>
            </a:r>
            <a:endParaRPr lang="pl-PL" dirty="0">
              <a:solidFill>
                <a:srgbClr val="00B050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5DA39C-8E53-400D-9210-C128E1962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620688"/>
            <a:ext cx="8579296" cy="5505475"/>
          </a:xfrm>
        </p:spPr>
        <p:txBody>
          <a:bodyPr/>
          <a:lstStyle/>
          <a:p>
            <a:r>
              <a:rPr lang="pl-PL" dirty="0"/>
              <a:t>Myśliciel i pesymista </a:t>
            </a:r>
          </a:p>
          <a:p>
            <a:r>
              <a:rPr lang="pl-PL" dirty="0"/>
              <a:t>Często jest wyczulony na piękno, muzykalny. </a:t>
            </a:r>
          </a:p>
          <a:p>
            <a:r>
              <a:rPr lang="pl-PL" dirty="0"/>
              <a:t>Marzyciel</a:t>
            </a:r>
          </a:p>
          <a:p>
            <a:r>
              <a:rPr lang="pl-PL" dirty="0"/>
              <a:t>Cechuje go duża wrażliwość na potrzeby innych, skłonność do poświęcania się, sumienność. </a:t>
            </a:r>
          </a:p>
          <a:p>
            <a:pPr algn="just">
              <a:spcAft>
                <a:spcPts val="0"/>
              </a:spcAft>
            </a:pPr>
            <a:r>
              <a:rPr lang="pl-PL" dirty="0"/>
              <a:t>Ostrożnie dobiera przyjaciół, jest nieufny</a:t>
            </a:r>
          </a:p>
          <a:p>
            <a:pPr algn="just">
              <a:spcAft>
                <a:spcPts val="0"/>
              </a:spcAft>
            </a:pPr>
            <a:r>
              <a:rPr lang="pl-PL" dirty="0"/>
              <a:t>Raczej woli pozostawać w cieniu, będzie więc unikał wystąpień przed grupą </a:t>
            </a:r>
          </a:p>
          <a:p>
            <a:pPr algn="just">
              <a:spcAft>
                <a:spcPts val="0"/>
              </a:spcAft>
            </a:pPr>
            <a:r>
              <a:rPr lang="pl-PL" sz="2800" dirty="0">
                <a:latin typeface="Arial" panose="020B0604020202020204" pitchFamily="34" charset="0"/>
                <a:ea typeface="Times New Roman" panose="02020603050405020304" pitchFamily="18" charset="0"/>
              </a:rPr>
              <a:t>jest wytrwały i dokładny, uporządkowany zorganizowany, zawsze musi dokończyć to co zaczął, jak obieca coś – dotrzymuje słowa</a:t>
            </a:r>
            <a:endParaRPr lang="pl-PL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812130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0AA1B80-B81A-28A9-23DD-DA071BA3A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Jak powstaje SAMOOCENA Dziecka?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90C2BB1-E34C-F3C3-A4B8-20B7FE75BB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4340" y="2332037"/>
            <a:ext cx="4038600" cy="4525963"/>
          </a:xfrm>
        </p:spPr>
        <p:txBody>
          <a:bodyPr>
            <a:normAutofit/>
          </a:bodyPr>
          <a:lstStyle/>
          <a:p>
            <a:r>
              <a:rPr lang="pl-PL" sz="4800" dirty="0">
                <a:solidFill>
                  <a:srgbClr val="FF0000"/>
                </a:solidFill>
              </a:rPr>
              <a:t>To co słyszy od NAS rodziców o sobie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58633CD1-16E5-908E-97A3-A771A23EC8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0" y="2564904"/>
            <a:ext cx="4038600" cy="4525963"/>
          </a:xfrm>
        </p:spPr>
        <p:txBody>
          <a:bodyPr>
            <a:normAutofit/>
          </a:bodyPr>
          <a:lstStyle/>
          <a:p>
            <a:r>
              <a:rPr lang="pl-PL" sz="4400" dirty="0">
                <a:solidFill>
                  <a:srgbClr val="0070C0"/>
                </a:solidFill>
              </a:rPr>
              <a:t>To co słyszy od nauczycieli, kolegów</a:t>
            </a:r>
          </a:p>
        </p:txBody>
      </p:sp>
    </p:spTree>
    <p:extLst>
      <p:ext uri="{BB962C8B-B14F-4D97-AF65-F5344CB8AC3E}">
        <p14:creationId xmlns:p14="http://schemas.microsoft.com/office/powerpoint/2010/main" val="17803928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5A09CC8-284A-0193-6158-266577FE3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FF0066"/>
                </a:solidFill>
              </a:rPr>
              <a:t>POCHWAŁA, </a:t>
            </a:r>
            <a:r>
              <a:rPr lang="pl-PL" dirty="0">
                <a:solidFill>
                  <a:srgbClr val="00B050"/>
                </a:solidFill>
              </a:rPr>
              <a:t>a ZACHĘTA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8F18292A-27E7-E10A-69C9-EA5CFBA8A0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Jest jak słodycze 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728A26DD-7B77-590C-7058-F8D1549089C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l-PL" dirty="0"/>
              <a:t>odnosi się do wykonawcy</a:t>
            </a:r>
          </a:p>
          <a:p>
            <a:pPr marL="0" indent="0">
              <a:buNone/>
            </a:pPr>
            <a:r>
              <a:rPr lang="pl-PL" dirty="0"/>
              <a:t>„grzeczna dziewczyna”</a:t>
            </a:r>
          </a:p>
          <a:p>
            <a:r>
              <a:rPr lang="pl-PL" dirty="0"/>
              <a:t>Oceniająca („ładnie..”)</a:t>
            </a:r>
          </a:p>
          <a:p>
            <a:r>
              <a:rPr lang="pl-PL" dirty="0"/>
              <a:t>Co pomyślą inni …</a:t>
            </a:r>
            <a:br>
              <a:rPr lang="pl-PL" dirty="0"/>
            </a:br>
            <a:r>
              <a:rPr lang="pl-PL" dirty="0"/>
              <a:t> Ładnie narysowałam?</a:t>
            </a:r>
          </a:p>
          <a:p>
            <a:r>
              <a:rPr lang="pl-PL" dirty="0"/>
              <a:t>Podkreśla efekt końcowy („zrobiłeś to idealnie”)</a:t>
            </a:r>
          </a:p>
        </p:txBody>
      </p:sp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153A654B-A020-C89B-BF39-5CC9CA5D36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l-PL" dirty="0"/>
              <a:t>Jak wartościowy posiłek</a:t>
            </a:r>
          </a:p>
        </p:txBody>
      </p:sp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2C06BC69-8051-0534-74CA-F10F560A2C6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Odnosi się do czynu – „dobra robota”</a:t>
            </a:r>
          </a:p>
          <a:p>
            <a:r>
              <a:rPr lang="pl-PL" dirty="0"/>
              <a:t>Doceniająca („doceniam….”)</a:t>
            </a:r>
          </a:p>
          <a:p>
            <a:r>
              <a:rPr lang="pl-PL" dirty="0"/>
              <a:t>Co ja o tym myślę..</a:t>
            </a:r>
          </a:p>
          <a:p>
            <a:pPr marL="0" indent="0">
              <a:buNone/>
            </a:pPr>
            <a:r>
              <a:rPr lang="pl-PL" dirty="0"/>
              <a:t>A Tobie się podoba?</a:t>
            </a:r>
          </a:p>
          <a:p>
            <a:r>
              <a:rPr lang="pl-PL" dirty="0"/>
              <a:t>Podkreśla zaangażowanie i proces („widzę jak się starałeś..”</a:t>
            </a:r>
          </a:p>
        </p:txBody>
      </p:sp>
      <p:pic>
        <p:nvPicPr>
          <p:cNvPr id="9" name="Obraz 8" descr="Obraz zawierający słodki&#10;&#10;Opis wygenerowany automatycznie">
            <a:extLst>
              <a:ext uri="{FF2B5EF4-FFF2-40B4-BE49-F238E27FC236}">
                <a16:creationId xmlns:a16="http://schemas.microsoft.com/office/drawing/2014/main" id="{665183C8-7FE5-5B3F-DA3C-204F8D6922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71600" y="5322887"/>
            <a:ext cx="2484872" cy="1443038"/>
          </a:xfrm>
          <a:prstGeom prst="rect">
            <a:avLst/>
          </a:prstGeom>
        </p:spPr>
      </p:pic>
      <p:pic>
        <p:nvPicPr>
          <p:cNvPr id="11" name="Obraz 10" descr="Obraz zawierający żywność, stół, talerz, drewniane&#10;&#10;Opis wygenerowany automatycznie">
            <a:extLst>
              <a:ext uri="{FF2B5EF4-FFF2-40B4-BE49-F238E27FC236}">
                <a16:creationId xmlns:a16="http://schemas.microsoft.com/office/drawing/2014/main" id="{B7DF1E36-F69B-C704-ED59-475EB2D9AC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523926" y="5231998"/>
            <a:ext cx="2302329" cy="1533927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1E562818-8623-AAE8-CAE7-354B32E13972}"/>
              </a:ext>
            </a:extLst>
          </p:cNvPr>
          <p:cNvSpPr txBox="1"/>
          <p:nvPr/>
        </p:nvSpPr>
        <p:spPr>
          <a:xfrm>
            <a:off x="7854656" y="6938638"/>
            <a:ext cx="9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hlinkClick r:id="rId5" tooltip="https://medium.com/lifeomic/fast-for-health-pay-it-forward-with-life-fasting-tracker-app-gleaners-food-bank-940f8b4f764b"/>
              </a:rPr>
              <a:t>To zdjęcie</a:t>
            </a:r>
            <a:r>
              <a:rPr kumimoji="0" lang="pl-PL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, autor: Nieznany autor, licencja: </a:t>
            </a:r>
            <a:r>
              <a:rPr kumimoji="0" lang="pl-PL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hlinkClick r:id="rId6" tooltip="https://creativecommons.org/licenses/by/3.0/"/>
              </a:rPr>
              <a:t>CC BY</a:t>
            </a:r>
            <a:endParaRPr kumimoji="0" lang="pl-PL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1154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7BC3129-2463-635C-2E14-753385F5EF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pl-PL" sz="6000" b="1" dirty="0">
                <a:solidFill>
                  <a:srgbClr val="0070C0"/>
                </a:solidFill>
              </a:rPr>
              <a:t>Umiejętności MIĘKKIE, które minimalizują zachowania </a:t>
            </a:r>
            <a:r>
              <a:rPr lang="pl-PL" sz="6000" b="1" dirty="0" err="1">
                <a:solidFill>
                  <a:srgbClr val="0070C0"/>
                </a:solidFill>
              </a:rPr>
              <a:t>przemocowe</a:t>
            </a:r>
            <a:r>
              <a:rPr lang="pl-PL" sz="6000" b="1" dirty="0">
                <a:solidFill>
                  <a:srgbClr val="0070C0"/>
                </a:solidFill>
              </a:rPr>
              <a:t> wśród dzieci i młodzieży</a:t>
            </a:r>
          </a:p>
        </p:txBody>
      </p:sp>
    </p:spTree>
    <p:extLst>
      <p:ext uri="{BB962C8B-B14F-4D97-AF65-F5344CB8AC3E}">
        <p14:creationId xmlns:p14="http://schemas.microsoft.com/office/powerpoint/2010/main" val="5205957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EAABCF1-57E2-9ED7-A04E-CFF9A22BD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978" y="-77152"/>
            <a:ext cx="8229600" cy="1143000"/>
          </a:xfrm>
        </p:spPr>
        <p:txBody>
          <a:bodyPr/>
          <a:lstStyle/>
          <a:p>
            <a:r>
              <a:rPr lang="pl-PL" b="1" dirty="0">
                <a:solidFill>
                  <a:srgbClr val="0070C0"/>
                </a:solidFill>
              </a:rPr>
              <a:t>ASERTYWNOŚĆ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7FDAF3D-C85E-48AB-3767-F4E336C94C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0946" y="1098032"/>
            <a:ext cx="4402832" cy="5400600"/>
          </a:xfr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posiadaniu własnego zdania  i umiejętność jego wyrażania nawet jeśli różni się ono od opinii innych</a:t>
            </a: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umiejętność odmawiania bez ranienia innych,</a:t>
            </a: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umiejętności wyznaczania granic innym ludziom bez obrażania ich</a:t>
            </a: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umiejętności wyrażania swoich emocji bez ranienia innych</a:t>
            </a: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F29DAC56-D85F-4B36-780B-1322783704A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220072" y="1065848"/>
            <a:ext cx="3685727" cy="2651184"/>
          </a:xfr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0BA2122C-FE9C-456B-C3A1-DF0C1371E48C}"/>
              </a:ext>
            </a:extLst>
          </p:cNvPr>
          <p:cNvSpPr txBox="1"/>
          <p:nvPr/>
        </p:nvSpPr>
        <p:spPr>
          <a:xfrm>
            <a:off x="5168348" y="4437112"/>
            <a:ext cx="32200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>
                <a:solidFill>
                  <a:srgbClr val="0070C0"/>
                </a:solidFill>
              </a:rPr>
              <a:t>Dzieci trenują asertywność mówiąc NIE rodzicom </a:t>
            </a:r>
            <a:r>
              <a:rPr lang="pl-PL" sz="2400" dirty="0">
                <a:solidFill>
                  <a:srgbClr val="0070C0"/>
                </a:solidFill>
                <a:sym typeface="Wingdings" panose="05000000000000000000" pitchFamily="2" charset="2"/>
              </a:rPr>
              <a:t></a:t>
            </a:r>
            <a:endParaRPr lang="pl-PL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971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0C5AA67-E5FA-C513-7077-18F85DED3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969" y="0"/>
            <a:ext cx="8229600" cy="1143000"/>
          </a:xfrm>
        </p:spPr>
        <p:txBody>
          <a:bodyPr/>
          <a:lstStyle/>
          <a:p>
            <a:r>
              <a:rPr lang="pl-PL" b="1" dirty="0">
                <a:solidFill>
                  <a:srgbClr val="C00000"/>
                </a:solidFill>
              </a:rPr>
              <a:t>EMPATIA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70F9324E-136F-4E50-3E9E-FBAA1F53EC1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57200" y="2510250"/>
            <a:ext cx="4038600" cy="2705862"/>
          </a:xfr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5A9BD5C-8841-58EC-013C-B62448E175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268760"/>
            <a:ext cx="4038600" cy="4525963"/>
          </a:xfrm>
        </p:spPr>
        <p:txBody>
          <a:bodyPr>
            <a:normAutofit lnSpcReduction="10000"/>
          </a:bodyPr>
          <a:lstStyle/>
          <a:p>
            <a:r>
              <a:rPr lang="pl-PL" dirty="0"/>
              <a:t>Umiejętność rozpoznawania emocji innych ludzi</a:t>
            </a:r>
          </a:p>
          <a:p>
            <a:r>
              <a:rPr lang="pl-PL" dirty="0"/>
              <a:t>Umiejętność wczuwania się w sytuację/uczucia innej osoby</a:t>
            </a:r>
          </a:p>
          <a:p>
            <a:r>
              <a:rPr lang="pl-PL" dirty="0"/>
              <a:t>pozwala nam przez chwilę poczuć się jak drugi człowiek, zrozumieć co odczuwa w danej chwili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F2A99CF1-92BC-C0B2-9E7F-BF2CD059A375}"/>
              </a:ext>
            </a:extLst>
          </p:cNvPr>
          <p:cNvSpPr txBox="1"/>
          <p:nvPr/>
        </p:nvSpPr>
        <p:spPr>
          <a:xfrm>
            <a:off x="683568" y="6141376"/>
            <a:ext cx="8460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solidFill>
                  <a:srgbClr val="C00000"/>
                </a:solidFill>
              </a:rPr>
              <a:t>Dziecko uczy się empatii doświadczając jej od dorosłych</a:t>
            </a:r>
          </a:p>
        </p:txBody>
      </p:sp>
    </p:spTree>
    <p:extLst>
      <p:ext uri="{BB962C8B-B14F-4D97-AF65-F5344CB8AC3E}">
        <p14:creationId xmlns:p14="http://schemas.microsoft.com/office/powerpoint/2010/main" val="17545860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8AA043D-0A24-BBB1-D1ED-6F69BCE56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>
                <a:solidFill>
                  <a:srgbClr val="00B050"/>
                </a:solidFill>
              </a:rPr>
              <a:t>KOMUNIKACJA</a:t>
            </a:r>
            <a:br>
              <a:rPr lang="pl-PL" b="1" dirty="0">
                <a:solidFill>
                  <a:srgbClr val="00B050"/>
                </a:solidFill>
              </a:rPr>
            </a:br>
            <a:r>
              <a:rPr lang="pl-PL" b="1" dirty="0" err="1">
                <a:solidFill>
                  <a:srgbClr val="00B050"/>
                </a:solidFill>
              </a:rPr>
              <a:t>Komunikacja</a:t>
            </a:r>
            <a:r>
              <a:rPr lang="pl-PL" b="1" dirty="0">
                <a:solidFill>
                  <a:srgbClr val="00B050"/>
                </a:solidFill>
              </a:rPr>
              <a:t> bez przemocy (NVC)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D2D833C-A72D-7FD2-402E-7AF76699EA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90739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pl-PL" b="1" dirty="0"/>
              <a:t>Język żyrafy, a język szakala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A78F337E-5B5E-54D0-EE94-0B0D818B84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86611" y="2344651"/>
            <a:ext cx="2960399" cy="445723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BDE46D81-F210-9F3D-98C4-C13BBD2E1C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207114" y="3451380"/>
            <a:ext cx="4450275" cy="254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9512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DBFB530-0386-8653-DF59-3EF89981C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pl-PL" b="1" dirty="0">
                <a:solidFill>
                  <a:srgbClr val="C00000"/>
                </a:solidFill>
              </a:rPr>
              <a:t>Komunikaty TY – język Szakala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45C7A76-6A68-EC55-D6D0-8D8FC4F832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31161"/>
            <a:ext cx="8229600" cy="5552201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Przestań gadać - gaduło</a:t>
            </a:r>
            <a:r>
              <a:rPr lang="pl-PL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!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Nigdy mnie nie słuchasz!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Twój</a:t>
            </a:r>
            <a:r>
              <a:rPr lang="pl-PL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problem. Jesteś leniwy to dostałeś 1</a:t>
            </a: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!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Dlaczego nie możesz się zachowywać jak Twój brat</a:t>
            </a:r>
          </a:p>
          <a:p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Z Tobą się nie da normalnie rozmawiać!</a:t>
            </a:r>
          </a:p>
          <a:p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Jesteś przewrażliwiona! Nie histeryzuj!</a:t>
            </a:r>
          </a:p>
          <a:p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Nie użalaj się nad sobą, inni mają gorzej niż TY</a:t>
            </a:r>
          </a:p>
          <a:p>
            <a:endParaRPr lang="pl-PL" dirty="0"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pl-PL" sz="3800" b="1" dirty="0">
                <a:solidFill>
                  <a:srgbClr val="C0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CO ZAWIERAJĄ ?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637114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DDB039DA-B44C-5B41-3730-52B84D8E5D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79512" y="-1"/>
            <a:ext cx="1800200" cy="271041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61386"/>
            <a:ext cx="8229600" cy="1143000"/>
          </a:xfrm>
        </p:spPr>
        <p:txBody>
          <a:bodyPr/>
          <a:lstStyle/>
          <a:p>
            <a:r>
              <a:rPr lang="pl-PL" b="1" dirty="0">
                <a:solidFill>
                  <a:schemeClr val="tx2"/>
                </a:solidFill>
              </a:rPr>
              <a:t>Język żyrafy </a:t>
            </a:r>
            <a:br>
              <a:rPr lang="pl-PL" b="1" dirty="0">
                <a:solidFill>
                  <a:schemeClr val="tx2"/>
                </a:solidFill>
              </a:rPr>
            </a:br>
            <a:r>
              <a:rPr lang="pl-PL" b="1" dirty="0">
                <a:solidFill>
                  <a:schemeClr val="tx2"/>
                </a:solidFill>
              </a:rPr>
              <a:t>Komunikat „ja”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80526" y="2708920"/>
            <a:ext cx="8229600" cy="4968552"/>
          </a:xfrm>
        </p:spPr>
        <p:txBody>
          <a:bodyPr>
            <a:normAutofit/>
          </a:bodyPr>
          <a:lstStyle/>
          <a:p>
            <a:pPr algn="just"/>
            <a:r>
              <a:rPr lang="pl-PL" dirty="0"/>
              <a:t>mówi jedynie coś o mnie, </a:t>
            </a:r>
            <a:br>
              <a:rPr lang="pl-PL" dirty="0"/>
            </a:br>
            <a:r>
              <a:rPr lang="pl-PL" dirty="0"/>
              <a:t>o moich odczuciach w związku z zachowaniem drugiej osoby</a:t>
            </a: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pl-PL" b="1" dirty="0">
                <a:solidFill>
                  <a:srgbClr val="00B050"/>
                </a:solidFill>
                <a:latin typeface="Book Antiqua"/>
                <a:ea typeface="Calibri"/>
                <a:cs typeface="Times New Roman"/>
              </a:rPr>
              <a:t>„Przykro mi, jak nie oddzwaniasz do mnie”</a:t>
            </a: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pl-PL" b="1" dirty="0">
                <a:latin typeface="Book Antiqua"/>
                <a:ea typeface="Calibri"/>
                <a:cs typeface="Times New Roman"/>
              </a:rPr>
              <a:t>Zamiast – </a:t>
            </a:r>
            <a:r>
              <a:rPr lang="pl-PL" b="1" dirty="0">
                <a:solidFill>
                  <a:srgbClr val="C00000"/>
                </a:solidFill>
                <a:latin typeface="Book Antiqua"/>
                <a:ea typeface="Calibri"/>
                <a:cs typeface="Times New Roman"/>
              </a:rPr>
              <a:t>Nigdy nie oddzwonisz! Masz mnie gdzieś!</a:t>
            </a: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endParaRPr lang="pl-PL" b="1" dirty="0">
              <a:solidFill>
                <a:srgbClr val="92D050"/>
              </a:solidFill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pl-PL" b="1" dirty="0">
              <a:solidFill>
                <a:schemeClr val="accent2"/>
              </a:solidFill>
              <a:ea typeface="Calibri"/>
              <a:cs typeface="Times New Roman"/>
            </a:endParaRP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8909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B6E0C2CA-AD65-3190-A920-29417B0C4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1" y="3573016"/>
            <a:ext cx="4106822" cy="2331151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B69B873-8413-44E6-C758-04E1F0945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222" y="239414"/>
            <a:ext cx="8229600" cy="457199"/>
          </a:xfrm>
        </p:spPr>
        <p:txBody>
          <a:bodyPr/>
          <a:lstStyle/>
          <a:p>
            <a:r>
              <a:rPr lang="pl-PL" b="1" dirty="0">
                <a:solidFill>
                  <a:srgbClr val="00B050"/>
                </a:solidFill>
              </a:rPr>
              <a:t>Skąd pomysł na projekt?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79682D7-0AFA-4C3E-EF47-086D203936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997" y="933561"/>
            <a:ext cx="8499310" cy="4702846"/>
          </a:xfrm>
        </p:spPr>
        <p:txBody>
          <a:bodyPr/>
          <a:lstStyle/>
          <a:p>
            <a:pPr algn="just"/>
            <a:r>
              <a:rPr lang="pl-PL" sz="3000" dirty="0"/>
              <a:t>Z analizy trendów państw biorących udział </a:t>
            </a:r>
            <a:br>
              <a:rPr lang="pl-PL" sz="3000" dirty="0"/>
            </a:br>
            <a:r>
              <a:rPr lang="pl-PL" sz="3000" dirty="0"/>
              <a:t>w badaniu zjawiska bullyingu na przestrzeni lat od 1993/1994 do 2005/2006 wynika, że w Polsce </a:t>
            </a:r>
            <a:r>
              <a:rPr lang="pl-PL" sz="3000" u="sng" dirty="0"/>
              <a:t>nie nastąpiła zmiana w zakresie redukcji zjawiska</a:t>
            </a:r>
            <a:r>
              <a:rPr lang="pl-PL" sz="3000" dirty="0"/>
              <a:t>, a skala problemu w innych krajach np. we Włoszech zmniejszyła się.</a:t>
            </a:r>
          </a:p>
          <a:p>
            <a:pPr algn="just"/>
            <a:endParaRPr lang="pl-PL" dirty="0"/>
          </a:p>
          <a:p>
            <a:pPr algn="just"/>
            <a:endParaRPr lang="pl-PL" dirty="0"/>
          </a:p>
          <a:p>
            <a:pPr marL="0" indent="0" algn="just">
              <a:buNone/>
            </a:pPr>
            <a:endParaRPr lang="pl-PL" dirty="0"/>
          </a:p>
          <a:p>
            <a:pPr marL="0" indent="0" algn="just">
              <a:buNone/>
            </a:pPr>
            <a:endParaRPr lang="pl-PL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743348D9-0817-3D9D-ECB3-BB2A05EC5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51" y="4077072"/>
            <a:ext cx="3404195" cy="2259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58579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C15F532-09C7-3A5A-77F0-83753946A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pl-PL" b="1" dirty="0">
                <a:solidFill>
                  <a:srgbClr val="0070C0"/>
                </a:solidFill>
              </a:rPr>
              <a:t>Komunikaty JA – język Żyrafy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6D5E076-D53B-CD8A-558D-EE1A53D4B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168287"/>
            <a:ext cx="8568952" cy="5429065"/>
          </a:xfrm>
        </p:spPr>
        <p:txBody>
          <a:bodyPr>
            <a:normAutofit fontScale="92500"/>
          </a:bodyPr>
          <a:lstStyle/>
          <a:p>
            <a:r>
              <a:rPr lang="pl-PL" dirty="0"/>
              <a:t>Przeszkadza mi to, że kolejny raz bierzesz moją ładowarkę</a:t>
            </a:r>
          </a:p>
          <a:p>
            <a:r>
              <a:rPr lang="pl-PL" dirty="0"/>
              <a:t>Czuję się niesłuchana, gdy odpisujesz teraz na sms</a:t>
            </a:r>
          </a:p>
          <a:p>
            <a:r>
              <a:rPr lang="pl-PL" dirty="0"/>
              <a:t>Trudno mi się słucha, że jestem przewrażliwiona, to tak jakby moje uczucia były oceniane, nie wspiera mnie to</a:t>
            </a:r>
          </a:p>
          <a:p>
            <a:r>
              <a:rPr lang="pl-PL" dirty="0"/>
              <a:t>Nie mam zgody żebyś w ten sposób do mnie mówił</a:t>
            </a:r>
          </a:p>
          <a:p>
            <a:r>
              <a:rPr lang="pl-PL" dirty="0"/>
              <a:t>Potrzebuję tym razem żebyś Ty mi pomogła</a:t>
            </a:r>
          </a:p>
          <a:p>
            <a:endParaRPr lang="pl-PL" dirty="0"/>
          </a:p>
          <a:p>
            <a:pPr algn="ctr"/>
            <a:r>
              <a:rPr lang="pl-PL" b="1" dirty="0">
                <a:solidFill>
                  <a:srgbClr val="0070C0"/>
                </a:solidFill>
                <a:highlight>
                  <a:srgbClr val="FFFF00"/>
                </a:highlight>
              </a:rPr>
              <a:t>CZEGO NIE ZAWIERAJĄ?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483671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69C46E4-6245-4B40-A1D3-53072A9CD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rgbClr val="0070C0"/>
                </a:solidFill>
              </a:rPr>
              <a:t>ZALETY „języka żyrafy”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52ACCF7-6E77-4229-891C-B551AD0C7A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417638"/>
            <a:ext cx="8712968" cy="4708525"/>
          </a:xfrm>
        </p:spPr>
        <p:txBody>
          <a:bodyPr/>
          <a:lstStyle/>
          <a:p>
            <a:r>
              <a:rPr lang="pl-PL" dirty="0">
                <a:solidFill>
                  <a:srgbClr val="C00000"/>
                </a:solidFill>
              </a:rPr>
              <a:t>nie</a:t>
            </a:r>
            <a:r>
              <a:rPr lang="pl-PL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pl-PL" dirty="0"/>
              <a:t>zawiera on oceny drugiej osoby,</a:t>
            </a:r>
          </a:p>
          <a:p>
            <a:r>
              <a:rPr lang="pl-PL" dirty="0"/>
              <a:t>jest konkretny, oparty na faktach,</a:t>
            </a:r>
          </a:p>
          <a:p>
            <a:pPr algn="just"/>
            <a:r>
              <a:rPr lang="pl-PL" dirty="0"/>
              <a:t>jest osobisty, więc zwiększa poziom</a:t>
            </a:r>
            <a:br>
              <a:rPr lang="pl-PL" dirty="0"/>
            </a:br>
            <a:r>
              <a:rPr lang="pl-PL" dirty="0"/>
              <a:t>otwartości w relacji</a:t>
            </a:r>
          </a:p>
          <a:p>
            <a:pPr algn="just"/>
            <a:r>
              <a:rPr lang="pl-PL" b="1" dirty="0">
                <a:solidFill>
                  <a:srgbClr val="C00000"/>
                </a:solidFill>
              </a:rPr>
              <a:t>Komunikat TY: </a:t>
            </a:r>
            <a:r>
              <a:rPr lang="pl-PL" sz="2800" dirty="0">
                <a:solidFill>
                  <a:srgbClr val="C00000"/>
                </a:solidFill>
                <a:latin typeface="Verdana" panose="020B0604030504040204" pitchFamily="34" charset="0"/>
              </a:rPr>
              <a:t>„Jesteś egoistą. Jak zwykle mnie nie słuchasz!”</a:t>
            </a:r>
          </a:p>
          <a:p>
            <a:pPr algn="just"/>
            <a:r>
              <a:rPr lang="pl-PL" sz="2800" b="1" dirty="0">
                <a:solidFill>
                  <a:srgbClr val="0070C0"/>
                </a:solidFill>
                <a:latin typeface="Verdana" panose="020B0604030504040204" pitchFamily="34" charset="0"/>
              </a:rPr>
              <a:t>Komunikat JA: </a:t>
            </a:r>
            <a:r>
              <a:rPr lang="pl-PL" sz="2800" dirty="0">
                <a:solidFill>
                  <a:srgbClr val="0070C0"/>
                </a:solidFill>
                <a:latin typeface="Verdana" panose="020B0604030504040204" pitchFamily="34" charset="0"/>
              </a:rPr>
              <a:t>„Czuję się ignorowana jak patrzysz w telefon gdy do Ciebie mówię”</a:t>
            </a:r>
            <a:endParaRPr lang="pl-PL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7021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/>
          <a:lstStyle/>
          <a:p>
            <a:r>
              <a:rPr lang="pl-PL" b="1" dirty="0">
                <a:solidFill>
                  <a:srgbClr val="0070C0"/>
                </a:solidFill>
              </a:rPr>
              <a:t>Znajdź „KOMUNIKAT JA”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7504" y="1052736"/>
            <a:ext cx="8856984" cy="4929411"/>
          </a:xfrm>
        </p:spPr>
        <p:txBody>
          <a:bodyPr/>
          <a:lstStyle/>
          <a:p>
            <a:pPr lvl="0" algn="just"/>
            <a:r>
              <a:rPr lang="pl-PL" i="1" dirty="0"/>
              <a:t>Nie lubię, kiedy się odzywasz tym tonem do mnie</a:t>
            </a:r>
            <a:endParaRPr lang="pl-PL" dirty="0"/>
          </a:p>
          <a:p>
            <a:pPr lvl="0" algn="just"/>
            <a:r>
              <a:rPr lang="pl-PL" i="1" dirty="0"/>
              <a:t>Przestań się użalać nad sobą i weź się do nauki.</a:t>
            </a:r>
            <a:endParaRPr lang="pl-PL" dirty="0"/>
          </a:p>
          <a:p>
            <a:pPr lvl="0" algn="just"/>
            <a:r>
              <a:rPr lang="pl-PL" i="1" dirty="0"/>
              <a:t>Przeszkadza mi to, że rozmawiasz teraz.</a:t>
            </a:r>
            <a:endParaRPr lang="pl-PL" dirty="0"/>
          </a:p>
          <a:p>
            <a:pPr lvl="0" algn="just"/>
            <a:r>
              <a:rPr lang="pl-PL" i="1" dirty="0"/>
              <a:t>Jesteś spóźnialska jak nikt inny!</a:t>
            </a:r>
          </a:p>
          <a:p>
            <a:pPr lvl="0" algn="just"/>
            <a:r>
              <a:rPr lang="pl-PL" i="1" dirty="0"/>
              <a:t>To Twoja wina, przez ciebie nie zdążyłam </a:t>
            </a:r>
          </a:p>
          <a:p>
            <a:pPr lvl="0" algn="just"/>
            <a:r>
              <a:rPr lang="pl-PL" i="1" dirty="0"/>
              <a:t>Jesteś leniwy, wciąż odkładasz wszystko na później</a:t>
            </a:r>
            <a:endParaRPr lang="pl-PL" dirty="0"/>
          </a:p>
          <a:p>
            <a:pPr lvl="0" algn="just"/>
            <a:r>
              <a:rPr lang="pl-PL" i="1" dirty="0"/>
              <a:t>Nie mogę skupić się w takim bałaganie</a:t>
            </a:r>
          </a:p>
          <a:p>
            <a:pPr lvl="0" algn="just"/>
            <a:r>
              <a:rPr lang="pl-PL" i="1" dirty="0"/>
              <a:t>Czuję złość jak mówisz do mnie w ten sposób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416589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b="1" dirty="0">
                <a:solidFill>
                  <a:srgbClr val="C00000"/>
                </a:solidFill>
              </a:rPr>
              <a:t>Zamień komunikat TY na JA</a:t>
            </a:r>
          </a:p>
        </p:txBody>
      </p:sp>
      <p:sp>
        <p:nvSpPr>
          <p:cNvPr id="2048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altLang="pl-PL" dirty="0"/>
              <a:t>„Zawsze mi przerywasz gdy coś mówię”</a:t>
            </a:r>
          </a:p>
          <a:p>
            <a:r>
              <a:rPr lang="pl-PL" altLang="pl-PL" dirty="0"/>
              <a:t>……….</a:t>
            </a:r>
          </a:p>
          <a:p>
            <a:r>
              <a:rPr lang="pl-PL" altLang="pl-PL" dirty="0"/>
              <a:t>„Nigdy nie słuchasz jak coś opowiadam”</a:t>
            </a:r>
          </a:p>
          <a:p>
            <a:r>
              <a:rPr lang="pl-PL" altLang="pl-PL" dirty="0"/>
              <a:t>…………</a:t>
            </a:r>
          </a:p>
          <a:p>
            <a:r>
              <a:rPr lang="pl-PL" altLang="pl-PL" dirty="0"/>
              <a:t>„Ciągle zabierasz moją ładowarkę bez pytania”</a:t>
            </a:r>
          </a:p>
          <a:p>
            <a:r>
              <a:rPr lang="pl-PL" altLang="pl-PL" dirty="0"/>
              <a:t>…………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dirty="0">
                <a:ea typeface="Calibri"/>
                <a:cs typeface="Times New Roman"/>
              </a:rPr>
              <a:t>„Jesteś  chodzącym chaosem jak mogłaś  zgubić klucz !”</a:t>
            </a:r>
            <a:endParaRPr lang="pl-PL" sz="28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pl-PL" altLang="pl-PL" dirty="0"/>
          </a:p>
          <a:p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21599420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AF3C131-0005-40C7-30B8-7F00E56C1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15" y="1352"/>
            <a:ext cx="8229600" cy="1143000"/>
          </a:xfrm>
        </p:spPr>
        <p:txBody>
          <a:bodyPr/>
          <a:lstStyle/>
          <a:p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Model 4 kroków w Komunikacji bez Przemocy</a:t>
            </a:r>
            <a:endParaRPr lang="pl-PL" b="1" dirty="0">
              <a:solidFill>
                <a:srgbClr val="0070C0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263C3B1-0D7F-D3F8-A662-BA7EFC2572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980728"/>
            <a:ext cx="8424936" cy="4525963"/>
          </a:xfrm>
        </p:spPr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32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Wyrażanie swoich uczuć</a:t>
            </a:r>
            <a:br>
              <a:rPr lang="pl-PL" sz="32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32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Czuję się /nie lubię/ jestem/przeszkadza mi………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3200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Opis faktów do których się odnosimy – bez ocen. </a:t>
            </a:r>
            <a:r>
              <a:rPr lang="pl-PL" sz="3200" i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Kiedy ty …. (opis faktów)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Wyrażenie swoich potrzeb – </a:t>
            </a:r>
            <a:r>
              <a:rPr lang="pl-PL" sz="3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Ponieważ potrzebuję …..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32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4. Przekazanie swoich oczekiwań – czyli prośba o konkretne zachowanie w przyszłości </a:t>
            </a:r>
            <a:br>
              <a:rPr lang="pl-PL" sz="32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pl-PL" sz="3200" i="1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Oczekuję, że następnym raze</a:t>
            </a:r>
            <a:r>
              <a:rPr lang="pl-PL" i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m…</a:t>
            </a:r>
            <a:endParaRPr lang="pl-PL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9301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19F1D5C-E84B-946B-11CD-E4AFA67DD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pl-PL" sz="3700" b="1" dirty="0"/>
              <a:t>Umiejętność rozwiązywania konfliktów </a:t>
            </a:r>
          </a:p>
        </p:txBody>
      </p:sp>
      <p:pic>
        <p:nvPicPr>
          <p:cNvPr id="8" name="Obraz 7" descr="Obraz zawierający osoba, ściana, wewnątrz, chłopiec&#10;&#10;Opis wygenerowany automatycznie">
            <a:extLst>
              <a:ext uri="{FF2B5EF4-FFF2-40B4-BE49-F238E27FC236}">
                <a16:creationId xmlns:a16="http://schemas.microsoft.com/office/drawing/2014/main" id="{5E8DA7D9-9367-5C1D-FCDC-5E25F31E60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3050"/>
          <a:stretch/>
        </p:blipFill>
        <p:spPr>
          <a:xfrm>
            <a:off x="457200" y="1600200"/>
            <a:ext cx="8229600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07849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D80DA115-2261-52B0-0147-0F77CDABA7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099" y="1863213"/>
            <a:ext cx="8229600" cy="4525963"/>
          </a:xfrm>
        </p:spPr>
        <p:txBody>
          <a:bodyPr>
            <a:normAutofit fontScale="77500" lnSpcReduction="20000"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l-PL" sz="32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Prowadzenie śledztwa, kto zaczął? szukanie winnego</a:t>
            </a:r>
            <a:endParaRPr lang="pl-PL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l-PL" sz="32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Zajmowanie stanowiska po stronie dziecka, które płacze</a:t>
            </a:r>
            <a:endParaRPr lang="pl-PL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l-PL" sz="32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Generalizowanie –  Ty zawsze, TY nigdy</a:t>
            </a:r>
            <a:endParaRPr lang="pl-PL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l-PL" sz="32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Osądzanie</a:t>
            </a:r>
            <a:endParaRPr lang="pl-PL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l-PL" sz="32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Grożenie</a:t>
            </a:r>
            <a:endParaRPr lang="pl-PL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l-PL" sz="32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Litowanie się</a:t>
            </a:r>
            <a:endParaRPr lang="pl-PL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l-PL" sz="32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Podawanie rozwiązania np. </a:t>
            </a:r>
            <a:r>
              <a:rPr lang="pl-PL" sz="3200" i="1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„przeproście się </a:t>
            </a:r>
            <a:br>
              <a:rPr lang="pl-PL" sz="3200" i="1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3200" i="1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rozejdźcie po pokojach”</a:t>
            </a:r>
            <a:endParaRPr lang="pl-PL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  <p:sp>
        <p:nvSpPr>
          <p:cNvPr id="7" name="Tytuł 6">
            <a:extLst>
              <a:ext uri="{FF2B5EF4-FFF2-40B4-BE49-F238E27FC236}">
                <a16:creationId xmlns:a16="http://schemas.microsoft.com/office/drawing/2014/main" id="{DF851FB1-123F-BE73-7EED-075F280A8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448" y="548680"/>
            <a:ext cx="8229600" cy="1143000"/>
          </a:xfrm>
        </p:spPr>
        <p:txBody>
          <a:bodyPr>
            <a:normAutofit fontScale="90000"/>
          </a:bodyPr>
          <a:lstStyle/>
          <a:p>
            <a:pPr marL="342900" marR="0" lvl="0" indent="-342900" defTabSz="914400" rtl="0" eaLnBrk="1" fontAlgn="auto" latinLnBrk="0" hangingPunct="1">
              <a:lnSpc>
                <a:spcPct val="107000"/>
              </a:lnSpc>
              <a:spcBef>
                <a:spcPct val="20000"/>
              </a:spcBef>
              <a:spcAft>
                <a:spcPts val="800"/>
              </a:spcAft>
              <a:tabLst/>
              <a:defRPr/>
            </a:pPr>
            <a:r>
              <a:rPr lang="pl-PL" sz="3600" dirty="0">
                <a:solidFill>
                  <a:srgbClr val="00B0F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kumimoji="0" lang="pl-PL" sz="360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łędy</a:t>
            </a:r>
            <a:r>
              <a:rPr kumimoji="0" lang="pl-PL" sz="360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popełniane przez dorosłych podczas „towarzyszenia” dzieciom podczas konfliktów</a:t>
            </a:r>
            <a:b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384818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5CA31EF-D037-E8F1-CDF5-3C4581438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>
                <a:solidFill>
                  <a:srgbClr val="00B0F0"/>
                </a:solidFill>
              </a:rPr>
              <a:t>Jak optymalnie towarzyszyć dzieciom podczas konfliktu?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57FD2B8-C58D-5DD1-239F-9C2A423F71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l-PL" sz="32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Arek, </a:t>
            </a:r>
            <a:r>
              <a:rPr lang="pl-PL" sz="32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Tymek</a:t>
            </a:r>
            <a:r>
              <a:rPr lang="pl-PL" sz="32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widzę, że coś się tu wydarzyło między Wami, oboje jesteście smutni i zezłoszczeni, chciałbym wam pomóc znaleźć rozwiązanie tej sytuacji bo mam wrażenie, że jest ona dla was trudna..</a:t>
            </a:r>
            <a:endParaRPr lang="pl-PL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l-PL" sz="32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Arek, byłeś zdenerwowany na </a:t>
            </a:r>
            <a:r>
              <a:rPr lang="pl-PL" sz="32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Tymka</a:t>
            </a:r>
            <a:r>
              <a:rPr lang="pl-PL" sz="32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bo rozburzył Twoją pierwszą wierzę tak? Chciałeś by uważał bo się nad nią napracowałeś, tak? </a:t>
            </a:r>
            <a:endParaRPr lang="pl-PL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l-PL" sz="32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Tymek</a:t>
            </a:r>
            <a:r>
              <a:rPr lang="pl-PL" sz="32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 Ty widzę, że też jesteś zdenerwowany i jest Ci smutno bo brat Cię mocno popchnął i upadłeś tak?”</a:t>
            </a:r>
            <a:endParaRPr lang="pl-PL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470818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ABB9F49-7108-E711-FEF8-2E7DD174B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 warto robić przy konflikcie dzieci?</a:t>
            </a:r>
            <a:endParaRPr lang="pl-PL" sz="3200" dirty="0">
              <a:solidFill>
                <a:srgbClr val="00B050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0211856-4E58-9144-A0A9-0896CC6A2F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908720"/>
            <a:ext cx="8784976" cy="5386610"/>
          </a:xfrm>
        </p:spPr>
        <p:txBody>
          <a:bodyPr>
            <a:no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l-PL" sz="2800" dirty="0">
                <a:solidFill>
                  <a:srgbClr val="00B0F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Pytanie: </a:t>
            </a:r>
            <a:r>
              <a:rPr lang="pl-PL" sz="2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 się stało, Co sprawiło że tak zareagowałeś? – by poznać </a:t>
            </a:r>
            <a:r>
              <a:rPr lang="pl-PL" sz="280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perspektywy</a:t>
            </a:r>
            <a:endParaRPr lang="pl-PL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l-PL" sz="2800" dirty="0">
                <a:solidFill>
                  <a:srgbClr val="00B0F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Pytania pełne ciekawości </a:t>
            </a:r>
            <a:r>
              <a:rPr lang="pl-PL" sz="2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pl-PL" sz="2800" i="1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Jak się z tym teraz czujesz?, jak się czuje brat jak sądzisz? Czego was uczy ta sytuacja? </a:t>
            </a:r>
            <a:endParaRPr lang="pl-PL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l-PL" sz="2800" dirty="0">
                <a:solidFill>
                  <a:srgbClr val="00B0F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Szukanie rozwiązania</a:t>
            </a:r>
            <a:br>
              <a:rPr lang="pl-PL" sz="2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800" i="1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Jakie macie pomysły na rozwiązanie tego konfliktu/naprawienie krzywdy?</a:t>
            </a:r>
            <a:endParaRPr lang="pl-PL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l-PL" sz="2800" dirty="0">
                <a:solidFill>
                  <a:srgbClr val="00B0F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Lekcja na przyszłość</a:t>
            </a:r>
            <a:br>
              <a:rPr lang="pl-PL" sz="2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800" i="1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 potrzebujecie zrobić następnym razem w podobnej sytuacji żeby nie doszło do tego znowu?</a:t>
            </a:r>
            <a:endParaRPr lang="pl-PL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14324234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037C4AA-7274-4749-BA30-90BF00258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0232"/>
            <a:ext cx="8229600" cy="1143000"/>
          </a:xfrm>
        </p:spPr>
        <p:txBody>
          <a:bodyPr wrap="square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pl-PL" sz="4000" b="1" dirty="0">
                <a:solidFill>
                  <a:srgbClr val="0070C0"/>
                </a:solidFill>
              </a:rPr>
              <a:t>Czym jest BULLYING/przemoc rówieśnicza?</a:t>
            </a:r>
          </a:p>
        </p:txBody>
      </p:sp>
      <p:pic>
        <p:nvPicPr>
          <p:cNvPr id="5" name="Obraz 4" descr="Obraz zawierający osoba, wewnątrz, karmienie&#10;&#10;Opis wygenerowany automatycznie">
            <a:extLst>
              <a:ext uri="{FF2B5EF4-FFF2-40B4-BE49-F238E27FC236}">
                <a16:creationId xmlns:a16="http://schemas.microsoft.com/office/drawing/2014/main" id="{30B1ED77-11A5-408E-888F-B6B2B7CD52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848" r="37589" b="-1"/>
          <a:stretch/>
        </p:blipFill>
        <p:spPr>
          <a:xfrm>
            <a:off x="71677" y="1600200"/>
            <a:ext cx="4073525" cy="4565103"/>
          </a:xfrm>
          <a:prstGeom prst="rect">
            <a:avLst/>
          </a:prstGeom>
          <a:noFill/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C23F108-869A-498A-BB5A-A7E4BBB139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23928" y="1988840"/>
            <a:ext cx="5112568" cy="4869160"/>
          </a:xfrm>
        </p:spPr>
        <p:txBody>
          <a:bodyPr wrap="square" anchor="t">
            <a:normAutofit/>
          </a:bodyPr>
          <a:lstStyle/>
          <a:p>
            <a:pPr algn="just">
              <a:lnSpc>
                <a:spcPct val="90000"/>
              </a:lnSpc>
            </a:pPr>
            <a:r>
              <a:rPr lang="pl-PL" sz="2600" b="0" i="0" dirty="0">
                <a:effectLst/>
              </a:rPr>
              <a:t>to </a:t>
            </a:r>
            <a:r>
              <a:rPr lang="pl-PL" sz="2600" b="0" i="0" u="sng" dirty="0">
                <a:effectLst/>
              </a:rPr>
              <a:t>regularne, trwające przez dłuższy czas</a:t>
            </a:r>
            <a:r>
              <a:rPr lang="pl-PL" sz="2600" b="0" i="0" dirty="0">
                <a:effectLst/>
              </a:rPr>
              <a:t> narażanie ucznia na krzywdzące działania ze strony innych uczniów, którego celem jest sprawianie jemu/jej </a:t>
            </a:r>
            <a:r>
              <a:rPr lang="pl-PL" sz="2600" b="0" i="0" dirty="0">
                <a:solidFill>
                  <a:srgbClr val="0070C0"/>
                </a:solidFill>
                <a:effectLst/>
              </a:rPr>
              <a:t>bólu w sensie psychicznym </a:t>
            </a:r>
            <a:r>
              <a:rPr lang="pl-PL" sz="26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(poniżenie</a:t>
            </a:r>
            <a:r>
              <a:rPr lang="pl-PL" sz="2600" b="0" i="0" dirty="0">
                <a:effectLst/>
              </a:rPr>
              <a:t>, wywołanie przykrości i poczucia odrzucenia)</a:t>
            </a:r>
            <a:endParaRPr lang="pl-PL" sz="2600" dirty="0"/>
          </a:p>
        </p:txBody>
      </p:sp>
    </p:spTree>
    <p:extLst>
      <p:ext uri="{BB962C8B-B14F-4D97-AF65-F5344CB8AC3E}">
        <p14:creationId xmlns:p14="http://schemas.microsoft.com/office/powerpoint/2010/main" val="16464197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EADE3EE-675F-D9DD-11E3-F70C4DB95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err="1">
                <a:solidFill>
                  <a:srgbClr val="FF0000"/>
                </a:solidFill>
              </a:rPr>
              <a:t>Bullying</a:t>
            </a:r>
            <a:r>
              <a:rPr lang="pl-PL" dirty="0"/>
              <a:t> w szkołach podstawowych </a:t>
            </a:r>
            <a:r>
              <a:rPr lang="pl-PL" sz="2400" dirty="0"/>
              <a:t>(2018 r.)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9DB628E7-8ED6-A860-E09F-82F5C5DA9B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3492" y="2060848"/>
            <a:ext cx="7884932" cy="416310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Pismo odręczne 5">
                <a:extLst>
                  <a:ext uri="{FF2B5EF4-FFF2-40B4-BE49-F238E27FC236}">
                    <a16:creationId xmlns:a16="http://schemas.microsoft.com/office/drawing/2014/main" id="{CAC15204-4F45-7502-9A2B-1FE5CC71CB0E}"/>
                  </a:ext>
                </a:extLst>
              </p14:cNvPr>
              <p14:cNvContentPartPr/>
              <p14:nvPr/>
            </p14:nvContentPartPr>
            <p14:xfrm>
              <a:off x="5047696" y="4427306"/>
              <a:ext cx="28080" cy="449640"/>
            </p14:xfrm>
          </p:contentPart>
        </mc:Choice>
        <mc:Fallback xmlns="">
          <p:pic>
            <p:nvPicPr>
              <p:cNvPr id="6" name="Pismo odręczne 5">
                <a:extLst>
                  <a:ext uri="{FF2B5EF4-FFF2-40B4-BE49-F238E27FC236}">
                    <a16:creationId xmlns:a16="http://schemas.microsoft.com/office/drawing/2014/main" id="{CAC15204-4F45-7502-9A2B-1FE5CC71CB0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93696" y="4319306"/>
                <a:ext cx="135720" cy="66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Pismo odręczne 6">
                <a:extLst>
                  <a:ext uri="{FF2B5EF4-FFF2-40B4-BE49-F238E27FC236}">
                    <a16:creationId xmlns:a16="http://schemas.microsoft.com/office/drawing/2014/main" id="{276366FE-13F6-22FD-9F0E-31552DA51AB3}"/>
                  </a:ext>
                </a:extLst>
              </p14:cNvPr>
              <p14:cNvContentPartPr/>
              <p14:nvPr/>
            </p14:nvContentPartPr>
            <p14:xfrm>
              <a:off x="2052136" y="4448906"/>
              <a:ext cx="28080" cy="294480"/>
            </p14:xfrm>
          </p:contentPart>
        </mc:Choice>
        <mc:Fallback xmlns="">
          <p:pic>
            <p:nvPicPr>
              <p:cNvPr id="7" name="Pismo odręczne 6">
                <a:extLst>
                  <a:ext uri="{FF2B5EF4-FFF2-40B4-BE49-F238E27FC236}">
                    <a16:creationId xmlns:a16="http://schemas.microsoft.com/office/drawing/2014/main" id="{276366FE-13F6-22FD-9F0E-31552DA51AB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43496" y="4439906"/>
                <a:ext cx="45720" cy="31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Pismo odręczne 7">
                <a:extLst>
                  <a:ext uri="{FF2B5EF4-FFF2-40B4-BE49-F238E27FC236}">
                    <a16:creationId xmlns:a16="http://schemas.microsoft.com/office/drawing/2014/main" id="{08AA9564-47D3-AA63-9890-BE66F64E6A15}"/>
                  </a:ext>
                </a:extLst>
              </p14:cNvPr>
              <p14:cNvContentPartPr/>
              <p14:nvPr/>
            </p14:nvContentPartPr>
            <p14:xfrm>
              <a:off x="2013976" y="4400666"/>
              <a:ext cx="360" cy="330120"/>
            </p14:xfrm>
          </p:contentPart>
        </mc:Choice>
        <mc:Fallback xmlns="">
          <p:pic>
            <p:nvPicPr>
              <p:cNvPr id="8" name="Pismo odręczne 7">
                <a:extLst>
                  <a:ext uri="{FF2B5EF4-FFF2-40B4-BE49-F238E27FC236}">
                    <a16:creationId xmlns:a16="http://schemas.microsoft.com/office/drawing/2014/main" id="{08AA9564-47D3-AA63-9890-BE66F64E6A1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59976" y="4293026"/>
                <a:ext cx="108000" cy="545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19580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CBCE6D7B-5C25-8157-B20E-68ABF8F70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00B050"/>
                </a:solidFill>
              </a:rPr>
              <a:t>Czy to dotyczy mojego dziecka?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9F25D822-0C08-1F65-4D3A-2681A90BE6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l-PL" dirty="0"/>
              <a:t>Rodzice/opiekunowie na pewno nigdy nie chcieliby, aby ich dziecko uczestniczyło w przemocy rówieśniczej lub jej doświadczyło, ale w rzeczywistości ponad </a:t>
            </a:r>
            <a:r>
              <a:rPr lang="pl-PL" dirty="0">
                <a:solidFill>
                  <a:srgbClr val="00B050"/>
                </a:solidFill>
              </a:rPr>
              <a:t>60% dzieci </a:t>
            </a:r>
            <a:r>
              <a:rPr lang="pl-PL" dirty="0"/>
              <a:t>i młodzieży w wieku 11-14 lat ma styczność z tym zjawiskiem – jako sprawcy, ofiary albo jako świadkowie</a:t>
            </a:r>
          </a:p>
        </p:txBody>
      </p:sp>
    </p:spTree>
    <p:extLst>
      <p:ext uri="{BB962C8B-B14F-4D97-AF65-F5344CB8AC3E}">
        <p14:creationId xmlns:p14="http://schemas.microsoft.com/office/powerpoint/2010/main" val="17921506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9AC548BE-13C8-48C9-8AFE-15F4EAD14F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78987"/>
            <a:ext cx="9144000" cy="5618365"/>
          </a:xfrm>
          <a:noFill/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C9E0BB13-AA69-4F6D-ABDC-D3E48FEAD0D5}"/>
              </a:ext>
            </a:extLst>
          </p:cNvPr>
          <p:cNvSpPr txBox="1"/>
          <p:nvPr/>
        </p:nvSpPr>
        <p:spPr>
          <a:xfrm>
            <a:off x="611560" y="319404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3 CECHY BULLYINGU</a:t>
            </a:r>
          </a:p>
        </p:txBody>
      </p:sp>
    </p:spTree>
    <p:extLst>
      <p:ext uri="{BB962C8B-B14F-4D97-AF65-F5344CB8AC3E}">
        <p14:creationId xmlns:p14="http://schemas.microsoft.com/office/powerpoint/2010/main" val="37333729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2CC4BD4B-C8AC-4E21-8761-22FB697AB7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488" y="0"/>
            <a:ext cx="8963025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16840798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9F4EA12-42AB-16F1-7781-B44734507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00B0F0"/>
                </a:solidFill>
              </a:rPr>
              <a:t>Smutne fakty…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2628032-78D7-7DB1-D04F-74A84809E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654" y="1316442"/>
            <a:ext cx="8229600" cy="4525963"/>
          </a:xfrm>
        </p:spPr>
        <p:txBody>
          <a:bodyPr/>
          <a:lstStyle/>
          <a:p>
            <a:pPr algn="just"/>
            <a:r>
              <a:rPr lang="pl-PL" dirty="0">
                <a:solidFill>
                  <a:srgbClr val="00B0F0"/>
                </a:solidFill>
              </a:rPr>
              <a:t>90% </a:t>
            </a:r>
            <a:r>
              <a:rPr lang="pl-PL" dirty="0"/>
              <a:t>młodych osób w szkołach uważa, że przemoc jest zła, ale tylko </a:t>
            </a:r>
            <a:r>
              <a:rPr lang="pl-PL" dirty="0">
                <a:solidFill>
                  <a:srgbClr val="00B0F0"/>
                </a:solidFill>
              </a:rPr>
              <a:t>17% reaguje</a:t>
            </a:r>
            <a:r>
              <a:rPr lang="pl-PL" dirty="0"/>
              <a:t>, kiedy jest świadkiem przemocy. Lęk przed wykluczeniem, brakiem akceptacji grupy rówieśniczej wygrywa z reakcją na przemoc w szkole. Uczniowie bardzo rzadko mówią nauczycielom i rodzicom o bullyingu, którego doświadczają, ponieważ są przekonani, że nauczyciele nic, albo niewiele w tej sprawie robią, a reakcja rodziców może jeszcze pogorszyć sprawę, więc cierpią w samotności. </a:t>
            </a:r>
          </a:p>
        </p:txBody>
      </p:sp>
    </p:spTree>
    <p:extLst>
      <p:ext uri="{BB962C8B-B14F-4D97-AF65-F5344CB8AC3E}">
        <p14:creationId xmlns:p14="http://schemas.microsoft.com/office/powerpoint/2010/main" val="42441140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68F5A63-31A0-4AC2-1878-7B384245B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Co </a:t>
            </a:r>
            <a:r>
              <a:rPr lang="pl-PL" dirty="0">
                <a:highlight>
                  <a:srgbClr val="FF0000"/>
                </a:highlight>
              </a:rPr>
              <a:t>NIE</a:t>
            </a:r>
            <a:r>
              <a:rPr lang="pl-PL" dirty="0"/>
              <a:t> jest </a:t>
            </a:r>
            <a:r>
              <a:rPr lang="pl-PL" dirty="0" err="1"/>
              <a:t>bullyingiem</a:t>
            </a:r>
            <a:r>
              <a:rPr lang="pl-PL" dirty="0"/>
              <a:t>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71E7FC2-84D0-87C6-FB15-C195A5AA4F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algn="just"/>
            <a:r>
              <a:rPr lang="pl-PL" dirty="0"/>
              <a:t>spór lub zerwanie znajomości </a:t>
            </a:r>
          </a:p>
          <a:p>
            <a:pPr algn="just"/>
            <a:r>
              <a:rPr lang="pl-PL" dirty="0"/>
              <a:t>kłótnia lub bójka, zdarzające się raz na czas po której wszystko wraca do normy</a:t>
            </a:r>
          </a:p>
          <a:p>
            <a:pPr algn="just"/>
            <a:r>
              <a:rPr lang="pl-PL" dirty="0"/>
              <a:t>przykre wypowiedzi z nieprzyjemnymi słowami pomiędzy przyjaźniącymi się dziećmi po których następuje porozumienie </a:t>
            </a:r>
          </a:p>
        </p:txBody>
      </p:sp>
    </p:spTree>
    <p:extLst>
      <p:ext uri="{BB962C8B-B14F-4D97-AF65-F5344CB8AC3E}">
        <p14:creationId xmlns:p14="http://schemas.microsoft.com/office/powerpoint/2010/main" val="37950163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B5B41956-6CDC-6BD1-BD38-205D1FAB2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Jak pomóc dziecku, które doświadcza przemocy rówieśniczej?</a:t>
            </a:r>
            <a:endParaRPr lang="pl-PL" dirty="0">
              <a:solidFill>
                <a:srgbClr val="00B050"/>
              </a:solidFill>
            </a:endParaRP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98E7C7AE-4A47-B1B7-C392-0565D10470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pl-PL" dirty="0"/>
              <a:t>Należy zapewnić dziecko, że to nie jego wina. </a:t>
            </a:r>
            <a:br>
              <a:rPr lang="pl-PL" dirty="0"/>
            </a:br>
            <a:r>
              <a:rPr lang="pl-PL" dirty="0"/>
              <a:t>Z przemocą rówieśniczą nadal wiąże się poczucie wstydu, a niektóre dzieci mogą odnieść wrażenie, że same są przyczyną tych zajść. </a:t>
            </a:r>
          </a:p>
          <a:p>
            <a:pPr algn="just"/>
            <a:r>
              <a:rPr lang="pl-PL" dirty="0"/>
              <a:t>Można przypomnieć dziecku, że wielu ludzi również doświadczało przemocy rówieśniczej. Przemoc rówieśnicza nie świadczy o słabości, a okazywanie przemocy nie jest oznaką siły</a:t>
            </a:r>
          </a:p>
        </p:txBody>
      </p:sp>
    </p:spTree>
    <p:extLst>
      <p:ext uri="{BB962C8B-B14F-4D97-AF65-F5344CB8AC3E}">
        <p14:creationId xmlns:p14="http://schemas.microsoft.com/office/powerpoint/2010/main" val="379773262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B4ABB93-D572-CB23-8C73-1B8F1E20AB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6381328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pl-PL" dirty="0"/>
              <a:t>Należy zachęcić dziecko, aby spróbowało sprawiać wrażenie pewnego siebie, nawet jeżeli się tak nie czuje. Sprawcy przemocy rówieśniczej zazwyczaj chcą wywołać reakcję i sprawić komuś przykrość. Jeżeli dziecko sprawia wrażenie, że zachowania te nie robią na nim wrażenia,  jest większe prawdopodobieństwo, że zaprzestanie nękania.</a:t>
            </a:r>
          </a:p>
          <a:p>
            <a:pPr algn="just"/>
            <a:r>
              <a:rPr lang="pl-PL" dirty="0"/>
              <a:t>Można zachęcić dziecko, aby powróciło myślami do zaistniałej sytuacji i zastanowiło się, jak można było zachować się inaczej, aby uzyskać lepszy rezultat</a:t>
            </a:r>
          </a:p>
          <a:p>
            <a:pPr algn="just"/>
            <a:r>
              <a:rPr lang="pl-PL" dirty="0"/>
              <a:t>Można przećwiczyć w domu różne scenariusze, aby dziecko mogło się przygotować do radzenia sobie w trudnych sytuacjach.</a:t>
            </a:r>
          </a:p>
          <a:p>
            <a:pPr algn="just"/>
            <a:r>
              <a:rPr lang="pl-PL" dirty="0"/>
              <a:t>Należy nauczyć dziecko asertywności i zdecydowanego mówienia „Nie”</a:t>
            </a:r>
          </a:p>
        </p:txBody>
      </p:sp>
    </p:spTree>
    <p:extLst>
      <p:ext uri="{BB962C8B-B14F-4D97-AF65-F5344CB8AC3E}">
        <p14:creationId xmlns:p14="http://schemas.microsoft.com/office/powerpoint/2010/main" val="415059215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0745471-509B-4284-860D-E4F46A714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222" y="0"/>
            <a:ext cx="8507288" cy="1143000"/>
          </a:xfrm>
        </p:spPr>
        <p:txBody>
          <a:bodyPr/>
          <a:lstStyle/>
          <a:p>
            <a:r>
              <a:rPr lang="pl-PL" sz="3200" dirty="0"/>
              <a:t>DLACZEGO NIEKTÓRE DZIECI </a:t>
            </a:r>
            <a:r>
              <a:rPr lang="pl-PL" sz="3200" dirty="0">
                <a:solidFill>
                  <a:srgbClr val="C00000"/>
                </a:solidFill>
              </a:rPr>
              <a:t>RANIĄ/KRZYWDZĄ</a:t>
            </a:r>
            <a:r>
              <a:rPr lang="pl-PL" sz="3200" dirty="0"/>
              <a:t> innych?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016E5B7-5750-4CF4-8683-5E63D8E6DF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490" y="908720"/>
            <a:ext cx="8640960" cy="3849291"/>
          </a:xfrm>
        </p:spPr>
        <p:txBody>
          <a:bodyPr/>
          <a:lstStyle/>
          <a:p>
            <a:pPr algn="just"/>
            <a:r>
              <a:rPr lang="pl-PL" dirty="0"/>
              <a:t>Ludzie w sposób naturalny skupiają się w grupy oparte na podobieństwach i odsuwają się od grup odmiennych dlatego istotne jest, aby </a:t>
            </a:r>
            <a:r>
              <a:rPr lang="pl-PL" dirty="0">
                <a:solidFill>
                  <a:srgbClr val="0070C0"/>
                </a:solidFill>
              </a:rPr>
              <a:t>uczyć dziecko szacunku, tolerancji, akceptacji dla odmienności innych </a:t>
            </a:r>
          </a:p>
          <a:p>
            <a:pPr algn="just"/>
            <a:r>
              <a:rPr lang="pl-PL" dirty="0"/>
              <a:t>Czują się nieszczęśliwi i wyładowują na innych swój smutek, gniew, żal</a:t>
            </a:r>
          </a:p>
          <a:p>
            <a:r>
              <a:rPr lang="pl-PL" dirty="0"/>
              <a:t>Doświadczają w domu przemocy i wyładowują się na słabszych w szkole</a:t>
            </a:r>
          </a:p>
          <a:p>
            <a:r>
              <a:rPr lang="pl-PL" dirty="0"/>
              <a:t>Mają niski poziom empatii i niską samoocenę</a:t>
            </a:r>
          </a:p>
          <a:p>
            <a:pPr marL="0" indent="0">
              <a:buNone/>
            </a:pPr>
            <a:r>
              <a:rPr lang="pl-PL" dirty="0"/>
              <a:t>i robią wszystko by inni tego nie zauważyli</a:t>
            </a:r>
          </a:p>
        </p:txBody>
      </p:sp>
    </p:spTree>
    <p:extLst>
      <p:ext uri="{BB962C8B-B14F-4D97-AF65-F5344CB8AC3E}">
        <p14:creationId xmlns:p14="http://schemas.microsoft.com/office/powerpoint/2010/main" val="13677842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5631F54-DC0A-4FE6-B4A9-42E489583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99391"/>
            <a:ext cx="8435280" cy="1584175"/>
          </a:xfrm>
        </p:spPr>
        <p:txBody>
          <a:bodyPr wrap="square" anchor="ctr">
            <a:normAutofit/>
          </a:bodyPr>
          <a:lstStyle/>
          <a:p>
            <a:r>
              <a:rPr lang="pl-PL" sz="4000" dirty="0">
                <a:solidFill>
                  <a:srgbClr val="0070C0"/>
                </a:solidFill>
              </a:rPr>
              <a:t>Długofalowe skutki przemocy rówieśniczej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07EF9E3A-9BE5-48BB-9EFF-86B221E783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59" y="1340768"/>
            <a:ext cx="8969660" cy="5661248"/>
          </a:xfrm>
          <a:noFill/>
        </p:spPr>
      </p:pic>
    </p:spTree>
    <p:extLst>
      <p:ext uri="{BB962C8B-B14F-4D97-AF65-F5344CB8AC3E}">
        <p14:creationId xmlns:p14="http://schemas.microsoft.com/office/powerpoint/2010/main" val="356923184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8C9BF24-FF94-FB81-D61A-D2A808BC0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23018"/>
            <a:ext cx="8435280" cy="1143000"/>
          </a:xfrm>
        </p:spPr>
        <p:txBody>
          <a:bodyPr/>
          <a:lstStyle/>
          <a:p>
            <a:r>
              <a:rPr lang="pl-PL" dirty="0">
                <a:solidFill>
                  <a:srgbClr val="C00000"/>
                </a:solidFill>
              </a:rPr>
              <a:t>Krótkofalowe skutki bullyingu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906C6ED-7956-E340-84F4-124EAF27D9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360" y="1166018"/>
            <a:ext cx="8435280" cy="4525963"/>
          </a:xfrm>
        </p:spPr>
        <p:txBody>
          <a:bodyPr/>
          <a:lstStyle/>
          <a:p>
            <a:r>
              <a:rPr lang="pl-PL" dirty="0"/>
              <a:t>Dotkliwie poczucie poniżenia i upokorzenie, lęk, rozpacz i smutek, poczucie osamotnienia, bezsilność czy bezradność. </a:t>
            </a:r>
          </a:p>
          <a:p>
            <a:pPr algn="just"/>
            <a:r>
              <a:rPr lang="pl-PL" dirty="0"/>
              <a:t>Równolegle może towarzyszyć im ogromna złość, żal i nienawiść do sprawców, ale również do świadków, którzy nie reagowali i nie pomagali.</a:t>
            </a:r>
          </a:p>
          <a:p>
            <a:pPr algn="just"/>
            <a:r>
              <a:rPr lang="pl-PL" dirty="0"/>
              <a:t> Przeżywanie takich emocji wpływa negatywnie na koncentrację i w rezultacie na wyniki w nauce. Ofiary przemocy myślą o sobie najczęściej negatywnie, </a:t>
            </a:r>
            <a:r>
              <a:rPr lang="pl-PL" dirty="0" err="1"/>
              <a:t>np</a:t>
            </a:r>
            <a:r>
              <a:rPr lang="pl-PL" dirty="0"/>
              <a:t>: „jestem do niczego”</a:t>
            </a:r>
          </a:p>
        </p:txBody>
      </p:sp>
    </p:spTree>
    <p:extLst>
      <p:ext uri="{BB962C8B-B14F-4D97-AF65-F5344CB8AC3E}">
        <p14:creationId xmlns:p14="http://schemas.microsoft.com/office/powerpoint/2010/main" val="17177234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EA2DAEE-074B-72E8-47DC-60B7428F2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rgbClr val="00B050"/>
                </a:solidFill>
              </a:rPr>
              <a:t>Cel projektu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1F570EA-A0B6-7C8F-836F-6CDAEAC761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l-PL" dirty="0"/>
              <a:t>Ograniczenie zjawiska bullyingu w szkołach podstawowych w Polsce – dzięki podnoszeniu świadomości nauczycieli, rodziców i uczniów o symptomach i długofalowych konsekwencjach bullyingu wśród uczniów, m.in. zwiększeniu ich umiejętności społecznych tj. asertywności i empatii, których wysoki poziom minimalizuje występowanie bullyingu wśród młodzieży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AF6EADE-D247-9588-691D-C967BDE23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5" y="370284"/>
            <a:ext cx="1853297" cy="1229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4269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B0C2409-431A-E5D5-9A77-30BCBF120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rgbClr val="00B050"/>
                </a:solidFill>
              </a:rPr>
              <a:t>Jak rozmawiać ze sprawcą bullyingu?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9B6531D-644A-58F3-480A-11CF6EBA25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525963"/>
          </a:xfrm>
        </p:spPr>
        <p:txBody>
          <a:bodyPr/>
          <a:lstStyle/>
          <a:p>
            <a:pPr algn="just"/>
            <a:r>
              <a:rPr lang="pl-PL" dirty="0"/>
              <a:t>Przemoc rówieśnicza to złe zachowanie, co oznacza, że musi ono zostać przerwane, ale nie oznacza to, że dziecko zachowujące się w ten sposób jest człowiekiem złym.</a:t>
            </a:r>
          </a:p>
          <a:p>
            <a:pPr algn="just"/>
            <a:r>
              <a:rPr lang="pl-PL" b="1" u="sng" dirty="0">
                <a:solidFill>
                  <a:srgbClr val="00B0F0"/>
                </a:solidFill>
              </a:rPr>
              <a:t>Warto oddzielać dziecko od jego zachowania żeby zachowało poczucie własnej wartości </a:t>
            </a:r>
          </a:p>
          <a:p>
            <a:r>
              <a:rPr lang="pl-PL" dirty="0"/>
              <a:t>Znacznie skuteczniejsze jest ułatwienie dziecku zrozumienia, że jego zachowanie jest niedopuszczalne oraz wyjaśnienie jego wpływu na inne osoby. </a:t>
            </a:r>
          </a:p>
        </p:txBody>
      </p:sp>
    </p:spTree>
    <p:extLst>
      <p:ext uri="{BB962C8B-B14F-4D97-AF65-F5344CB8AC3E}">
        <p14:creationId xmlns:p14="http://schemas.microsoft.com/office/powerpoint/2010/main" val="263782049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26DC49-81CE-6A72-411E-D40B55015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rgbClr val="00B0F0"/>
                </a:solidFill>
              </a:rPr>
              <a:t>Jak pomóc dziecku, które doświadcza bullyingu?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02EE53D-F68B-9D56-DE08-DF1FE4137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052" y="1772816"/>
            <a:ext cx="8229600" cy="4525963"/>
          </a:xfrm>
        </p:spPr>
        <p:txBody>
          <a:bodyPr/>
          <a:lstStyle/>
          <a:p>
            <a:pPr algn="just"/>
            <a:r>
              <a:rPr lang="pl-PL" b="0" i="0" dirty="0">
                <a:solidFill>
                  <a:srgbClr val="555555"/>
                </a:solidFill>
                <a:effectLst/>
              </a:rPr>
              <a:t>Istotne jest zrozumienie jego perspektywy docenienie nawet drobnej szczerości w temacie, która zapewne bardzo dużo go kosztuje. Jeżeli ofiara spotka się w pierwszym kontakcie ze zrozumieniem, łatwiej jej będzie kontynuować rozmowę.</a:t>
            </a:r>
          </a:p>
          <a:p>
            <a:pPr algn="just"/>
            <a:r>
              <a:rPr lang="pl-PL" b="0" i="0" dirty="0">
                <a:solidFill>
                  <a:srgbClr val="555555"/>
                </a:solidFill>
                <a:effectLst/>
              </a:rPr>
              <a:t> W przypadku zaprzeczania czy bagatelizowania ze strony dorosłego zostanie zatrzymany proces rozwiązywania problemu.</a:t>
            </a:r>
            <a:br>
              <a:rPr lang="pl-PL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4165160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CB9F035-FAD7-45D3-9DAD-5272571E6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6150"/>
            <a:ext cx="8229600" cy="1143000"/>
          </a:xfrm>
        </p:spPr>
        <p:txBody>
          <a:bodyPr anchor="ctr">
            <a:normAutofit fontScale="90000"/>
          </a:bodyPr>
          <a:lstStyle/>
          <a:p>
            <a:r>
              <a:rPr lang="pl-PL" b="1" dirty="0"/>
              <a:t>Symptomy doświadczania bullyingu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B0BD5A0-4787-4AB9-A78A-5F93BBA9AA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417638"/>
            <a:ext cx="5796136" cy="5440362"/>
          </a:xfrm>
        </p:spPr>
        <p:txBody>
          <a:bodyPr>
            <a:normAutofit/>
          </a:bodyPr>
          <a:lstStyle/>
          <a:p>
            <a:pPr fontAlgn="base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pl-PL" sz="2000" b="0" i="0" dirty="0">
                <a:effectLst/>
                <a:latin typeface="+mj-lt"/>
              </a:rPr>
              <a:t>Smutek, napady płaczu, izolowanie się – unikanie kontaktu</a:t>
            </a:r>
          </a:p>
          <a:p>
            <a:pPr fontAlgn="base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pl-PL" sz="2000" b="0" i="0" dirty="0">
                <a:effectLst/>
                <a:latin typeface="+mj-lt"/>
              </a:rPr>
              <a:t>Zobojętnienie, rezygnacja z zainteresowań</a:t>
            </a:r>
          </a:p>
          <a:p>
            <a:pPr fontAlgn="base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latin typeface="+mj-lt"/>
              </a:rPr>
              <a:t>P</a:t>
            </a:r>
            <a:r>
              <a:rPr lang="pl-PL" sz="2000" b="0" i="0" dirty="0">
                <a:effectLst/>
                <a:latin typeface="+mj-lt"/>
              </a:rPr>
              <a:t>oczucie braku energii</a:t>
            </a:r>
          </a:p>
          <a:p>
            <a:pPr fontAlgn="base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pl-PL" sz="2000" b="0" i="0" dirty="0">
                <a:effectLst/>
                <a:latin typeface="+mj-lt"/>
              </a:rPr>
              <a:t>Krytyczne </a:t>
            </a:r>
            <a:r>
              <a:rPr lang="pl-PL" sz="2000" b="1" i="0" dirty="0">
                <a:effectLst/>
                <a:latin typeface="+mj-lt"/>
              </a:rPr>
              <a:t>myślenie</a:t>
            </a:r>
            <a:r>
              <a:rPr lang="pl-PL" sz="2000" b="0" i="0" dirty="0">
                <a:effectLst/>
                <a:latin typeface="+mj-lt"/>
              </a:rPr>
              <a:t> i mówienie o sobie, poczucie winy</a:t>
            </a:r>
          </a:p>
          <a:p>
            <a:pPr fontAlgn="base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pl-PL" sz="2000" b="0" i="0" dirty="0">
                <a:effectLst/>
                <a:latin typeface="+mj-lt"/>
              </a:rPr>
              <a:t>Mówienie o śmierci,</a:t>
            </a:r>
          </a:p>
          <a:p>
            <a:pPr fontAlgn="base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latin typeface="+mj-lt"/>
              </a:rPr>
              <a:t>Niechęć w chodzeniu do szkoły</a:t>
            </a:r>
            <a:endParaRPr lang="pl-PL" sz="2000" b="0" i="0" dirty="0">
              <a:effectLst/>
              <a:latin typeface="+mj-lt"/>
            </a:endParaRPr>
          </a:p>
          <a:p>
            <a:pPr fontAlgn="base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pl-PL" sz="2000" b="0" i="0" dirty="0">
                <a:effectLst/>
                <a:latin typeface="+mj-lt"/>
              </a:rPr>
              <a:t>Napady złości- agresja, autoagresja (okaleczenia)</a:t>
            </a:r>
          </a:p>
          <a:p>
            <a:pPr fontAlgn="base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pl-PL" sz="2000" b="0" i="0" dirty="0">
                <a:effectLst/>
                <a:latin typeface="+mj-lt"/>
              </a:rPr>
              <a:t>Lęki ograniczające codzienne funkcjonowanie</a:t>
            </a:r>
          </a:p>
          <a:p>
            <a:pPr fontAlgn="base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pl-PL" sz="2000" b="0" i="0" dirty="0">
                <a:effectLst/>
                <a:latin typeface="+mj-lt"/>
              </a:rPr>
              <a:t>Ograniczanie jedzenia lub napadowe najadanie się </a:t>
            </a:r>
          </a:p>
          <a:p>
            <a:pPr fontAlgn="base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pl-PL" sz="2000" b="0" i="0" dirty="0">
                <a:effectLst/>
                <a:latin typeface="+mj-lt"/>
              </a:rPr>
              <a:t>Dolegliwości psychosomatyczne: np. bóle głowy, napady duszności, bóle brzucha</a:t>
            </a:r>
          </a:p>
          <a:p>
            <a:pPr fontAlgn="base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pl-PL" sz="2000" b="0" i="0" dirty="0">
                <a:effectLst/>
                <a:latin typeface="+mj-lt"/>
              </a:rPr>
              <a:t>Trudności z koncentracją uwagi, pamięcią</a:t>
            </a:r>
          </a:p>
          <a:p>
            <a:pPr>
              <a:lnSpc>
                <a:spcPct val="90000"/>
              </a:lnSpc>
            </a:pPr>
            <a:endParaRPr lang="pl-PL" sz="1500" dirty="0"/>
          </a:p>
        </p:txBody>
      </p:sp>
      <p:pic>
        <p:nvPicPr>
          <p:cNvPr id="5" name="Obraz 4" descr="Dziewczynka meditating na zewnątrz">
            <a:extLst>
              <a:ext uri="{FF2B5EF4-FFF2-40B4-BE49-F238E27FC236}">
                <a16:creationId xmlns:a16="http://schemas.microsoft.com/office/drawing/2014/main" id="{DEB9F10C-F901-4851-8E8D-E2764B6BFE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9" r="13968" b="-1"/>
          <a:stretch/>
        </p:blipFill>
        <p:spPr>
          <a:xfrm>
            <a:off x="5796136" y="2060848"/>
            <a:ext cx="3095626" cy="39592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508561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BC19665-1CE2-47AE-AE6D-B3880CA0D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>
                <a:solidFill>
                  <a:srgbClr val="00B050"/>
                </a:solidFill>
              </a:rPr>
              <a:t>DZIECKO, które NAGLE pogorszyło się </a:t>
            </a:r>
            <a:br>
              <a:rPr lang="pl-PL" b="1" dirty="0">
                <a:solidFill>
                  <a:srgbClr val="00B050"/>
                </a:solidFill>
              </a:rPr>
            </a:br>
            <a:r>
              <a:rPr lang="pl-PL" b="1" dirty="0">
                <a:solidFill>
                  <a:srgbClr val="00B050"/>
                </a:solidFill>
              </a:rPr>
              <a:t>w nauce i zachowaniu …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9D0628B-EBF6-4C91-8B82-8690AB30DC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l-PL" dirty="0"/>
              <a:t>Może być ofiarą przemocy rówieśników (</a:t>
            </a:r>
            <a:r>
              <a:rPr lang="pl-PL" dirty="0" err="1"/>
              <a:t>bullying</a:t>
            </a:r>
            <a:r>
              <a:rPr lang="pl-PL" dirty="0"/>
              <a:t>, cyberbullying)</a:t>
            </a:r>
          </a:p>
          <a:p>
            <a:r>
              <a:rPr lang="pl-PL" dirty="0"/>
              <a:t>Może przeżywa trudności w domu (rozwód rodziców, utrata pracy rodzica, śmierć dziadka, zwierzaka, nieodwzajemniona miłość)</a:t>
            </a:r>
          </a:p>
          <a:p>
            <a:r>
              <a:rPr lang="pl-PL" dirty="0"/>
              <a:t>Może nie rozumieć zakresu materiału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Może uzależnił się od ekranu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Może cierpieć na depresję</a:t>
            </a:r>
            <a:endParaRPr lang="pl-PL" dirty="0"/>
          </a:p>
          <a:p>
            <a:r>
              <a:rPr lang="pl-PL" dirty="0"/>
              <a:t>Albo chce w ten sposób otrzymać uwagę rodziców zbyt zajętych innymi sprawami </a:t>
            </a:r>
          </a:p>
        </p:txBody>
      </p:sp>
    </p:spTree>
    <p:extLst>
      <p:ext uri="{BB962C8B-B14F-4D97-AF65-F5344CB8AC3E}">
        <p14:creationId xmlns:p14="http://schemas.microsoft.com/office/powerpoint/2010/main" val="117242016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C7DBBCDD-5EBD-C605-DCB2-0EDD7DFEA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>
                <a:solidFill>
                  <a:srgbClr val="00B050"/>
                </a:solidFill>
              </a:rPr>
              <a:t>Jak wspierać dziecko, które doświadcza bullyingu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B7A5460F-7A47-5DCC-8C54-23E22733A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168"/>
          </a:xfrm>
        </p:spPr>
        <p:txBody>
          <a:bodyPr>
            <a:normAutofit fontScale="85000" lnSpcReduction="20000"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32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1) Zapewnij dziecko, że to nie jego wina i że wspólnie sobie z tym poradzicie. </a:t>
            </a:r>
            <a:endParaRPr lang="pl-PL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32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2) Zapytaj o potrzeby. Zapytaj swoje dziecko czego najbardziej od ciebie teraz potrzebuje. </a:t>
            </a:r>
            <a:endParaRPr lang="pl-PL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3200" dirty="0"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3) Poinformuj szkołę. Dziecko może bać się powiedzieć o problemach nauczycielom.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32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4) Zadbaj o bezpieczeństwo. Jeżeli twoje dziecko zostało skrzywdzone, nie pozwól, by ponownie znalazło się w podobnej sytuacji. Szkoła ma prawny obowiązek zapewnienia bezpieczeństwa twojemu dziecku i musi w tym celu z tobą współpracować. </a:t>
            </a:r>
            <a:endParaRPr lang="pl-PL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sz="3200" dirty="0">
              <a:effectLst/>
              <a:latin typeface="Tahoma" panose="020B0604030504040204" pitchFamily="34" charset="0"/>
              <a:ea typeface="Calibri" panose="020F0502020204030204" pitchFamily="34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253492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F599778-BC79-0671-75BA-7DFDFCB898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548680"/>
            <a:ext cx="8435280" cy="6192688"/>
          </a:xfrm>
        </p:spPr>
        <p:txBody>
          <a:bodyPr>
            <a:normAutofit fontScale="77500" lnSpcReduction="20000"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32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5) Porozmawiaj ze specjalistą. Jeśli dziecko jest niespokojne lub bardzo przestraszone i czujesz, że </a:t>
            </a:r>
            <a:r>
              <a:rPr lang="pl-PL" sz="32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bullying</a:t>
            </a:r>
            <a:r>
              <a:rPr lang="pl-PL" sz="32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poważnie wpłynął na jego zdrowie emocjonalne, zgłoś się do psychologa.</a:t>
            </a:r>
            <a:endParaRPr lang="pl-PL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pl-PL" sz="32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Im lepiej Twoje dziecko myśli o sobie, tym mniej prawdopodobne, że zastraszanie mocno obniży jego samoocenę. Zachęcaj do zajęć pozalekcyjnych, które wydobywają z Twojego dziecka to, co w nim najlepsze. </a:t>
            </a:r>
            <a:r>
              <a:rPr lang="pl-PL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Nazywaj to, dostrzegaj.</a:t>
            </a:r>
          </a:p>
          <a:p>
            <a:pPr algn="just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pl-PL" sz="31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7)</a:t>
            </a:r>
            <a:r>
              <a:rPr lang="pl-PL" sz="34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Zorganizuj dziecku możliwości spotkań z kolegami/koleżankami poza szkołą, aby pomóc w budowaniu </a:t>
            </a:r>
            <a:r>
              <a:rPr lang="pl-PL" sz="34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mocnego</a:t>
            </a:r>
            <a:r>
              <a:rPr lang="pl-PL" sz="34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systemu wsparcia. Spróbuj dotrzeć do rodziców z sąsiedztwa, społeczności lokalnej, miejsc z zajęciami pozaszkolnymi. Im częściej dziecko będzie trenować umiejętności społeczne w bezpiecznym środowisku, tym lepiej. </a:t>
            </a:r>
            <a:endParaRPr lang="pl-PL" sz="3400" dirty="0"/>
          </a:p>
        </p:txBody>
      </p:sp>
    </p:spTree>
    <p:extLst>
      <p:ext uri="{BB962C8B-B14F-4D97-AF65-F5344CB8AC3E}">
        <p14:creationId xmlns:p14="http://schemas.microsoft.com/office/powerpoint/2010/main" val="31733898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A922D39-C6C3-C186-87E3-670A19731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pl-PL" dirty="0">
                <a:solidFill>
                  <a:srgbClr val="00B050"/>
                </a:solidFill>
              </a:rPr>
              <a:t>Jak zachęcić dziecko do znalezienia rozwiązania 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BA0F148-1C9A-BCED-954C-19A42856F0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196752"/>
            <a:ext cx="8435280" cy="5976664"/>
          </a:xfrm>
        </p:spPr>
        <p:txBody>
          <a:bodyPr>
            <a:normAutofit fontScale="40000" lnSpcReduction="20000"/>
          </a:bodyPr>
          <a:lstStyle/>
          <a:p>
            <a:pPr algn="just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pl-PL" sz="42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Pomóż dziecku dostrzec, jaki może być wynik jego słów i czynów. </a:t>
            </a:r>
          </a:p>
          <a:p>
            <a:pPr marL="0" indent="0" algn="just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  <a:buNone/>
            </a:pPr>
            <a:r>
              <a:rPr lang="pl-PL" sz="4200" i="1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„Jak myślisz, co możesz powiedzieć następnym razem gdy ktoś tak się zachowa wobec Ciebie? Jak myślisz, co mogłoby zadziałać?</a:t>
            </a:r>
            <a:endParaRPr lang="pl-PL" sz="4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pl-PL" sz="42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przykład twoje dziecko może wpaść na pomysł, by powiedzieć sprawcy: „Zostaw mnie w spokoju, kretynie”. Wtedy zamiast mówić dziecku: „To zły pomysł”, odpowiedz:</a:t>
            </a:r>
            <a:endParaRPr lang="pl-PL" sz="4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  <a:buNone/>
            </a:pPr>
            <a:r>
              <a:rPr lang="pl-PL" sz="4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</a:t>
            </a:r>
            <a:r>
              <a:rPr lang="pl-PL" sz="4200" i="1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Jak myślisz, co się stanie, jeśli to zrobisz? W czym to będzie pomocne?”.</a:t>
            </a:r>
            <a:endParaRPr lang="pl-PL" sz="4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pl-PL" sz="42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Niech zrozumie, że </a:t>
            </a:r>
            <a:r>
              <a:rPr lang="pl-PL" sz="42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bullying</a:t>
            </a:r>
            <a:r>
              <a:rPr lang="pl-PL" sz="42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może się nasilić, jeśli uciekną się do ataku/wyzwisk/odwetu.</a:t>
            </a:r>
            <a:endParaRPr lang="pl-PL" sz="4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pl-PL" sz="42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Twoje dziecko może wtedy powiedzieć: „Mógłbym odejść od tej osoby, zignorować ją”. Możesz zasugerować, aby odeszło za pierwszym razem i powiedziało co ma do powiedzenia następnym razem gdy ignorowanie wyda się nieskuteczne. </a:t>
            </a:r>
          </a:p>
          <a:p>
            <a:pPr algn="just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pl-PL" sz="42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Ważne jest również, aby zadać dziecku następujące pytanie:</a:t>
            </a:r>
            <a:endParaRPr lang="pl-PL" sz="4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  <a:buNone/>
            </a:pPr>
            <a:r>
              <a:rPr lang="pl-PL" sz="4200" i="1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„Co sprawi, że poczujesz się lepiej w tej sytuacji?”</a:t>
            </a:r>
            <a:r>
              <a:rPr lang="pl-PL" sz="42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Ale upewnij się, że to nie ty wymyślasz rozwiązanie. Ważne jest, aby Twoje dziecko czuło, że rozwiązuje problem w zgodzie ze sobą, testując </a:t>
            </a:r>
            <a:r>
              <a:rPr lang="pl-PL" sz="420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różne strategie.</a:t>
            </a:r>
            <a:endParaRPr lang="pl-PL" sz="4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9447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247C3C93-1437-DA08-E584-8B700C006B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333375"/>
            <a:ext cx="8507288" cy="4525963"/>
          </a:xfrm>
        </p:spPr>
        <p:txBody>
          <a:bodyPr>
            <a:normAutofit fontScale="25000" lnSpcReduction="20000"/>
          </a:bodyPr>
          <a:lstStyle/>
          <a:p>
            <a:pPr algn="just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pl-PL" sz="9600" b="1" dirty="0">
                <a:solidFill>
                  <a:srgbClr val="C0000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 jeśli Twoje dziecko jest sprawcą bullyingu?</a:t>
            </a:r>
          </a:p>
          <a:p>
            <a:pPr marL="0" indent="0" algn="just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  <a:buNone/>
            </a:pPr>
            <a:r>
              <a:rPr lang="pl-PL" sz="7200" b="1" dirty="0">
                <a:solidFill>
                  <a:srgbClr val="C0000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Krok 1. Zarządzaj swoimi reakcjami i poznaj fakty</a:t>
            </a:r>
            <a:endParaRPr lang="pl-PL" sz="72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pl-PL" sz="7200" b="1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Postaraj się zachować spokój - c</a:t>
            </a:r>
            <a:r>
              <a:rPr lang="pl-PL" sz="72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hociaż to trudne słuchać, co inni mówią o Twoim dziecku.</a:t>
            </a:r>
            <a:endParaRPr lang="pl-PL" sz="7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l-PL" sz="72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Podziękuj rodzicowi lub nauczycielowi za poinformowanie cię i powiedz, że traktujesz to bardzo poważnie i że zrobisz wszystko, co w twojej mocy, aby zatrzymać to zachowanie.</a:t>
            </a:r>
            <a:endParaRPr lang="pl-PL" sz="7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pl-PL" sz="7200" b="1" dirty="0">
                <a:solidFill>
                  <a:srgbClr val="C0000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Krok 2. Porozmawiaj z dzieckiem</a:t>
            </a:r>
            <a:endParaRPr lang="pl-PL" sz="72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l-PL" sz="7200" b="1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Staraj się zachować spokój i opanowanie</a:t>
            </a:r>
            <a:r>
              <a:rPr lang="pl-PL" sz="72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. Powiedz swojemu dziecku, że dostałeś informację od nauczyciela/innego rodzica i że musisz wiedzieć, co się stało. Jeśli zachowasz spokój i przystępność, możesz usłyszeć o wiele więcej. </a:t>
            </a:r>
            <a:r>
              <a:rPr lang="pl-PL" sz="7200" b="1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Unikaj</a:t>
            </a:r>
            <a:r>
              <a:rPr lang="pl-PL" sz="72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stosowanie gróźb, wzbudzania poczucia winy.</a:t>
            </a:r>
          </a:p>
          <a:p>
            <a:pPr marL="342900" lvl="0" indent="-342900" algn="just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l-PL" sz="7200" b="1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Wyjaśnij</a:t>
            </a:r>
            <a:r>
              <a:rPr lang="pl-PL" sz="72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,że cokolwiek się stało, stanie, pomożesz dziecku przez to przejść. Zapytaj swoje dziecko:</a:t>
            </a:r>
            <a:r>
              <a:rPr lang="pl-PL" sz="7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72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Czy wiesz, o czym oni mówią? Jaka jest Twoja perspektywa? Jak sądzisz dlaczego kolega/koleżanka z klasy postrzega to inaczej? Jak byś się czuł, gdyby on lub ona zrobił ci coś takiego?</a:t>
            </a:r>
          </a:p>
          <a:p>
            <a:pPr marL="342900" lvl="0" indent="-342900" algn="just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l-PL" sz="72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Daj dziecku do zrozumienia, że ​​znęcanie się jest niedopuszczalne i że musi się skończyć </a:t>
            </a:r>
            <a:endParaRPr lang="pl-PL" sz="7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pl-PL" sz="7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pl-PL" sz="7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74145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6407C68-F957-21DE-7250-C85145432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404664"/>
            <a:ext cx="8424936" cy="6912768"/>
          </a:xfrm>
        </p:spPr>
        <p:txBody>
          <a:bodyPr>
            <a:normAutofit fontScale="55000" lnSpcReduction="20000"/>
          </a:bodyPr>
          <a:lstStyle/>
          <a:p>
            <a:pPr algn="just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pl-PL" sz="3200" b="1" dirty="0">
                <a:solidFill>
                  <a:srgbClr val="C0000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Krok 3. Pracuj nad rozwiązaniem sytuacji</a:t>
            </a:r>
            <a:endParaRPr lang="pl-PL" sz="28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l-PL" sz="3200" b="1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Potraktuj to poważnie</a:t>
            </a:r>
            <a:r>
              <a:rPr lang="pl-PL" b="1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pl-PL" sz="32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Nie bagatelizuj zachowania dziecka, usprawiedliwiając je „tylko ten jeden raz” – to nie zniknie. Nawet jeśli nie martwisz się o długotrwałe skutki dla swojego dziecka, inne dziecko jest krzywdzone i NIE może być na to przyzwolenia.</a:t>
            </a:r>
            <a:endParaRPr lang="pl-PL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l-PL" sz="3200" b="1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Wspieraj politykę szkoły</a:t>
            </a:r>
            <a:r>
              <a:rPr lang="pl-PL" sz="32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 Dowiedz się, jakie jest ich podejście do zastraszania. Porozmawiaj z wychowawcą. Powiedz, że chcesz być w regularnym kontakcie i dowiedzieć się, jak radzi sobie Twoje dziecko. </a:t>
            </a:r>
            <a:endParaRPr lang="pl-PL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l-PL" sz="3200" b="1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Spróbuj zrozumieć, co do tego doprowadziło</a:t>
            </a:r>
            <a:r>
              <a:rPr lang="pl-PL" sz="32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. Pomyśl o możliwych powodach, dla których Twoje dziecko może zachowywać się w ten sposób.</a:t>
            </a:r>
          </a:p>
          <a:p>
            <a:pPr marL="342900" lvl="0" indent="-342900" algn="just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l-PL" sz="3200" b="1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Zastanów się, co dzieje się w domu – zrób „przegląd” Waszej rodziny</a:t>
            </a:r>
            <a:endParaRPr lang="pl-PL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pl-PL" sz="32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-Czy martwi się jakimś problemem w domu (śmierć zwierzaka, przeprowadzka, kłótnia rodziców lub separacja)?</a:t>
            </a:r>
            <a:endParaRPr lang="pl-PL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pl-PL" sz="32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-Czy ktoś w domu znęca się (psychicznie lub fizycznie) nad Twoim dzieckiem (rodzicem, członkiem rodziny lub inną osobą dorosłą)?</a:t>
            </a:r>
            <a:endParaRPr lang="pl-PL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pl-PL" sz="32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-Czy jest zazdrosny o brata, siostrę ?</a:t>
            </a:r>
            <a:endParaRPr lang="pl-PL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pl-PL" sz="32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Jak zapewniasz o swojej miłości i interesujesz się życiem swojego dziecka?</a:t>
            </a:r>
            <a:endParaRPr lang="pl-PL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pl-PL" sz="3200" dirty="0">
              <a:effectLst/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pl-PL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070264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A26C9CE-B516-3EEB-DF1B-5D2531F4D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>
                <a:solidFill>
                  <a:srgbClr val="C00000"/>
                </a:solidFill>
              </a:rPr>
              <a:t>Błędy popełniane przez rodziców dzieci, które są sprawcami przemocy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CCFEA50-F3DE-3F38-581C-17AB4E28B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991" y="1990794"/>
            <a:ext cx="8229600" cy="4525963"/>
          </a:xfrm>
        </p:spPr>
        <p:txBody>
          <a:bodyPr>
            <a:normAutofit fontScale="77500" lnSpcReduction="20000"/>
          </a:bodyPr>
          <a:lstStyle/>
          <a:p>
            <a:pPr marL="342900" lvl="0" indent="-342900" algn="just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l-PL" sz="3200" dirty="0">
                <a:solidFill>
                  <a:srgbClr val="C0000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Szukają winnych </a:t>
            </a:r>
            <a:r>
              <a:rPr lang="pl-PL" sz="32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„Nie nauczyła się tego w domu. To musi być wina szkoły!”</a:t>
            </a:r>
            <a:endParaRPr lang="pl-PL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l-PL" sz="3200" dirty="0">
                <a:solidFill>
                  <a:srgbClr val="C0000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Umniejszają zachowania</a:t>
            </a:r>
            <a:r>
              <a:rPr lang="pl-PL" sz="32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mówiąc: „To zwykłe konflikty między dziećmi</a:t>
            </a:r>
            <a:r>
              <a:rPr lang="pl-PL" sz="320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”, Przejdzie im..</a:t>
            </a:r>
            <a:endParaRPr lang="pl-PL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l-PL" sz="3200" dirty="0">
                <a:solidFill>
                  <a:srgbClr val="C0000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Mówią: </a:t>
            </a:r>
            <a:r>
              <a:rPr lang="pl-PL" sz="32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„Znam moje dziecko i nigdy by tego nie zrobiło!” Niekoniecznie wiesz, „kim” jest wśród rówieśników</a:t>
            </a:r>
            <a:endParaRPr lang="pl-PL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l-PL" sz="3200" dirty="0">
                <a:solidFill>
                  <a:srgbClr val="C0000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Kontaktują się bezpośrednio z rodzicami </a:t>
            </a:r>
            <a:r>
              <a:rPr lang="pl-PL" sz="32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domniemanej ofiary – to może tylko zaognić sytuację.</a:t>
            </a:r>
            <a:endParaRPr lang="pl-PL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312522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24E641CD-EF54-2B7A-6FA1-13DFD4D245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5623783"/>
            <a:ext cx="3043659" cy="1171945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FC4ABF6-FD7E-7C99-C735-5DFEA7175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491" y="260648"/>
            <a:ext cx="8435280" cy="4525963"/>
          </a:xfrm>
        </p:spPr>
        <p:txBody>
          <a:bodyPr/>
          <a:lstStyle/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pl-PL" dirty="0">
                <a:solidFill>
                  <a:prstClr val="black"/>
                </a:solidFill>
                <a:latin typeface="Calibri"/>
              </a:rPr>
              <a:t>N</a:t>
            </a:r>
            <a:r>
              <a:rPr kumimoji="0" lang="pl-PL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arzędziem</a:t>
            </a: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wspierającym nauczycieli</a:t>
            </a:r>
            <a:b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 rodziców w tworzeniu solidnej prewencji zjawiska międzynarodowa metoda </a:t>
            </a: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Pozytywnej Dyscypliny </a:t>
            </a:r>
            <a:r>
              <a:rPr kumimoji="0" lang="pl-PL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(zgodnie z wynikami raportu UNESCO z 2019 r.), </a:t>
            </a: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która służy wzmocnieniu wzajemnej więzi dorosłych z młodzieżą, buduje relację opartą na zaufaniu i wzajemnym szacunku, co jest kluczowe w prewencji zjawiska bullyingu - zmniejszającej występowanie negatywnych zjawisk, w tym bullyingu</a:t>
            </a:r>
            <a:r>
              <a:rPr lang="pl-PL" dirty="0">
                <a:solidFill>
                  <a:prstClr val="black"/>
                </a:solidFill>
                <a:latin typeface="Calibri"/>
              </a:rPr>
              <a:t> i zachęcającej młodzież do współpracy z dorosłymi.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112140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2F658459-DBBF-B3EE-E077-4BDC0F73A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160" y="5668537"/>
            <a:ext cx="3048264" cy="1170533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A569C3E5-94B9-7C4A-3FAD-D531836ACD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24399"/>
            <a:ext cx="3048264" cy="1170533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A278F2A-D218-AEDE-21FF-37AD28893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412776"/>
            <a:ext cx="8229600" cy="4525963"/>
          </a:xfrm>
        </p:spPr>
        <p:txBody>
          <a:bodyPr/>
          <a:lstStyle/>
          <a:p>
            <a:pPr algn="just"/>
            <a:r>
              <a:rPr lang="pl-PL" dirty="0"/>
              <a:t>Stosowanie przez dorosłych metody Pozytywnej Dyscypliny w wychowaniu dzieci przynosi na świecie pozytywne efekty </a:t>
            </a:r>
            <a:br>
              <a:rPr lang="pl-PL" dirty="0"/>
            </a:br>
            <a:r>
              <a:rPr lang="pl-PL" dirty="0"/>
              <a:t>w budowaniu istotnych kompetencji  (</a:t>
            </a:r>
            <a:r>
              <a:rPr lang="pl-PL" dirty="0">
                <a:solidFill>
                  <a:srgbClr val="00B0F0"/>
                </a:solidFill>
              </a:rPr>
              <a:t>współpraca, </a:t>
            </a:r>
            <a:r>
              <a:rPr lang="pl-PL" dirty="0">
                <a:solidFill>
                  <a:srgbClr val="CC00CC"/>
                </a:solidFill>
              </a:rPr>
              <a:t>empatia, </a:t>
            </a:r>
            <a:r>
              <a:rPr lang="pl-PL" dirty="0">
                <a:solidFill>
                  <a:srgbClr val="00B050"/>
                </a:solidFill>
              </a:rPr>
              <a:t>asertywność, </a:t>
            </a:r>
            <a:r>
              <a:rPr lang="pl-PL" dirty="0">
                <a:solidFill>
                  <a:srgbClr val="002060"/>
                </a:solidFill>
              </a:rPr>
              <a:t>skuteczna komunikacja, </a:t>
            </a:r>
            <a:r>
              <a:rPr lang="pl-PL" dirty="0">
                <a:solidFill>
                  <a:srgbClr val="7030A0"/>
                </a:solidFill>
              </a:rPr>
              <a:t>wiara w swoje możliwości, </a:t>
            </a:r>
            <a:r>
              <a:rPr lang="pl-PL" dirty="0">
                <a:solidFill>
                  <a:srgbClr val="FFC000"/>
                </a:solidFill>
              </a:rPr>
              <a:t>samodzielność, </a:t>
            </a:r>
            <a:r>
              <a:rPr lang="pl-PL" dirty="0">
                <a:solidFill>
                  <a:schemeClr val="accent3">
                    <a:lumMod val="50000"/>
                  </a:schemeClr>
                </a:solidFill>
              </a:rPr>
              <a:t>odpowiedzialność</a:t>
            </a:r>
            <a:r>
              <a:rPr lang="pl-PL" dirty="0"/>
              <a:t>) u młodych ludzi, zapobiegając tym samym zjawisku przemocy rówieśniczej.</a:t>
            </a:r>
          </a:p>
        </p:txBody>
      </p:sp>
    </p:spTree>
    <p:extLst>
      <p:ext uri="{BB962C8B-B14F-4D97-AF65-F5344CB8AC3E}">
        <p14:creationId xmlns:p14="http://schemas.microsoft.com/office/powerpoint/2010/main" val="32642626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128F0BA-053C-A0AA-A08E-BAAF2F4C0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Dlaczego </a:t>
            </a:r>
            <a:r>
              <a:rPr lang="pl-PL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surowe </a:t>
            </a:r>
            <a:br>
              <a:rPr lang="pl-PL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l-PL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wychowanie </a:t>
            </a:r>
            <a:r>
              <a:rPr lang="pl-PL" dirty="0"/>
              <a:t>nie służy?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EF6B1910-65EA-8CC8-96C1-43349AEE21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2221" y="1556792"/>
            <a:ext cx="7899558" cy="514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994304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36564</TotalTime>
  <Words>3994</Words>
  <Application>Microsoft Office PowerPoint</Application>
  <PresentationFormat>Pokaz na ekranie (4:3)</PresentationFormat>
  <Paragraphs>334</Paragraphs>
  <Slides>69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69</vt:i4>
      </vt:variant>
    </vt:vector>
  </HeadingPairs>
  <TitlesOfParts>
    <vt:vector size="80" baseType="lpstr">
      <vt:lpstr>Arial</vt:lpstr>
      <vt:lpstr>Book Antiqua</vt:lpstr>
      <vt:lpstr>Calibri</vt:lpstr>
      <vt:lpstr>Roboto</vt:lpstr>
      <vt:lpstr>Symbol</vt:lpstr>
      <vt:lpstr>Tahoma</vt:lpstr>
      <vt:lpstr>Times New Roman</vt:lpstr>
      <vt:lpstr>Verdana</vt:lpstr>
      <vt:lpstr>Wingdings</vt:lpstr>
      <vt:lpstr>Motyw pakietu Office</vt:lpstr>
      <vt:lpstr>4_Motyw pakietu Office</vt:lpstr>
      <vt:lpstr>Prezentacja programu PowerPoint</vt:lpstr>
      <vt:lpstr>Materiały zostały wypracowane przez:</vt:lpstr>
      <vt:lpstr>Warsztat  psychoedukacyjny dla rodziców </vt:lpstr>
      <vt:lpstr>Skąd pomysł na projekt?</vt:lpstr>
      <vt:lpstr>Bullying w szkołach podstawowych (2018 r.)</vt:lpstr>
      <vt:lpstr>Cel projektu</vt:lpstr>
      <vt:lpstr>Prezentacja programu PowerPoint</vt:lpstr>
      <vt:lpstr>Prezentacja programu PowerPoint</vt:lpstr>
      <vt:lpstr>Dlaczego surowe  wychowanie nie służy?</vt:lpstr>
      <vt:lpstr>Dlaczego pobłażliwy styl również nie służy ?</vt:lpstr>
      <vt:lpstr>Pozytywna Dyscyplina  </vt:lpstr>
      <vt:lpstr>Podstawowe narzędzia PD</vt:lpstr>
      <vt:lpstr>KARY, a KONSEKWENCJE</vt:lpstr>
      <vt:lpstr>Prezentacja programu PowerPoint</vt:lpstr>
      <vt:lpstr>4 Błędne cele (motywy) zachowań</vt:lpstr>
      <vt:lpstr>UWAGA</vt:lpstr>
      <vt:lpstr>UWAGA – co robić?</vt:lpstr>
      <vt:lpstr>WŁADZA</vt:lpstr>
      <vt:lpstr>WŁADZA</vt:lpstr>
      <vt:lpstr>ZEMSTA</vt:lpstr>
      <vt:lpstr>Zemsta – co robić?</vt:lpstr>
      <vt:lpstr>Zemsta</vt:lpstr>
      <vt:lpstr>BRAK WIARY</vt:lpstr>
      <vt:lpstr>Brak wiary – co robić?</vt:lpstr>
      <vt:lpstr>Prezentacja programu PowerPoint</vt:lpstr>
      <vt:lpstr>Temperament</vt:lpstr>
      <vt:lpstr>Temperament</vt:lpstr>
      <vt:lpstr>Sangwinik</vt:lpstr>
      <vt:lpstr>Energiczny choleryk </vt:lpstr>
      <vt:lpstr>Flegmatyk </vt:lpstr>
      <vt:lpstr>Melancholik</vt:lpstr>
      <vt:lpstr>Jak powstaje SAMOOCENA Dziecka?</vt:lpstr>
      <vt:lpstr>POCHWAŁA, a ZACHĘTA</vt:lpstr>
      <vt:lpstr>Prezentacja programu PowerPoint</vt:lpstr>
      <vt:lpstr>ASERTYWNOŚĆ</vt:lpstr>
      <vt:lpstr>EMPATIA</vt:lpstr>
      <vt:lpstr>KOMUNIKACJA Komunikacja bez przemocy (NVC)</vt:lpstr>
      <vt:lpstr>Komunikaty TY – język Szakala</vt:lpstr>
      <vt:lpstr>Język żyrafy  Komunikat „ja”</vt:lpstr>
      <vt:lpstr>Komunikaty JA – język Żyrafy</vt:lpstr>
      <vt:lpstr>ZALETY „języka żyrafy”</vt:lpstr>
      <vt:lpstr>Znajdź „KOMUNIKAT JA”</vt:lpstr>
      <vt:lpstr>Zamień komunikat TY na JA</vt:lpstr>
      <vt:lpstr>Model 4 kroków w Komunikacji bez Przemocy</vt:lpstr>
      <vt:lpstr>Umiejętność rozwiązywania konfliktów </vt:lpstr>
      <vt:lpstr>Błędy popełniane przez dorosłych podczas „towarzyszenia” dzieciom podczas konfliktów </vt:lpstr>
      <vt:lpstr>Jak optymalnie towarzyszyć dzieciom podczas konfliktu?</vt:lpstr>
      <vt:lpstr>Co warto robić przy konflikcie dzieci?</vt:lpstr>
      <vt:lpstr>Czym jest BULLYING/przemoc rówieśnicza?</vt:lpstr>
      <vt:lpstr>Czy to dotyczy mojego dziecka?</vt:lpstr>
      <vt:lpstr>Prezentacja programu PowerPoint</vt:lpstr>
      <vt:lpstr>Prezentacja programu PowerPoint</vt:lpstr>
      <vt:lpstr>Smutne fakty…</vt:lpstr>
      <vt:lpstr>Co NIE jest bullyingiem?</vt:lpstr>
      <vt:lpstr>Jak pomóc dziecku, które doświadcza przemocy rówieśniczej?</vt:lpstr>
      <vt:lpstr>Prezentacja programu PowerPoint</vt:lpstr>
      <vt:lpstr>DLACZEGO NIEKTÓRE DZIECI RANIĄ/KRZYWDZĄ innych?</vt:lpstr>
      <vt:lpstr>Długofalowe skutki przemocy rówieśniczej</vt:lpstr>
      <vt:lpstr>Krótkofalowe skutki bullyingu</vt:lpstr>
      <vt:lpstr>Jak rozmawiać ze sprawcą bullyingu?</vt:lpstr>
      <vt:lpstr>Jak pomóc dziecku, które doświadcza bullyingu?</vt:lpstr>
      <vt:lpstr>Symptomy doświadczania bullyingu</vt:lpstr>
      <vt:lpstr>DZIECKO, które NAGLE pogorszyło się  w nauce i zachowaniu …</vt:lpstr>
      <vt:lpstr>Jak wspierać dziecko, które doświadcza bullyingu</vt:lpstr>
      <vt:lpstr>Prezentacja programu PowerPoint</vt:lpstr>
      <vt:lpstr>Jak zachęcić dziecko do znalezienia rozwiązania ?</vt:lpstr>
      <vt:lpstr>Prezentacja programu PowerPoint</vt:lpstr>
      <vt:lpstr>Prezentacja programu PowerPoint</vt:lpstr>
      <vt:lpstr>Błędy popełniane przez rodziców dzieci, które są sprawcami przemocy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Warsztat z doradcą zawodowym</dc:title>
  <dc:creator>Admin</dc:creator>
  <cp:lastModifiedBy>Edumocni</cp:lastModifiedBy>
  <cp:revision>83</cp:revision>
  <dcterms:created xsi:type="dcterms:W3CDTF">2019-05-15T20:10:45Z</dcterms:created>
  <dcterms:modified xsi:type="dcterms:W3CDTF">2023-07-17T08:13:32Z</dcterms:modified>
</cp:coreProperties>
</file>