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859" r:id="rId3"/>
    <p:sldId id="860" r:id="rId4"/>
    <p:sldId id="256" r:id="rId5"/>
    <p:sldId id="817" r:id="rId6"/>
    <p:sldId id="818" r:id="rId7"/>
    <p:sldId id="832" r:id="rId8"/>
    <p:sldId id="821" r:id="rId9"/>
    <p:sldId id="823" r:id="rId10"/>
    <p:sldId id="803" r:id="rId11"/>
    <p:sldId id="824" r:id="rId12"/>
    <p:sldId id="804" r:id="rId13"/>
    <p:sldId id="858" r:id="rId14"/>
    <p:sldId id="805" r:id="rId15"/>
    <p:sldId id="828" r:id="rId16"/>
    <p:sldId id="806" r:id="rId17"/>
    <p:sldId id="856" r:id="rId18"/>
    <p:sldId id="857" r:id="rId19"/>
    <p:sldId id="807" r:id="rId20"/>
    <p:sldId id="852" r:id="rId21"/>
    <p:sldId id="834" r:id="rId22"/>
    <p:sldId id="825" r:id="rId23"/>
    <p:sldId id="826" r:id="rId24"/>
    <p:sldId id="799" r:id="rId25"/>
    <p:sldId id="808" r:id="rId26"/>
    <p:sldId id="812" r:id="rId27"/>
    <p:sldId id="810" r:id="rId28"/>
    <p:sldId id="811" r:id="rId29"/>
    <p:sldId id="809" r:id="rId30"/>
    <p:sldId id="815" r:id="rId3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9933"/>
    <a:srgbClr val="FFFF00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6" autoAdjust="0"/>
    <p:restoredTop sz="99110" autoAdjust="0"/>
  </p:normalViewPr>
  <p:slideViewPr>
    <p:cSldViewPr>
      <p:cViewPr varScale="1">
        <p:scale>
          <a:sx n="85" d="100"/>
          <a:sy n="85" d="100"/>
        </p:scale>
        <p:origin x="83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9E25B-C9BA-4C64-9B41-A005609C94C3}" type="datetimeFigureOut">
              <a:rPr lang="pl-PL" smtClean="0"/>
              <a:t>17.07.2023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66A23-37A4-4AA3-8852-B91A9405D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2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2C440-4272-499D-8FF7-1C6AB58E28D9}" type="datetimeFigureOut">
              <a:rPr lang="pl-PL"/>
              <a:pPr>
                <a:defRPr/>
              </a:pPr>
              <a:t>17.07.2023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2902-8FC9-42C5-859F-0D390CE8B7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84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EE829-BDFC-4CE2-8D1D-A77E0600791F}" type="datetimeFigureOut">
              <a:rPr lang="pl-PL"/>
              <a:pPr>
                <a:defRPr/>
              </a:pPr>
              <a:t>17.07.2023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44490-964C-4CB8-980E-C84DF44B4E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89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16F3-4E6A-4050-AAD9-C0D9EABCACEE}" type="datetimeFigureOut">
              <a:rPr lang="pl-PL"/>
              <a:pPr>
                <a:defRPr/>
              </a:pPr>
              <a:t>17.07.2023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B344-398E-4F70-98E5-D64DCD2B9E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421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98C3-7F53-4839-BBF6-BD87208441B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17.07.2023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FD6A-CA61-4295-864E-D6EBFCC9D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92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98C3-7F53-4839-BBF6-BD87208441B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17.07.2023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FD6A-CA61-4295-864E-D6EBFCC9D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56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98C3-7F53-4839-BBF6-BD87208441B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17.07.2023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FD6A-CA61-4295-864E-D6EBFCC9D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7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98C3-7F53-4839-BBF6-BD87208441B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17.07.2023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FD6A-CA61-4295-864E-D6EBFCC9D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95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98C3-7F53-4839-BBF6-BD87208441B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17.07.2023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FD6A-CA61-4295-864E-D6EBFCC9D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73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98C3-7F53-4839-BBF6-BD87208441B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17.07.2023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FD6A-CA61-4295-864E-D6EBFCC9D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2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98C3-7F53-4839-BBF6-BD87208441B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17.07.2023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FD6A-CA61-4295-864E-D6EBFCC9D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87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98C3-7F53-4839-BBF6-BD87208441B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17.07.2023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FD6A-CA61-4295-864E-D6EBFCC9D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4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26B7-54E3-4FBD-A578-5E8D14C65764}" type="datetimeFigureOut">
              <a:rPr lang="pl-PL"/>
              <a:pPr>
                <a:defRPr/>
              </a:pPr>
              <a:t>17.07.2023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0AA9-0877-4B05-8532-8E5665B1DA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794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98C3-7F53-4839-BBF6-BD87208441B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17.07.2023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FD6A-CA61-4295-864E-D6EBFCC9D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25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98C3-7F53-4839-BBF6-BD87208441B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17.07.2023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FD6A-CA61-4295-864E-D6EBFCC9D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31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98C3-7F53-4839-BBF6-BD87208441B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17.07.2023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FD6A-CA61-4295-864E-D6EBFCC9D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5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80CDB-4C0E-4AC5-9459-1216A15D5909}" type="datetimeFigureOut">
              <a:rPr lang="pl-PL"/>
              <a:pPr>
                <a:defRPr/>
              </a:pPr>
              <a:t>17.07.2023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DA50-4077-40E4-8D6E-8AD0F5DBCD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99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3E3C8-5854-46DD-B6D1-C14A678E4710}" type="datetimeFigureOut">
              <a:rPr lang="pl-PL"/>
              <a:pPr>
                <a:defRPr/>
              </a:pPr>
              <a:t>17.07.2023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F7F2-B685-4BD3-B226-58E2851481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42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06D8-B11B-43B0-96B8-3FCC58403455}" type="datetimeFigureOut">
              <a:rPr lang="pl-PL"/>
              <a:pPr>
                <a:defRPr/>
              </a:pPr>
              <a:t>17.07.2023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F556-0A7A-4CB9-92B7-8C427D859B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8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98AA-6920-42F0-9F0B-492B75D3A95B}" type="datetimeFigureOut">
              <a:rPr lang="pl-PL"/>
              <a:pPr>
                <a:defRPr/>
              </a:pPr>
              <a:t>17.07.2023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F1D3-C5DD-406C-977D-3EB61110E7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83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D984E-424C-40B5-B566-2CABB19F3684}" type="datetimeFigureOut">
              <a:rPr lang="pl-PL"/>
              <a:pPr>
                <a:defRPr/>
              </a:pPr>
              <a:t>17.07.2023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09423-179C-43DA-A669-180265C74B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09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B8472-394F-433C-BE3D-526D4BFE6953}" type="datetimeFigureOut">
              <a:rPr lang="pl-PL"/>
              <a:pPr>
                <a:defRPr/>
              </a:pPr>
              <a:t>17.07.2023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B5B3-1D2A-4ED0-B863-0914A505FC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9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96CB-9BF2-41BA-A987-9908F329DFF7}" type="datetimeFigureOut">
              <a:rPr lang="pl-PL"/>
              <a:pPr>
                <a:defRPr/>
              </a:pPr>
              <a:t>17.07.2023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C896-E760-4F41-881B-E389B14D3C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71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A2275A-17EE-47DD-9E22-F9E18A285FDB}" type="datetimeFigureOut">
              <a:rPr lang="pl-PL"/>
              <a:pPr>
                <a:defRPr/>
              </a:pPr>
              <a:t>17.07.2023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B824D6-725F-4E8B-BB0A-EAA8EDF5BB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E98C3-7F53-4839-BBF6-BD87208441B5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17.07.2023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31FD6A-CA61-4295-864E-D6EBFCC9D35A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94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.dreamstime.com/obrazy-stock-dziecko-smutny-image1866194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59272547940" TargetMode="External"/><Relationship Id="rId2" Type="http://schemas.openxmlformats.org/officeDocument/2006/relationships/hyperlink" Target="https://edumocni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bluebook.it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sportnow.pl/inne/gry-komputerowe-sa-szkodliwe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gettyimages.fr/detail/photo/math-is-fun-little-boys-solving-mathematical-image-libre-de-droits/478097132" TargetMode="External"/><Relationship Id="rId7" Type="http://schemas.openxmlformats.org/officeDocument/2006/relationships/hyperlink" Target="http://www.learn-english-have-fun.com/learn-english-speaking.html" TargetMode="External"/><Relationship Id="rId12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11" Type="http://schemas.openxmlformats.org/officeDocument/2006/relationships/hyperlink" Target="https://www.thespruce.com/boogie-board-tablet-best-for-kids-4072398" TargetMode="External"/><Relationship Id="rId5" Type="http://schemas.openxmlformats.org/officeDocument/2006/relationships/hyperlink" Target="https://www.dreamstime.com/girl-teenager-jockey-sits-green-clearing-under-tree-feeds-horse-apple-strokes-love-horses-image180092515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s://freepngimg.com/png/54721-dance-girl-free-photo-pn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gummyberrybaby.blogspot.com/2010/07/pre-order-skip-hop-zoo-packs-bag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danishway.com/teach-your-children-to-make-friends-at-school-the-danish-way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lki.pl/magazyn/komentarz,rodzic-kontra-nauczyciel-o-trudnych-rozmowach-w-przedszkolu-szkole-liceum,10425526,artykul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23.pinger.pl/m/23512309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stzafree.blogspot.com/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loczyncy.wikia.com/wiki/Plik:U%C5%9Bmiech.png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119866-4E2D-4BE7-AADB-5DD9CFDF3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/>
              <a:t>PREZENTACJA do konspektu </a:t>
            </a:r>
            <a:r>
              <a:rPr lang="pl-PL" b="1"/>
              <a:t>warsztatów </a:t>
            </a:r>
            <a:br>
              <a:rPr lang="pl-PL" b="1"/>
            </a:br>
            <a:r>
              <a:rPr lang="pl-PL" b="1"/>
              <a:t>dla nauczycieli</a:t>
            </a:r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/>
              <a:t>Projekt Erasmus+ „I </a:t>
            </a:r>
            <a:r>
              <a:rPr lang="pl-PL" sz="2400" dirty="0" err="1"/>
              <a:t>am</a:t>
            </a:r>
            <a:r>
              <a:rPr lang="pl-PL" sz="2400" dirty="0"/>
              <a:t> OK, </a:t>
            </a:r>
            <a:r>
              <a:rPr lang="pl-PL" sz="2400" dirty="0" err="1"/>
              <a:t>you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OK”</a:t>
            </a:r>
          </a:p>
          <a:p>
            <a:pPr marL="0" indent="0">
              <a:buNone/>
            </a:pPr>
            <a:r>
              <a:rPr lang="pl-PL" sz="2400" b="1" dirty="0"/>
              <a:t>Cel projektu</a:t>
            </a:r>
            <a:r>
              <a:rPr lang="pl-PL" sz="2400" dirty="0"/>
              <a:t>: podnoszenie świadomości procesów prewencji zjawiska </a:t>
            </a:r>
            <a:r>
              <a:rPr lang="pl-PL" sz="2400" dirty="0" err="1"/>
              <a:t>bullyingu</a:t>
            </a:r>
            <a:r>
              <a:rPr lang="pl-PL" sz="2400" dirty="0"/>
              <a:t> i cyberbullyingu wśród pracowników szkół podstawowych</a:t>
            </a:r>
            <a:br>
              <a:rPr lang="pl-PL" sz="2400" dirty="0"/>
            </a:br>
            <a:r>
              <a:rPr lang="pl-PL" sz="2400" dirty="0"/>
              <a:t>i edukatorów poza szkołą</a:t>
            </a:r>
          </a:p>
          <a:p>
            <a:pPr marL="0" indent="0">
              <a:buNone/>
            </a:pPr>
            <a:r>
              <a:rPr lang="pl-PL" sz="2400" dirty="0"/>
              <a:t>Strona projektu: https://weareok.pl/</a:t>
            </a:r>
          </a:p>
          <a:p>
            <a:endParaRPr lang="pl-PL" dirty="0"/>
          </a:p>
        </p:txBody>
      </p:sp>
      <p:pic>
        <p:nvPicPr>
          <p:cNvPr id="4" name="Obraz 3" descr="C:\Users\fundacjaedumocni\AppData\Local\Microsoft\Windows\INetCache\Content.Word\EN Co-funded by the EU_PANTONE.JPG">
            <a:extLst>
              <a:ext uri="{FF2B5EF4-FFF2-40B4-BE49-F238E27FC236}">
                <a16:creationId xmlns:a16="http://schemas.microsoft.com/office/drawing/2014/main" id="{277DBAF5-3CF5-42F1-9CED-7216EA45E6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7380"/>
            <a:ext cx="2089150" cy="437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2.png">
            <a:extLst>
              <a:ext uri="{FF2B5EF4-FFF2-40B4-BE49-F238E27FC236}">
                <a16:creationId xmlns:a16="http://schemas.microsoft.com/office/drawing/2014/main" id="{D39EF960-6975-4B65-80DA-3876DA68242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182734" y="480232"/>
            <a:ext cx="1050290" cy="695325"/>
          </a:xfrm>
          <a:prstGeom prst="rect">
            <a:avLst/>
          </a:prstGeom>
          <a:ln/>
        </p:spPr>
      </p:pic>
      <p:pic>
        <p:nvPicPr>
          <p:cNvPr id="6" name="image1.png">
            <a:extLst>
              <a:ext uri="{FF2B5EF4-FFF2-40B4-BE49-F238E27FC236}">
                <a16:creationId xmlns:a16="http://schemas.microsoft.com/office/drawing/2014/main" id="{E688C694-40DE-47CB-BF34-F3A4111FD188}"/>
              </a:ext>
            </a:extLst>
          </p:cNvPr>
          <p:cNvPicPr/>
          <p:nvPr/>
        </p:nvPicPr>
        <p:blipFill>
          <a:blip r:embed="rId4"/>
          <a:srcRect t="24175" b="28571"/>
          <a:stretch>
            <a:fillRect/>
          </a:stretch>
        </p:blipFill>
        <p:spPr>
          <a:xfrm>
            <a:off x="4910978" y="516744"/>
            <a:ext cx="1688465" cy="594995"/>
          </a:xfrm>
          <a:prstGeom prst="rect">
            <a:avLst/>
          </a:prstGeom>
          <a:ln/>
        </p:spPr>
      </p:pic>
      <p:pic>
        <p:nvPicPr>
          <p:cNvPr id="7" name="image4.png">
            <a:extLst>
              <a:ext uri="{FF2B5EF4-FFF2-40B4-BE49-F238E27FC236}">
                <a16:creationId xmlns:a16="http://schemas.microsoft.com/office/drawing/2014/main" id="{F8607A77-5912-49A3-AFA1-2F2B1CB4403B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267729" y="593198"/>
            <a:ext cx="681990" cy="6680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5001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AAF11A-342A-49F2-AD52-FE939D486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92696"/>
          </a:xfrm>
        </p:spPr>
        <p:txBody>
          <a:bodyPr/>
          <a:lstStyle/>
          <a:p>
            <a:r>
              <a:rPr lang="pl-PL" dirty="0">
                <a:solidFill>
                  <a:srgbClr val="00B0F0"/>
                </a:solidFill>
              </a:rPr>
              <a:t>4 Błędne cele (motywy) zachowań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76A0B3-5040-460C-A907-039740441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457199"/>
            <a:ext cx="8928484" cy="4929411"/>
          </a:xfrm>
        </p:spPr>
        <p:txBody>
          <a:bodyPr/>
          <a:lstStyle/>
          <a:p>
            <a:pPr marL="0" indent="0">
              <a:buNone/>
            </a:pPr>
            <a:r>
              <a:rPr lang="pl-PL" i="1" dirty="0">
                <a:solidFill>
                  <a:srgbClr val="FFC000"/>
                </a:solidFill>
              </a:rPr>
              <a:t>według teorii </a:t>
            </a:r>
            <a:r>
              <a:rPr lang="pl-PL" i="1" dirty="0" err="1">
                <a:solidFill>
                  <a:srgbClr val="FFC000"/>
                </a:solidFill>
              </a:rPr>
              <a:t>Dreikursa</a:t>
            </a:r>
            <a:r>
              <a:rPr lang="pl-PL" i="1" dirty="0">
                <a:solidFill>
                  <a:srgbClr val="FFC000"/>
                </a:solidFill>
              </a:rPr>
              <a:t> </a:t>
            </a:r>
          </a:p>
          <a:p>
            <a:pPr marL="514350" indent="-514350">
              <a:buAutoNum type="arabicParenR"/>
            </a:pPr>
            <a:r>
              <a:rPr lang="pl-PL" dirty="0"/>
              <a:t>zwracanie na siebie </a:t>
            </a:r>
            <a:r>
              <a:rPr lang="pl-PL" b="1" dirty="0">
                <a:solidFill>
                  <a:srgbClr val="CC00CC"/>
                </a:solidFill>
              </a:rPr>
              <a:t>uwagi</a:t>
            </a:r>
            <a:r>
              <a:rPr lang="pl-PL" dirty="0"/>
              <a:t> – to przekonanie, że jest się akceptowanym i ważnym wtedy, gdy jest się w centrum uwagi; </a:t>
            </a:r>
          </a:p>
          <a:p>
            <a:pPr marL="514350" indent="-514350">
              <a:buAutoNum type="arabicParenR"/>
            </a:pPr>
            <a:r>
              <a:rPr lang="pl-PL" dirty="0"/>
              <a:t>zdobywanie </a:t>
            </a:r>
            <a:r>
              <a:rPr lang="pl-PL" b="1" dirty="0">
                <a:solidFill>
                  <a:srgbClr val="FF0000"/>
                </a:solidFill>
              </a:rPr>
              <a:t>władzy</a:t>
            </a:r>
            <a:r>
              <a:rPr lang="pl-PL" dirty="0"/>
              <a:t> – to przekonanie, że tylko ten kto jest mocny, dowodzi zasługuje na uznanie</a:t>
            </a:r>
          </a:p>
          <a:p>
            <a:pPr marL="514350" indent="-514350">
              <a:buAutoNum type="arabicParenR"/>
            </a:pPr>
            <a:r>
              <a:rPr lang="pl-PL" b="1" dirty="0">
                <a:solidFill>
                  <a:srgbClr val="0070C0"/>
                </a:solidFill>
              </a:rPr>
              <a:t>zemsta, </a:t>
            </a:r>
            <a:r>
              <a:rPr lang="pl-PL" dirty="0"/>
              <a:t>kryterium przynależności do grupy to odpłacanie taką samą monetą za doznane krzywdy, jestem zraniony więc mogę ranić innych</a:t>
            </a:r>
          </a:p>
          <a:p>
            <a:pPr marL="514350" indent="-514350">
              <a:buAutoNum type="arabicParenR"/>
            </a:pPr>
            <a:r>
              <a:rPr lang="pl-PL" b="1" dirty="0">
                <a:solidFill>
                  <a:srgbClr val="00B050"/>
                </a:solidFill>
              </a:rPr>
              <a:t> brak wiary w siebie</a:t>
            </a:r>
            <a:r>
              <a:rPr lang="pl-PL" dirty="0"/>
              <a:t> – to udowadnianie innym, że jest się niewiele wartym, nie podejmuje próby</a:t>
            </a:r>
          </a:p>
        </p:txBody>
      </p:sp>
    </p:spTree>
    <p:extLst>
      <p:ext uri="{BB962C8B-B14F-4D97-AF65-F5344CB8AC3E}">
        <p14:creationId xmlns:p14="http://schemas.microsoft.com/office/powerpoint/2010/main" val="421241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2770A7-E254-41BB-A2F5-3EC4D60A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pl-PL" b="1" dirty="0">
                <a:solidFill>
                  <a:srgbClr val="00B0F0"/>
                </a:solidFill>
              </a:rPr>
              <a:t>UWAGA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730D3A2-A5A9-49D4-919F-2F7432993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0728"/>
            <a:ext cx="3980216" cy="4752528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D97FEB3-DD14-440D-A227-C5D1A0A2E716}"/>
              </a:ext>
            </a:extLst>
          </p:cNvPr>
          <p:cNvSpPr txBox="1"/>
          <p:nvPr/>
        </p:nvSpPr>
        <p:spPr>
          <a:xfrm>
            <a:off x="3851920" y="2123728"/>
            <a:ext cx="5112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NADMIERNA UWAGA wynika z przekonania: „przynależę tylko gdy jestem w centrum zainteresowania”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6102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F4807C-7B96-441E-B8E4-3E17C559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pl-PL" dirty="0"/>
              <a:t>UWAGA – co robić?</a:t>
            </a:r>
          </a:p>
        </p:txBody>
      </p:sp>
      <p:pic>
        <p:nvPicPr>
          <p:cNvPr id="5" name="Obraz 4" descr="Zbliżenie rąk podniesionych w klasie">
            <a:extLst>
              <a:ext uri="{FF2B5EF4-FFF2-40B4-BE49-F238E27FC236}">
                <a16:creationId xmlns:a16="http://schemas.microsoft.com/office/drawing/2014/main" id="{6989CD4F-08D6-40EF-A31F-6B7B346F7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" r="31763" b="-1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C7C829-DBF2-47F9-B8BF-6936B24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anchor="t">
            <a:normAutofit lnSpcReduction="10000"/>
          </a:bodyPr>
          <a:lstStyle/>
          <a:p>
            <a:r>
              <a:rPr lang="pl-PL" dirty="0">
                <a:solidFill>
                  <a:srgbClr val="00B0F0"/>
                </a:solidFill>
              </a:rPr>
              <a:t>Zaangażuj dziecko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w jakieś zadanie </a:t>
            </a:r>
          </a:p>
          <a:p>
            <a:r>
              <a:rPr lang="pl-PL" dirty="0">
                <a:solidFill>
                  <a:srgbClr val="00B0F0"/>
                </a:solidFill>
              </a:rPr>
              <a:t>Dawaj sygnały niewerbalne</a:t>
            </a:r>
          </a:p>
          <a:p>
            <a:endParaRPr lang="pl-PL" dirty="0">
              <a:solidFill>
                <a:srgbClr val="00B0F0"/>
              </a:solidFill>
            </a:endParaRPr>
          </a:p>
          <a:p>
            <a:r>
              <a:rPr lang="pl-PL" i="1" dirty="0"/>
              <a:t>Np. Bartek przynieś mi proszę z biblioteki … </a:t>
            </a:r>
          </a:p>
          <a:p>
            <a:r>
              <a:rPr lang="pl-PL" i="1" dirty="0"/>
              <a:t>Np. Aniu proszę żebyś pilnowała czasu i dała mi znać jak będzie 13.10</a:t>
            </a:r>
          </a:p>
        </p:txBody>
      </p:sp>
    </p:spTree>
    <p:extLst>
      <p:ext uri="{BB962C8B-B14F-4D97-AF65-F5344CB8AC3E}">
        <p14:creationId xmlns:p14="http://schemas.microsoft.com/office/powerpoint/2010/main" val="3161850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A16B1B-F565-4D9B-A810-B4635128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>
                <a:solidFill>
                  <a:srgbClr val="FF0000"/>
                </a:solidFill>
              </a:rPr>
              <a:t>WŁADZA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223B0C2-8C30-4FE5-8023-31FA5E294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9" y="116632"/>
            <a:ext cx="3990663" cy="5133225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655D7EA-6D84-4211-80B8-F3905214C392}"/>
              </a:ext>
            </a:extLst>
          </p:cNvPr>
          <p:cNvSpPr txBox="1"/>
          <p:nvPr/>
        </p:nvSpPr>
        <p:spPr>
          <a:xfrm>
            <a:off x="4054401" y="1997839"/>
            <a:ext cx="457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itchFamily="34" charset="0"/>
              </a:rPr>
              <a:t>Dziecko chce przynależeć, być potrzebne, ale kiedy nie wie jak, to jedyne co przychodzi mu do głowy, to stawianie oporu. Jeśli damy mu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itchFamily="34" charset="0"/>
              </a:rPr>
              <a:t>ograniczoną władzę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itchFamily="34" charset="0"/>
              </a:rPr>
              <a:t>, przestrzeń, to wtedy będzie umiało skorzystać z tej władzy w konstruktywny sposób. Nie chodzi nam o to, by odebrać dziecku władzę, tylko by dać mu wybór ograniczony i akceptowalny przez nas.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1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5E587-9EEA-4036-9248-4521058C5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WŁADZA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A2192C-76F8-4CCE-B61D-2B4DE4269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3427"/>
          </a:xfrm>
        </p:spPr>
        <p:txBody>
          <a:bodyPr/>
          <a:lstStyle/>
          <a:p>
            <a:pPr algn="just"/>
            <a:r>
              <a:rPr lang="pl-PL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Im bardziej ktoś próbuje nami rządzić, tym większy stawiamy opór. </a:t>
            </a:r>
          </a:p>
          <a:p>
            <a:pPr algn="just"/>
            <a:r>
              <a:rPr lang="pl-PL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Dlatego tak ważne jest, żeby wyjść z tego błędnego celu władzy, po to, żeby zrobić coś konstruktywnego.</a:t>
            </a:r>
          </a:p>
          <a:p>
            <a:pPr algn="just"/>
            <a:r>
              <a:rPr lang="pl-PL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Wyobraźcie sobie, że to trzymacie pięść i że ja mówię do was: „</a:t>
            </a:r>
            <a:r>
              <a:rPr lang="pl-PL" sz="28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wiesz, nie mogę Cię do niczego zmusić. Zrobisz to, co zdecydujesz. Mi po prostu zależy i bardzo byś mi pomógł w ten sposób, gdybyś otworzył tę pięść. </a:t>
            </a:r>
          </a:p>
          <a:p>
            <a:pPr algn="just"/>
            <a:r>
              <a:rPr lang="pl-PL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Jaka się w was dzieje rzecz? Macie ochotę ją otworzyć ? Co się wtedy dzieje? Zauważyłam was jako osoby decydujące…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0411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FB61AF-50AA-4AB4-A8A6-6A4A0FCD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>
                <a:solidFill>
                  <a:srgbClr val="CC00CC"/>
                </a:solidFill>
              </a:rPr>
              <a:t>ZEMSTA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2FA8E98-5F3D-47D2-8FDB-AB7E81DB7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52" y="0"/>
            <a:ext cx="4613093" cy="5085184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F215080-F53A-49D7-8F4E-56C83FCBF5E0}"/>
              </a:ext>
            </a:extLst>
          </p:cNvPr>
          <p:cNvSpPr txBox="1"/>
          <p:nvPr/>
        </p:nvSpPr>
        <p:spPr>
          <a:xfrm>
            <a:off x="4591076" y="2132856"/>
            <a:ext cx="42788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itchFamily="34" charset="0"/>
              </a:rPr>
              <a:t>Dziecko czuje się okropnie i dlatego sprawia, żebyśmy my dorośli czuli się tak samo. Uruchamia się w nim silna potrzeba odwetu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62D6ABB-4B88-4B2E-B300-5C5499069FA7}"/>
              </a:ext>
            </a:extLst>
          </p:cNvPr>
          <p:cNvSpPr txBox="1"/>
          <p:nvPr/>
        </p:nvSpPr>
        <p:spPr>
          <a:xfrm>
            <a:off x="4591076" y="4171513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UZNAJ MOJE UCZUCIA, czuje się bardzo źle w środku</a:t>
            </a:r>
          </a:p>
        </p:txBody>
      </p:sp>
      <p:pic>
        <p:nvPicPr>
          <p:cNvPr id="4" name="Obraz 3" descr="Obraz zawierający odzież, osoba&#10;&#10;Opis wygenerowany automatycznie">
            <a:extLst>
              <a:ext uri="{FF2B5EF4-FFF2-40B4-BE49-F238E27FC236}">
                <a16:creationId xmlns:a16="http://schemas.microsoft.com/office/drawing/2014/main" id="{045870BA-11E4-438B-AD62-B6746FD97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200497"/>
            <a:ext cx="1828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49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DE2860-74BE-4549-BE8E-6B6C698F6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pl-PL" b="1" dirty="0">
                <a:solidFill>
                  <a:srgbClr val="CC00CC"/>
                </a:solidFill>
              </a:rPr>
              <a:t>Zemsta – co robić?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B57801-8772-4B2C-9839-6A561A2F3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4525963"/>
          </a:xfrm>
        </p:spPr>
        <p:txBody>
          <a:bodyPr/>
          <a:lstStyle/>
          <a:p>
            <a:pPr algn="just"/>
            <a:r>
              <a:rPr lang="pl-PL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 co nam kulturowo podpowiada intuicja, to niezgoda na takie traktowanie. Myślimy wtedy „On podważa mój autorytet”. Reagujemy na wierzchołek góry lodowej (zachowanie) karząc dziecko. Odnosimy się zatem tylko do zachowania. </a:t>
            </a:r>
          </a:p>
          <a:p>
            <a:pPr algn="just"/>
            <a:r>
              <a:rPr lang="pl-PL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 się wtedy dzieje? Wierzchołek ukrywa się pod wodą, zachowanie chwilowo mija, po to by wynurzyć się ze zdwojoną siłą. </a:t>
            </a:r>
          </a:p>
          <a:p>
            <a:pPr algn="just"/>
            <a:r>
              <a:rPr lang="pl-PL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Dziecko zaczyna zachowywać się jeszcze gorzej. Wchodzimy w błędne kręgi zemsty. Im bardziej karzemy, tym większy stres i nasilenie kręgów zemsty.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510382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F2E830-AB43-432F-9012-BDB21C97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pl-PL" b="1" dirty="0">
                <a:solidFill>
                  <a:srgbClr val="CC00CC"/>
                </a:solidFill>
              </a:rPr>
              <a:t>Zemsta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B16F1B-19A0-4703-A4FA-0F9F2213C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4525963"/>
          </a:xfrm>
        </p:spPr>
        <p:txBody>
          <a:bodyPr/>
          <a:lstStyle/>
          <a:p>
            <a:pPr algn="just"/>
            <a:r>
              <a:rPr lang="pl-PL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pl-PL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„Musisz czuć się okropnie skoro tak się zachowujesz”. </a:t>
            </a:r>
          </a:p>
          <a:p>
            <a:pPr marL="0" indent="0" algn="just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Zauważamy człowieka z emocjami, a nie z jego zachowaniem. Oddzielamy dziecko od jego zachowania </a:t>
            </a:r>
          </a:p>
          <a:p>
            <a:pPr algn="just"/>
            <a:r>
              <a:rPr lang="pl-PL" i="1" dirty="0">
                <a:solidFill>
                  <a:srgbClr val="000000"/>
                </a:solidFill>
                <a:latin typeface="Roboto" panose="02000000000000000000" pitchFamily="2" charset="0"/>
              </a:rPr>
              <a:t>„</a:t>
            </a:r>
            <a:r>
              <a:rPr lang="pl-PL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Słysząc to co mówisz…podejrzewam, że czujesz się źle i przykro mi z tego powodu. </a:t>
            </a:r>
            <a:br>
              <a:rPr lang="pl-PL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pl-PL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 pomogłoby Ci poczuć się lepiej z decyzją, której nie zmienię?”</a:t>
            </a:r>
          </a:p>
          <a:p>
            <a:r>
              <a:rPr lang="pl-PL" i="1" dirty="0">
                <a:solidFill>
                  <a:srgbClr val="000000"/>
                </a:solidFill>
                <a:latin typeface="Roboto" panose="02000000000000000000" pitchFamily="2" charset="0"/>
              </a:rPr>
              <a:t>„Jednocześnie nie mam zgody na takie komentarze, bo są pozbawione szacunku”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440252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B90ADF-F3A2-4E9E-8BB6-E2E845F9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r>
              <a:rPr lang="pl-PL" b="1" dirty="0">
                <a:solidFill>
                  <a:srgbClr val="00B050"/>
                </a:solidFill>
              </a:rPr>
              <a:t>BRAK WIARY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433EC98-BA4D-49BB-BB2B-92CF6F606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81" y="56019"/>
            <a:ext cx="3790967" cy="4873753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7AE049A-1E08-4D0C-A7A4-577D7A9FB115}"/>
              </a:ext>
            </a:extLst>
          </p:cNvPr>
          <p:cNvSpPr txBox="1"/>
          <p:nvPr/>
        </p:nvSpPr>
        <p:spPr>
          <a:xfrm>
            <a:off x="4042487" y="1417638"/>
            <a:ext cx="48965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itchFamily="34" charset="0"/>
              </a:rPr>
              <a:t> 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itchFamily="34" charset="0"/>
              </a:rPr>
              <a:t>Pokaż, że wierzysz, że potrafi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itchFamily="34" charset="0"/>
              </a:rPr>
              <a:t>Podziel zadanie na małe etapy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itchFamily="34" charset="0"/>
              </a:rPr>
              <a:t>-wyjęcie zeszytów, przejrzenie zadań do odrobienia, wybór od czego zaczyna odrabiać, czytanie instrukcji, wpisywanie odpowiedzi.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az 3" descr="Dziecko z Grochy kropkami">
            <a:extLst>
              <a:ext uri="{FF2B5EF4-FFF2-40B4-BE49-F238E27FC236}">
                <a16:creationId xmlns:a16="http://schemas.microsoft.com/office/drawing/2014/main" id="{25046985-C0E9-43B6-9735-3AFC27EB5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03" y="4578336"/>
            <a:ext cx="3416097" cy="22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90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8C5C4C-CD67-41D2-967A-2540DD4E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B050"/>
                </a:solidFill>
              </a:rPr>
              <a:t>Brak wiary – co robić?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AF9AEE-B7F1-4111-A96D-F6066E0EF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itchFamily="34" charset="0"/>
              </a:rPr>
              <a:t>Możemy powiedzieć</a:t>
            </a:r>
            <a:r>
              <a:rPr kumimoji="0" 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itchFamily="34" charset="0"/>
              </a:rPr>
              <a:t>: „to na razie nie rób pracy domowej, najpierw tylko wyjmij zeszyty i pozaznaczaj karteczkami, co jest zadane. To zajmie ci 2 minuty”.</a:t>
            </a:r>
          </a:p>
          <a:p>
            <a:pPr marL="0" indent="0" algn="just">
              <a:buNone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itchFamily="34" charset="0"/>
              </a:rPr>
              <a:t> Takim słowami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itchFamily="34" charset="0"/>
              </a:rPr>
              <a:t>zachęcamy do pracy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itchFamily="34" charset="0"/>
              </a:rPr>
              <a:t>i zmniejszamy poczucie ciężkości wykonania danego zadania.</a:t>
            </a:r>
            <a:endParaRPr lang="pl-PL" sz="2800" dirty="0">
              <a:solidFill>
                <a:srgbClr val="000000"/>
              </a:solidFill>
              <a:latin typeface="Roboto" panose="02000000000000000000" pitchFamily="2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2800" i="1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„Pamiętacie jak uczyliśmy się tabliczki mnożenia w 3 klasie? Też wydawało się to trudne”</a:t>
            </a:r>
          </a:p>
          <a:p>
            <a:pPr marL="0" indent="0" algn="just">
              <a:buNone/>
            </a:pPr>
            <a:r>
              <a:rPr lang="pl-PL" sz="2800" i="1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„Wszystko jest trudne zanim stanie się łatwe” </a:t>
            </a:r>
            <a:r>
              <a:rPr lang="pl-PL" sz="2800" i="1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15956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BB73DB-E390-42BE-9442-96CB4BFD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35" y="620688"/>
            <a:ext cx="8229600" cy="1143000"/>
          </a:xfrm>
        </p:spPr>
        <p:txBody>
          <a:bodyPr/>
          <a:lstStyle/>
          <a:p>
            <a:r>
              <a:rPr lang="pl-PL" b="1" dirty="0"/>
              <a:t>Materiały zostały wypracowane przez: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9E7471-522A-4E33-B6AD-B16EC896C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35" y="16846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Fundacja Edumocni</a:t>
            </a:r>
            <a:r>
              <a:rPr lang="pl-PL" sz="2400" dirty="0"/>
              <a:t>, Polska </a:t>
            </a:r>
            <a:r>
              <a:rPr lang="pl-PL" sz="2400" u="sng" dirty="0">
                <a:hlinkClick r:id="rId2"/>
              </a:rPr>
              <a:t>https://edumocni.pl/</a:t>
            </a:r>
            <a:r>
              <a:rPr lang="pl-PL" sz="2400" dirty="0"/>
              <a:t> </a:t>
            </a:r>
          </a:p>
          <a:p>
            <a:pPr marL="0" indent="0">
              <a:buNone/>
            </a:pPr>
            <a:r>
              <a:rPr lang="pl-PL" sz="2400" b="1" dirty="0"/>
              <a:t>Justyna Kołodziej – Kozub </a:t>
            </a:r>
            <a:r>
              <a:rPr lang="pl-PL" sz="2400" b="1" dirty="0" err="1"/>
              <a:t>Coach</a:t>
            </a:r>
            <a:r>
              <a:rPr lang="pl-PL" sz="2400" b="1" dirty="0"/>
              <a:t> </a:t>
            </a:r>
            <a:r>
              <a:rPr lang="pl-PL" sz="2400" u="sng" dirty="0">
                <a:hlinkClick r:id="rId3"/>
              </a:rPr>
              <a:t>https://www.facebook.com/profile.php?id=100059272547940</a:t>
            </a:r>
            <a:r>
              <a:rPr lang="pl-PL" sz="2400" dirty="0"/>
              <a:t> </a:t>
            </a:r>
          </a:p>
          <a:p>
            <a:pPr marL="0" indent="0">
              <a:buNone/>
            </a:pPr>
            <a:r>
              <a:rPr lang="pl-PL" sz="2400" dirty="0"/>
              <a:t> </a:t>
            </a:r>
          </a:p>
          <a:p>
            <a:pPr marL="0" indent="0">
              <a:buNone/>
            </a:pPr>
            <a:r>
              <a:rPr lang="en-GB" sz="2400" b="1" dirty="0"/>
              <a:t>Bluebook </a:t>
            </a:r>
            <a:r>
              <a:rPr lang="en-GB" sz="2400" b="1" dirty="0" err="1"/>
              <a:t>srl</a:t>
            </a:r>
            <a:r>
              <a:rPr lang="en-GB" sz="2400" b="1" dirty="0"/>
              <a:t>, </a:t>
            </a:r>
            <a:r>
              <a:rPr lang="en-GB" sz="2400" dirty="0" err="1"/>
              <a:t>Włochy</a:t>
            </a:r>
            <a:r>
              <a:rPr lang="en-GB" sz="2400" dirty="0"/>
              <a:t> </a:t>
            </a:r>
            <a:r>
              <a:rPr lang="en-GB" sz="2400" u="sng" dirty="0">
                <a:hlinkClick r:id="rId4"/>
              </a:rPr>
              <a:t>https://www.bluebook.it/</a:t>
            </a:r>
            <a:endParaRPr lang="pl-PL" sz="2400" dirty="0"/>
          </a:p>
          <a:p>
            <a:pPr marL="0" indent="0">
              <a:buNone/>
            </a:pPr>
            <a:r>
              <a:rPr lang="pl-PL" sz="2400" b="1" dirty="0" err="1"/>
              <a:t>Monica</a:t>
            </a:r>
            <a:r>
              <a:rPr lang="pl-PL" sz="2400" b="1" dirty="0"/>
              <a:t> </a:t>
            </a:r>
            <a:r>
              <a:rPr lang="pl-PL" sz="2400" b="1" dirty="0" err="1"/>
              <a:t>Pomero</a:t>
            </a:r>
            <a:r>
              <a:rPr lang="pl-PL" sz="2400" b="1" dirty="0"/>
              <a:t>, </a:t>
            </a:r>
            <a:r>
              <a:rPr lang="pl-PL" sz="2400" b="1" dirty="0" err="1"/>
              <a:t>Letizia</a:t>
            </a:r>
            <a:r>
              <a:rPr lang="pl-PL" sz="2400" b="1" dirty="0"/>
              <a:t> </a:t>
            </a:r>
            <a:r>
              <a:rPr lang="pl-PL" sz="2400" b="1" dirty="0" err="1"/>
              <a:t>Zuchelli</a:t>
            </a:r>
            <a:endParaRPr lang="pl-PL" sz="2400" b="1" dirty="0"/>
          </a:p>
          <a:p>
            <a:pPr marL="0" indent="0">
              <a:buNone/>
            </a:pPr>
            <a:endParaRPr lang="pl-PL" sz="1600" dirty="0"/>
          </a:p>
          <a:p>
            <a:pPr marL="0" indent="0" algn="ctr">
              <a:buNone/>
            </a:pPr>
            <a:r>
              <a:rPr lang="pl-PL" sz="1600" dirty="0"/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odpowiedzialności..</a:t>
            </a:r>
          </a:p>
          <a:p>
            <a:pPr marL="0" indent="0" algn="ctr">
              <a:buNone/>
            </a:pP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</a:p>
          <a:p>
            <a:pPr marL="0" indent="0" algn="ctr">
              <a:buNone/>
            </a:pP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 </a:t>
            </a:r>
            <a:r>
              <a:rPr lang="pl-PL" alt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Uznanie autorstwa 4.0 Międzynarodowa Licencja Publiczna</a:t>
            </a:r>
            <a:endParaRPr lang="pl-PL" dirty="0"/>
          </a:p>
        </p:txBody>
      </p:sp>
      <p:pic>
        <p:nvPicPr>
          <p:cNvPr id="5" name="Obraz 4" descr="http://i.creativecommons.org/l/by/3.0/88x31.png">
            <a:extLst>
              <a:ext uri="{FF2B5EF4-FFF2-40B4-BE49-F238E27FC236}">
                <a16:creationId xmlns:a16="http://schemas.microsoft.com/office/drawing/2014/main" id="{D1A09C45-47C1-4D52-B297-D094F121A09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35" y="5589240"/>
            <a:ext cx="838200" cy="294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501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35BABB-AB0D-46D7-9EAC-75C7A19C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323"/>
            <a:ext cx="8229600" cy="1143000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Jak ujawnić błędny cel DZIECKA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w klasie?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FAD64-F8F8-4D23-B9E8-AF62B5591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507288" cy="3993307"/>
          </a:xfrm>
        </p:spPr>
        <p:txBody>
          <a:bodyPr/>
          <a:lstStyle/>
          <a:p>
            <a:r>
              <a:rPr lang="pl-PL" dirty="0"/>
              <a:t>A może chodzisz po klasie by zwrócić na siebie moją uwagę?</a:t>
            </a:r>
          </a:p>
          <a:p>
            <a:r>
              <a:rPr lang="pl-PL" dirty="0"/>
              <a:t>A może chcesz pokazać mi, że możesz robić co chcesz?</a:t>
            </a:r>
          </a:p>
          <a:p>
            <a:r>
              <a:rPr lang="pl-PL" dirty="0"/>
              <a:t>A może czujesz się zraniony i chcesz się odegrać na mnie?</a:t>
            </a:r>
          </a:p>
          <a:p>
            <a:r>
              <a:rPr lang="pl-PL" dirty="0"/>
              <a:t>A może chodzisz po klasie bo uważasz, że i tak Ci się nie uda tego zrobić więc nawet nie próbujesz?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98B1124-D42A-4CF8-A602-37CAB1E61626}"/>
              </a:ext>
            </a:extLst>
          </p:cNvPr>
          <p:cNvSpPr txBox="1"/>
          <p:nvPr/>
        </p:nvSpPr>
        <p:spPr>
          <a:xfrm>
            <a:off x="1115616" y="1430323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Szymon czy TY wiesz dlaczego się w ten sposób zachowujesz TERAZ?</a:t>
            </a:r>
          </a:p>
        </p:txBody>
      </p:sp>
    </p:spTree>
    <p:extLst>
      <p:ext uri="{BB962C8B-B14F-4D97-AF65-F5344CB8AC3E}">
        <p14:creationId xmlns:p14="http://schemas.microsoft.com/office/powerpoint/2010/main" val="3672744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ED20EC-3DC5-4CA6-9BAC-0DF4F467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pl-PL" dirty="0"/>
              <a:t>Teoria </a:t>
            </a:r>
            <a:r>
              <a:rPr lang="pl-PL" dirty="0" err="1"/>
              <a:t>Millsa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35FB83-9A71-43DA-B387-EBE62F417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17638"/>
            <a:ext cx="5436096" cy="5323730"/>
          </a:xfrm>
        </p:spPr>
        <p:txBody>
          <a:bodyPr wrap="square" anchor="t">
            <a:noAutofit/>
          </a:bodyPr>
          <a:lstStyle/>
          <a:p>
            <a:pPr algn="just">
              <a:lnSpc>
                <a:spcPct val="90000"/>
              </a:lnSpc>
            </a:pPr>
            <a:r>
              <a:rPr lang="pl-PL" sz="2400" dirty="0"/>
              <a:t>Motywem niewłaściwego zachowania dzieci jest silne pobudzenie mózgu wywołane stresorami. Pobudzenie mózgu staje się czymś chronicznym, stymulowanym przez dziecko, które szuka silnych bodźców. Takich bodźców mogą dostarczać: telewizja, gry komputerowe, filmiki w sieci. </a:t>
            </a:r>
          </a:p>
          <a:p>
            <a:pPr algn="just">
              <a:lnSpc>
                <a:spcPct val="90000"/>
              </a:lnSpc>
            </a:pPr>
            <a:r>
              <a:rPr lang="pl-PL" sz="2400" dirty="0"/>
              <a:t>Gdy dziecko w takim stanie przychodzi do szkoły, odbiera ją jak </a:t>
            </a:r>
            <a:r>
              <a:rPr lang="pl-PL" sz="2400" b="1" dirty="0"/>
              <a:t>pustynię bodźców, nudę…</a:t>
            </a:r>
          </a:p>
          <a:p>
            <a:pPr algn="just">
              <a:lnSpc>
                <a:spcPct val="90000"/>
              </a:lnSpc>
            </a:pPr>
            <a:r>
              <a:rPr lang="pl-PL" sz="2400" dirty="0"/>
              <a:t> Z tą pustynią coś trzeba zrobić, więc dziecko, łamiąc zasady, przeciwstawiając się nauczycielom, otrzymuje niezbędny dla siebie dreszczyk emocji i adrenaliny</a:t>
            </a:r>
          </a:p>
        </p:txBody>
      </p:sp>
      <p:pic>
        <p:nvPicPr>
          <p:cNvPr id="5" name="Obraz 4" descr="Obraz zawierający tekst, wewnątrz, osoba&#10;&#10;Opis wygenerowany automatycznie">
            <a:extLst>
              <a:ext uri="{FF2B5EF4-FFF2-40B4-BE49-F238E27FC236}">
                <a16:creationId xmlns:a16="http://schemas.microsoft.com/office/drawing/2014/main" id="{C9CD3709-AAB0-4A3D-ADB2-4B9D8BDA0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590" r="29216" b="-2"/>
          <a:stretch/>
        </p:blipFill>
        <p:spPr>
          <a:xfrm>
            <a:off x="5436096" y="1600200"/>
            <a:ext cx="325070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4650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28FC3-9459-44E4-95D9-CC91E4D56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C000"/>
                </a:solidFill>
              </a:rPr>
              <a:t>Okoliczności sprzyjające złemu zachowaniu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D23AA6-0370-4B8A-806B-9AC23EC3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Zmęczenie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− jeśli nasza lekcja jest dla ucznia 6 lekcją danego dnia, trudniej mu będzie skupić uwagę, może go kusić, by znaleźć sobie jakiś sposób na pobudzenie siebie i klasy</a:t>
            </a:r>
          </a:p>
          <a:p>
            <a:r>
              <a:rPr lang="pl-PL" sz="2800" dirty="0">
                <a:solidFill>
                  <a:srgbClr val="CC00CC"/>
                </a:solidFill>
                <a:latin typeface="Calibri"/>
              </a:rPr>
              <a:t>Głód </a:t>
            </a:r>
            <a:r>
              <a:rPr lang="pl-PL" sz="2800" dirty="0">
                <a:solidFill>
                  <a:prstClr val="black"/>
                </a:solidFill>
                <a:latin typeface="Calibri"/>
              </a:rPr>
              <a:t>– jest silnym stresorem biologicznym</a:t>
            </a:r>
          </a:p>
          <a:p>
            <a:r>
              <a:rPr lang="pl-PL" sz="2800" dirty="0">
                <a:solidFill>
                  <a:prstClr val="black"/>
                </a:solidFill>
                <a:latin typeface="Calibri"/>
              </a:rPr>
              <a:t>Nadzwyczajne sytuacje – </a:t>
            </a:r>
            <a:r>
              <a:rPr lang="pl-PL" sz="2800" dirty="0">
                <a:solidFill>
                  <a:srgbClr val="00B0F0"/>
                </a:solidFill>
                <a:latin typeface="Calibri"/>
              </a:rPr>
              <a:t>PANDEMIA,</a:t>
            </a:r>
          </a:p>
          <a:p>
            <a:r>
              <a:rPr lang="pl-PL" sz="2800" dirty="0">
                <a:solidFill>
                  <a:prstClr val="black"/>
                </a:solidFill>
                <a:latin typeface="Calibri"/>
              </a:rPr>
              <a:t>Przemoc rówieśników (</a:t>
            </a:r>
            <a:r>
              <a:rPr lang="pl-PL" sz="2800" dirty="0" err="1">
                <a:solidFill>
                  <a:prstClr val="black"/>
                </a:solidFill>
                <a:latin typeface="Calibri"/>
              </a:rPr>
              <a:t>bullying</a:t>
            </a:r>
            <a:r>
              <a:rPr lang="pl-PL" sz="2800" dirty="0">
                <a:solidFill>
                  <a:prstClr val="black"/>
                </a:solidFill>
                <a:latin typeface="Calibri"/>
              </a:rPr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4343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DF182-6098-4374-B081-CF5D1D71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Co zmieniła pandemia i zdalne lekcje?</a:t>
            </a:r>
          </a:p>
        </p:txBody>
      </p:sp>
      <p:pic>
        <p:nvPicPr>
          <p:cNvPr id="12" name="Obraz 11" descr="Obraz zawierający tekst, tablica, osoba, w paski&#10;&#10;Opis wygenerowany automatycznie">
            <a:extLst>
              <a:ext uri="{FF2B5EF4-FFF2-40B4-BE49-F238E27FC236}">
                <a16:creationId xmlns:a16="http://schemas.microsoft.com/office/drawing/2014/main" id="{587F9509-CDCB-4988-8EB9-076B0EC38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730" y="1184354"/>
            <a:ext cx="3121152" cy="2081784"/>
          </a:xfrm>
          <a:prstGeom prst="rect">
            <a:avLst/>
          </a:prstGeom>
        </p:spPr>
      </p:pic>
      <p:pic>
        <p:nvPicPr>
          <p:cNvPr id="18" name="Obraz 17" descr="braz zawierający tekst, drzewo, zewnętrzne, trawa&#10;&#10;Opis wygenerowany automatycznie">
            <a:extLst>
              <a:ext uri="{FF2B5EF4-FFF2-40B4-BE49-F238E27FC236}">
                <a16:creationId xmlns:a16="http://schemas.microsoft.com/office/drawing/2014/main" id="{456DEF6A-9E84-4A82-A7DC-4EEB78107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29187" y="3970868"/>
            <a:ext cx="3308908" cy="2390686"/>
          </a:xfrm>
          <a:prstGeom prst="rect">
            <a:avLst/>
          </a:prstGeom>
        </p:spPr>
      </p:pic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562A093F-7104-45D4-8E89-44F1B8D51F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729187" y="1221276"/>
            <a:ext cx="2984239" cy="1862165"/>
          </a:xfrm>
          <a:prstGeom prst="rect">
            <a:avLst/>
          </a:prstGeom>
        </p:spPr>
      </p:pic>
      <p:pic>
        <p:nvPicPr>
          <p:cNvPr id="7" name="Obraz 6" descr="Obraz zawierający różowy, zewnętrzne, sport, tenis&#10;&#10;Opis wygenerowany automatycznie">
            <a:extLst>
              <a:ext uri="{FF2B5EF4-FFF2-40B4-BE49-F238E27FC236}">
                <a16:creationId xmlns:a16="http://schemas.microsoft.com/office/drawing/2014/main" id="{5AF9F4A8-DC73-49DC-94AD-CB2D9C1CC9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544878" y="467668"/>
            <a:ext cx="2280836" cy="2954560"/>
          </a:xfrm>
          <a:prstGeom prst="rect">
            <a:avLst/>
          </a:prstGeom>
        </p:spPr>
      </p:pic>
      <p:pic>
        <p:nvPicPr>
          <p:cNvPr id="14" name="Obraz 13" descr="Obraz zawierający tekst, osoba&#10;&#10;Opis wygenerowany automatycznie">
            <a:extLst>
              <a:ext uri="{FF2B5EF4-FFF2-40B4-BE49-F238E27FC236}">
                <a16:creationId xmlns:a16="http://schemas.microsoft.com/office/drawing/2014/main" id="{FA318963-7EFE-4558-BCE3-1166FC4305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41998" y="4237397"/>
            <a:ext cx="3119555" cy="208178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E1F0DAC-32E3-48C9-9BD8-137AB4250259}"/>
              </a:ext>
            </a:extLst>
          </p:cNvPr>
          <p:cNvSpPr txBox="1"/>
          <p:nvPr/>
        </p:nvSpPr>
        <p:spPr>
          <a:xfrm>
            <a:off x="1115616" y="3150804"/>
            <a:ext cx="7571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ZABRAŁA NORMALNOŚĆ, KTÓRĄ ZNALI, KTÓRĄ MIELI OSWOJONĄ</a:t>
            </a:r>
          </a:p>
        </p:txBody>
      </p:sp>
      <p:pic>
        <p:nvPicPr>
          <p:cNvPr id="9" name="Obraz 8" descr="Odtwarzanie dzieci">
            <a:extLst>
              <a:ext uri="{FF2B5EF4-FFF2-40B4-BE49-F238E27FC236}">
                <a16:creationId xmlns:a16="http://schemas.microsoft.com/office/drawing/2014/main" id="{7642A609-D48C-4AF3-80B6-107D606684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63" y="4583034"/>
            <a:ext cx="3272256" cy="21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03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Maska podrzędna">
            <a:extLst>
              <a:ext uri="{FF2B5EF4-FFF2-40B4-BE49-F238E27FC236}">
                <a16:creationId xmlns:a16="http://schemas.microsoft.com/office/drawing/2014/main" id="{AC1D2F21-15BB-416F-9600-737C63B41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82" y="4005063"/>
            <a:ext cx="3191418" cy="289513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20C6E4-57A5-4055-A153-65280AA6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B0F0"/>
                </a:solidFill>
              </a:rPr>
              <a:t>Bezpośrednie skutki pandemii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753421-6508-45F5-BEB5-0FFD71D43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75435"/>
            <a:ext cx="8435280" cy="4708525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Utrata poczucia bezpieczeństwa</a:t>
            </a:r>
          </a:p>
          <a:p>
            <a:r>
              <a:rPr lang="pl-PL" dirty="0"/>
              <a:t>Uczucie bezradności i braku wpływu na sytuację</a:t>
            </a:r>
          </a:p>
          <a:p>
            <a:r>
              <a:rPr lang="pl-PL" dirty="0"/>
              <a:t>Zaburzenie dotychczasowego porządku, zmiana</a:t>
            </a:r>
          </a:p>
          <a:p>
            <a:r>
              <a:rPr lang="pl-PL" dirty="0"/>
              <a:t>Przewlekły stres i niepokój</a:t>
            </a:r>
          </a:p>
          <a:p>
            <a:r>
              <a:rPr lang="pl-PL" dirty="0"/>
              <a:t>Doświadczanie strachu o bliskich np. choroba rodziców, dziadków</a:t>
            </a:r>
          </a:p>
          <a:p>
            <a:r>
              <a:rPr lang="pl-PL" dirty="0"/>
              <a:t>Samotność – rozłąka z innymi</a:t>
            </a:r>
          </a:p>
          <a:p>
            <a:r>
              <a:rPr lang="pl-PL" dirty="0"/>
              <a:t>Przeżywanie silnych negatywnych</a:t>
            </a:r>
            <a:br>
              <a:rPr lang="pl-PL" dirty="0"/>
            </a:br>
            <a:r>
              <a:rPr lang="pl-PL" dirty="0"/>
              <a:t> emocji i odczuwanie niepokoju </a:t>
            </a:r>
            <a:br>
              <a:rPr lang="pl-PL" dirty="0"/>
            </a:br>
            <a:r>
              <a:rPr lang="pl-PL" dirty="0"/>
              <a:t>rodziców</a:t>
            </a:r>
          </a:p>
        </p:txBody>
      </p:sp>
    </p:spTree>
    <p:extLst>
      <p:ext uri="{BB962C8B-B14F-4D97-AF65-F5344CB8AC3E}">
        <p14:creationId xmlns:p14="http://schemas.microsoft.com/office/powerpoint/2010/main" val="3530621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637CA9-1E01-4AB8-A615-96B056F5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367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 dirty="0"/>
              <a:t>Więcej ekranów w życiu dzieci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E2D0BD-9E95-458E-A25D-3BDD8A275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42403"/>
            <a:ext cx="4495800" cy="52578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l-PL" sz="2400" dirty="0"/>
              <a:t>Internet pozwalał na zdalną naukę, zabawę i utrzymywanie więzi z rówieśnikami, ale korzystanie z niego bez nadzoru sprzyjało kontaktowi ze szkodliwymi treściami.</a:t>
            </a:r>
          </a:p>
          <a:p>
            <a:pPr algn="just">
              <a:lnSpc>
                <a:spcPct val="90000"/>
              </a:lnSpc>
            </a:pPr>
            <a:r>
              <a:rPr lang="pl-PL" sz="2400" dirty="0"/>
              <a:t>Wielogodzinny kontakt z ekranami powoduje nadmierne pobudzenie mózgu i tym samym sprawia, że dzieci czują się </a:t>
            </a:r>
            <a:r>
              <a:rPr lang="pl-PL" sz="2400" dirty="0" err="1"/>
              <a:t>przebodźcowane</a:t>
            </a:r>
            <a:r>
              <a:rPr lang="pl-PL" sz="2400" dirty="0"/>
              <a:t>, co skutkuje irytacją, niecierpliwością, trudnymi emocjami, huśtawką emocji</a:t>
            </a:r>
          </a:p>
        </p:txBody>
      </p:sp>
      <p:pic>
        <p:nvPicPr>
          <p:cNvPr id="5" name="Obraz 4" descr="Zabawki do odtwarzania dzieci">
            <a:extLst>
              <a:ext uri="{FF2B5EF4-FFF2-40B4-BE49-F238E27FC236}">
                <a16:creationId xmlns:a16="http://schemas.microsoft.com/office/drawing/2014/main" id="{C79D9E31-656E-4C61-A047-057A9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r="36622" b="-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3739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7624EE-F358-43A1-954C-16CB66068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 b="1"/>
              <a:t>Po powrocie do szkół…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AA023C-E0FD-41DD-AC2D-EF093967B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algn="just"/>
            <a:r>
              <a:rPr lang="pl-PL" b="0" i="0" dirty="0">
                <a:effectLst/>
              </a:rPr>
              <a:t>Pojawiły się problemy dotyczące współpracy z innymi, z komunikacją, rozwiązywaniem konfliktów. </a:t>
            </a:r>
          </a:p>
          <a:p>
            <a:r>
              <a:rPr lang="pl-PL" dirty="0"/>
              <a:t>Trudności z koncentracją i skupieniem uwagi</a:t>
            </a:r>
          </a:p>
          <a:p>
            <a:r>
              <a:rPr lang="pl-PL" dirty="0"/>
              <a:t>Co jeszcze dostrzegacie?</a:t>
            </a:r>
          </a:p>
        </p:txBody>
      </p:sp>
      <p:pic>
        <p:nvPicPr>
          <p:cNvPr id="5" name="Obraz 4" descr="Teenagers idąca droga">
            <a:extLst>
              <a:ext uri="{FF2B5EF4-FFF2-40B4-BE49-F238E27FC236}">
                <a16:creationId xmlns:a16="http://schemas.microsoft.com/office/drawing/2014/main" id="{693517F2-13A8-4C31-95B2-6DF04DE4D0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4" r="22343" b="-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217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B9F035-FAD7-45D3-9DAD-5272571E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6150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 b="1" dirty="0"/>
              <a:t>Co powinno niepokoić?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0BD5A0-4787-4AB9-A78A-5F93BBA9A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17638"/>
            <a:ext cx="5796136" cy="5440362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+mj-lt"/>
              </a:rPr>
              <a:t>Smutek, napady płaczu, izolowanie się – unikanie kontaktu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+mj-lt"/>
              </a:rPr>
              <a:t>Zobojętnienie, rezygnacja z zainteresowań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+mj-lt"/>
              </a:rPr>
              <a:t>Nieustanne zmęczenie, poczucie braku energii, senność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+mj-lt"/>
              </a:rPr>
              <a:t>Krytyczne </a:t>
            </a:r>
            <a:r>
              <a:rPr lang="pl-PL" sz="2000" b="1" i="0" dirty="0">
                <a:effectLst/>
                <a:latin typeface="+mj-lt"/>
              </a:rPr>
              <a:t>myślenie</a:t>
            </a:r>
            <a:r>
              <a:rPr lang="pl-PL" sz="2000" b="0" i="0" dirty="0">
                <a:effectLst/>
                <a:latin typeface="+mj-lt"/>
              </a:rPr>
              <a:t> o sobie, poczucie winy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+mj-lt"/>
              </a:rPr>
              <a:t>Mówienie o śmierci,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+mj-lt"/>
              </a:rPr>
              <a:t>Napady złości- agresja, autoagresja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+mj-lt"/>
              </a:rPr>
              <a:t>Lęki ograniczające codzienne funkcjonowanie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+mj-lt"/>
              </a:rPr>
              <a:t>Ograniczanie jedzenia lub napadowe najadanie się 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+mj-lt"/>
              </a:rPr>
              <a:t>Niepokój psychoruchowy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+mj-lt"/>
              </a:rPr>
              <a:t>Dolegliwości somatyczne: np. bóle głowy, napady duszności, bóle brzucha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+mj-lt"/>
              </a:rPr>
              <a:t>Trudności z koncentracją uwagi, pamięcią</a:t>
            </a:r>
          </a:p>
          <a:p>
            <a:pPr>
              <a:lnSpc>
                <a:spcPct val="90000"/>
              </a:lnSpc>
            </a:pPr>
            <a:endParaRPr lang="pl-PL" sz="1500" dirty="0"/>
          </a:p>
        </p:txBody>
      </p:sp>
      <p:pic>
        <p:nvPicPr>
          <p:cNvPr id="5" name="Obraz 4" descr="Dziewczynka meditating na zewnątrz">
            <a:extLst>
              <a:ext uri="{FF2B5EF4-FFF2-40B4-BE49-F238E27FC236}">
                <a16:creationId xmlns:a16="http://schemas.microsoft.com/office/drawing/2014/main" id="{DEB9F10C-F901-4851-8E8D-E2764B6BFE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9" r="13968" b="-1"/>
          <a:stretch/>
        </p:blipFill>
        <p:spPr>
          <a:xfrm>
            <a:off x="5796136" y="2060848"/>
            <a:ext cx="3095626" cy="3959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856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A9932A-78ED-4586-B980-510ACCA7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475742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C00CC"/>
                </a:solidFill>
              </a:rPr>
              <a:t>Dziecko nosi 2 plecaki </a:t>
            </a:r>
          </a:p>
        </p:txBody>
      </p:sp>
      <p:pic>
        <p:nvPicPr>
          <p:cNvPr id="5" name="Symbol zastępczy zawartości 4" descr="Widok z tyłu osoby w dżinsach i dziecka w plecaku trzymającego się za ręce">
            <a:extLst>
              <a:ext uri="{FF2B5EF4-FFF2-40B4-BE49-F238E27FC236}">
                <a16:creationId xmlns:a16="http://schemas.microsoft.com/office/drawing/2014/main" id="{3F6ED0A2-0476-463E-93D2-2D73DAE56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81657"/>
            <a:ext cx="4860032" cy="4525963"/>
          </a:xfrm>
        </p:spPr>
      </p:pic>
      <p:pic>
        <p:nvPicPr>
          <p:cNvPr id="7" name="Obraz 6" descr="Obraz zawierający trawa, zewnętrzne, mały, dziewczynka&#10;&#10;Opis wygenerowany automatycznie">
            <a:extLst>
              <a:ext uri="{FF2B5EF4-FFF2-40B4-BE49-F238E27FC236}">
                <a16:creationId xmlns:a16="http://schemas.microsoft.com/office/drawing/2014/main" id="{A85ED562-7C93-4030-9D1F-D8DC6E5D8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65138" y="1581657"/>
            <a:ext cx="2880320" cy="452596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6403487-F522-4EFE-86D9-46473695599D}"/>
              </a:ext>
            </a:extLst>
          </p:cNvPr>
          <p:cNvSpPr txBox="1"/>
          <p:nvPr/>
        </p:nvSpPr>
        <p:spPr>
          <a:xfrm>
            <a:off x="179512" y="1124744"/>
            <a:ext cx="464400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 jednym plecaku ma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: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Książki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Piórnik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Zeszyty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 drugim plecaku ma: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Kłótnie rodziców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Uzależnienia rodziców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Trudności finansowe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Przemoc psychiczną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Śmierć kogoś bliskiego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Czucie się nielubianym, gorszym od kolegów itd..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67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C19665-1CE2-47AE-AE6D-B3880CA0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Uczeń, który NAGLE pogorszył się </a:t>
            </a:r>
            <a:br>
              <a:rPr lang="pl-PL" b="1" dirty="0">
                <a:solidFill>
                  <a:srgbClr val="00B050"/>
                </a:solidFill>
              </a:rPr>
            </a:br>
            <a:r>
              <a:rPr lang="pl-PL" b="1" dirty="0">
                <a:solidFill>
                  <a:srgbClr val="00B050"/>
                </a:solidFill>
              </a:rPr>
              <a:t>w nauce 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D0628B-EBF6-4C91-8B82-8690AB30D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Może cierpieć na depresję</a:t>
            </a:r>
          </a:p>
          <a:p>
            <a:r>
              <a:rPr lang="pl-PL" dirty="0"/>
              <a:t>Może być ofiarą przemocy rówieśników (</a:t>
            </a:r>
            <a:r>
              <a:rPr lang="pl-PL" dirty="0" err="1"/>
              <a:t>bullying</a:t>
            </a:r>
            <a:r>
              <a:rPr lang="pl-PL"/>
              <a:t>, cyberbullying)</a:t>
            </a:r>
            <a:endParaRPr lang="pl-PL" dirty="0"/>
          </a:p>
          <a:p>
            <a:r>
              <a:rPr lang="pl-PL" dirty="0"/>
              <a:t>Może przeżywa trudności w domu (rozwód rodziców, utrata pracy, śmierć dziadka)</a:t>
            </a:r>
          </a:p>
          <a:p>
            <a:r>
              <a:rPr lang="pl-PL" dirty="0"/>
              <a:t>Może nie rozumie zakresu materiału…</a:t>
            </a:r>
          </a:p>
          <a:p>
            <a:r>
              <a:rPr lang="pl-PL" dirty="0"/>
              <a:t>A może przestał się uczyć bo uzależnił się od ekranu </a:t>
            </a:r>
          </a:p>
          <a:p>
            <a:r>
              <a:rPr lang="pl-PL" dirty="0"/>
              <a:t>Albo chce w ten sposób zwrócić uwagę rodziców na siebie zbyt zajętych innymi sprawami </a:t>
            </a:r>
          </a:p>
        </p:txBody>
      </p:sp>
    </p:spTree>
    <p:extLst>
      <p:ext uri="{BB962C8B-B14F-4D97-AF65-F5344CB8AC3E}">
        <p14:creationId xmlns:p14="http://schemas.microsoft.com/office/powerpoint/2010/main" val="117242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10998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6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Warsztat dla nauczycieli</a:t>
            </a:r>
          </a:p>
        </p:txBody>
      </p:sp>
      <p:pic>
        <p:nvPicPr>
          <p:cNvPr id="11" name="Obraz 10" descr="Obraz zawierający trawa, osoba&#10;&#10;Opis wygenerowany automatycznie">
            <a:extLst>
              <a:ext uri="{FF2B5EF4-FFF2-40B4-BE49-F238E27FC236}">
                <a16:creationId xmlns:a16="http://schemas.microsoft.com/office/drawing/2014/main" id="{FED8A497-548D-4E62-8226-016A9ED95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11412" y="2852936"/>
            <a:ext cx="4321175" cy="28807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5760B9-3D0F-44F5-8F51-E6A4977E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C000"/>
                </a:solidFill>
              </a:rPr>
              <a:t>Kim jest Nauczyciel?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D8BE0C-CC31-4918-9016-2772E8F04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ngsana New" panose="020B0502040204020203" pitchFamily="18" charset="-34"/>
              </a:rPr>
              <a:t>Edukatorem, czasem terapeutą, mediatorem, pielęgniarką, policjantem, animatorem gier i zabaw, dietetykiem, sekretarką, organizatorem wycieczek krajoznawczych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dirty="0">
              <a:solidFill>
                <a:srgbClr val="0070C0"/>
              </a:solidFill>
              <a:latin typeface="Calibri"/>
              <a:cs typeface="Angsana New" panose="020B0502040204020203" pitchFamily="18" charset="-34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latin typeface="Calibri"/>
                <a:cs typeface="Angsana New" panose="020B0502040204020203" pitchFamily="18" charset="-34"/>
              </a:rPr>
              <a:t>KIM jeszcze? </a:t>
            </a:r>
            <a:r>
              <a:rPr lang="pl-PL" dirty="0">
                <a:solidFill>
                  <a:srgbClr val="0070C0"/>
                </a:solidFill>
                <a:latin typeface="Calibri"/>
                <a:cs typeface="Angsana New" panose="020B0502040204020203" pitchFamily="18" charset="-34"/>
                <a:sym typeface="Wingdings" panose="05000000000000000000" pitchFamily="2" charset="2"/>
              </a:rPr>
              <a:t></a:t>
            </a:r>
            <a:endParaRPr lang="pl-PL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" name="Obraz 7" descr="Obraz zawierający osoba, żółty&#10;&#10;Opis wygenerowany automatycznie">
            <a:extLst>
              <a:ext uri="{FF2B5EF4-FFF2-40B4-BE49-F238E27FC236}">
                <a16:creationId xmlns:a16="http://schemas.microsoft.com/office/drawing/2014/main" id="{20E78F39-6B2E-41C4-BF87-31552D6B7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62232" y="4293096"/>
            <a:ext cx="4956042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4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F7425B-5AAF-4D36-9CDD-CC46B67B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najtrudniejsze w pracy Nauczyciela (pedagoga)?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AFEC750-198A-40D6-A9E1-52A033892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24175" y="2215356"/>
            <a:ext cx="3295650" cy="3295650"/>
          </a:xfrm>
        </p:spPr>
      </p:pic>
    </p:spTree>
    <p:extLst>
      <p:ext uri="{BB962C8B-B14F-4D97-AF65-F5344CB8AC3E}">
        <p14:creationId xmlns:p14="http://schemas.microsoft.com/office/powerpoint/2010/main" val="263569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15FACB-6B5A-46E6-8817-64F1E2B85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lubicie w swoim zawodzie?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DC367C1-630A-46F9-A586-2ECABDF8C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20072" y="1372346"/>
            <a:ext cx="2706787" cy="5450909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31F82A2-3F46-4765-BF9F-A8D37306C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15616" y="1969128"/>
            <a:ext cx="2541822" cy="29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2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7142B3-74F0-47EB-BBED-25C4995B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20688"/>
            <a:ext cx="8435280" cy="288032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Dlaczego uczniowie zachowują się źle?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50E63F4-94D2-4000-93D8-1EF2FBA34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1) Jakie są </a:t>
            </a:r>
            <a:r>
              <a:rPr lang="pl-PL" dirty="0">
                <a:solidFill>
                  <a:srgbClr val="00B0F0"/>
                </a:solidFill>
              </a:rPr>
              <a:t>przyczyny </a:t>
            </a:r>
            <a:r>
              <a:rPr lang="pl-PL" dirty="0"/>
              <a:t>złego zachowania?</a:t>
            </a:r>
          </a:p>
          <a:p>
            <a:pPr marL="0" indent="0">
              <a:buNone/>
            </a:pPr>
            <a:r>
              <a:rPr lang="pl-PL" dirty="0"/>
              <a:t>2) Co uczeń chce osiągnąć za pomocą złego zachowania? – czyli </a:t>
            </a:r>
            <a:r>
              <a:rPr lang="pl-PL" dirty="0">
                <a:solidFill>
                  <a:srgbClr val="CC00CC"/>
                </a:solidFill>
              </a:rPr>
              <a:t>motywy</a:t>
            </a:r>
            <a:r>
              <a:rPr lang="pl-PL" dirty="0"/>
              <a:t> złego zachowania</a:t>
            </a:r>
          </a:p>
          <a:p>
            <a:pPr marL="0" indent="0" algn="just">
              <a:buNone/>
            </a:pPr>
            <a:r>
              <a:rPr lang="pl-PL" dirty="0"/>
              <a:t>3) Co stwarza okazję lub zachęca do złego zachowania? czyli </a:t>
            </a:r>
            <a:r>
              <a:rPr lang="pl-PL" dirty="0">
                <a:solidFill>
                  <a:srgbClr val="FFC000"/>
                </a:solidFill>
              </a:rPr>
              <a:t>okoliczności sprzyjające </a:t>
            </a:r>
            <a:r>
              <a:rPr lang="pl-PL" dirty="0"/>
              <a:t>złemu zachowaniu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3E5AA76-B8AA-4545-A78C-6CF42B3F6D9E}"/>
              </a:ext>
            </a:extLst>
          </p:cNvPr>
          <p:cNvSpPr txBox="1"/>
          <p:nvPr/>
        </p:nvSpPr>
        <p:spPr>
          <a:xfrm>
            <a:off x="899592" y="148478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0070C0"/>
                </a:solidFill>
              </a:rPr>
              <a:t>ANALIZA 3 OBSZARÓW</a:t>
            </a:r>
          </a:p>
        </p:txBody>
      </p:sp>
    </p:spTree>
    <p:extLst>
      <p:ext uri="{BB962C8B-B14F-4D97-AF65-F5344CB8AC3E}">
        <p14:creationId xmlns:p14="http://schemas.microsoft.com/office/powerpoint/2010/main" val="59405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D360A9-640C-4013-9B30-62A028F2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445"/>
            <a:ext cx="8229600" cy="706090"/>
          </a:xfrm>
        </p:spPr>
        <p:txBody>
          <a:bodyPr/>
          <a:lstStyle/>
          <a:p>
            <a:r>
              <a:rPr lang="pl-PL" b="1" dirty="0">
                <a:solidFill>
                  <a:srgbClr val="00B0F0"/>
                </a:solidFill>
              </a:rPr>
              <a:t>Przyczyny złego zachowania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D7A075-4451-4E9D-AAA5-A216108A0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/>
          <a:lstStyle/>
          <a:p>
            <a:pPr algn="just"/>
            <a:r>
              <a:rPr lang="pl-PL" sz="2800" b="1" dirty="0"/>
              <a:t>Trudna sytuacja rodzinna </a:t>
            </a:r>
            <a:br>
              <a:rPr lang="pl-PL" sz="2800" dirty="0"/>
            </a:br>
            <a:r>
              <a:rPr lang="pl-PL" sz="2800" dirty="0"/>
              <a:t>(rozwód, uzależnienie rodzica, samotne rodzicielstwo, kłopoty finansowe rodziny, deficyt uwagi w domu śmierć kogoś bliskiego itp.)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Niski poziom osiągnięć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szkolnych,uczeń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który ma trudności z zaistnieniem na forum klasy ze względu na swoje wyniki szkolne może chcieć zaistnieć w innej roli –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np.łobuza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błazna klasowego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800" dirty="0">
                <a:solidFill>
                  <a:prstClr val="black"/>
                </a:solidFill>
                <a:latin typeface="Calibri"/>
              </a:rPr>
              <a:t>Bardzo surowe wychowanie w domu, pełno zakazów, dużo kontroli, kar, czasem przemocy – dziecko nie radzi sobie z emocjami, na które w domu nie ma przyzwolenia i w ten sposób odreagowuje w szkole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420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F44360E-4427-46CB-A0C0-E08656FC4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2322" y="1327233"/>
            <a:ext cx="5706089" cy="5053636"/>
          </a:xfrm>
          <a:noFill/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3D16F22-1B58-46C4-A907-D83BF2053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754760" cy="4209331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rgbClr val="00B0F0"/>
                </a:solidFill>
              </a:rPr>
              <a:t>POTRZEBA PRZYNALEŻNOŚCI I ZNACZENIA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12" name="Obraz 11" descr="Serce składający się z bloków zabawek">
            <a:extLst>
              <a:ext uri="{FF2B5EF4-FFF2-40B4-BE49-F238E27FC236}">
                <a16:creationId xmlns:a16="http://schemas.microsoft.com/office/drawing/2014/main" id="{9163295C-4DBC-4749-B8C4-9CE56D14A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21" y="4167569"/>
            <a:ext cx="4088470" cy="2726025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7362EDE-620E-4632-99FF-D3C362BA84C0}"/>
              </a:ext>
            </a:extLst>
          </p:cNvPr>
          <p:cNvSpPr txBox="1"/>
          <p:nvPr/>
        </p:nvSpPr>
        <p:spPr>
          <a:xfrm>
            <a:off x="719572" y="381609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/>
              <a:t>Zachowanie dziecka to tylko wierzchołek góry lodowej</a:t>
            </a:r>
          </a:p>
        </p:txBody>
      </p:sp>
    </p:spTree>
    <p:extLst>
      <p:ext uri="{BB962C8B-B14F-4D97-AF65-F5344CB8AC3E}">
        <p14:creationId xmlns:p14="http://schemas.microsoft.com/office/powerpoint/2010/main" val="25424133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32476</TotalTime>
  <Words>1549</Words>
  <Application>Microsoft Office PowerPoint</Application>
  <PresentationFormat>Pokaz na ekranie (4:3)</PresentationFormat>
  <Paragraphs>144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37" baseType="lpstr">
      <vt:lpstr>Angsana New</vt:lpstr>
      <vt:lpstr>Arial</vt:lpstr>
      <vt:lpstr>Calibri</vt:lpstr>
      <vt:lpstr>Roboto</vt:lpstr>
      <vt:lpstr>Times New Roman</vt:lpstr>
      <vt:lpstr>Wingdings</vt:lpstr>
      <vt:lpstr>Motyw pakietu Office</vt:lpstr>
      <vt:lpstr>4_Motyw pakietu Office</vt:lpstr>
      <vt:lpstr>Prezentacja programu PowerPoint</vt:lpstr>
      <vt:lpstr>Materiały zostały wypracowane przez: </vt:lpstr>
      <vt:lpstr>Warsztat dla nauczycieli</vt:lpstr>
      <vt:lpstr>Kim jest Nauczyciel?</vt:lpstr>
      <vt:lpstr>Co jest najtrudniejsze w pracy Nauczyciela (pedagoga)?</vt:lpstr>
      <vt:lpstr>Co lubicie w swoim zawodzie?</vt:lpstr>
      <vt:lpstr>Dlaczego uczniowie zachowują się źle?</vt:lpstr>
      <vt:lpstr>Przyczyny złego zachowania</vt:lpstr>
      <vt:lpstr>Prezentacja programu PowerPoint</vt:lpstr>
      <vt:lpstr>4 Błędne cele (motywy) zachowań</vt:lpstr>
      <vt:lpstr>UWAGA</vt:lpstr>
      <vt:lpstr>UWAGA – co robić?</vt:lpstr>
      <vt:lpstr>WŁADZA</vt:lpstr>
      <vt:lpstr>WŁADZA</vt:lpstr>
      <vt:lpstr>ZEMSTA</vt:lpstr>
      <vt:lpstr>Zemsta – co robić?</vt:lpstr>
      <vt:lpstr>Zemsta</vt:lpstr>
      <vt:lpstr>BRAK WIARY</vt:lpstr>
      <vt:lpstr>Brak wiary – co robić?</vt:lpstr>
      <vt:lpstr>Jak ujawnić błędny cel DZIECKA w klasie?</vt:lpstr>
      <vt:lpstr>Teoria Millsa</vt:lpstr>
      <vt:lpstr>Okoliczności sprzyjające złemu zachowaniu</vt:lpstr>
      <vt:lpstr>Co zmieniła pandemia i zdalne lekcje?</vt:lpstr>
      <vt:lpstr>Bezpośrednie skutki pandemii</vt:lpstr>
      <vt:lpstr>Więcej ekranów w życiu dzieci</vt:lpstr>
      <vt:lpstr>Po powrocie do szkół…</vt:lpstr>
      <vt:lpstr>Co powinno niepokoić?</vt:lpstr>
      <vt:lpstr>Dziecko nosi 2 plecaki </vt:lpstr>
      <vt:lpstr>Uczeń, który NAGLE pogorszył się  w nauce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 z doradcą zawodowym</dc:title>
  <dc:creator>Admin</dc:creator>
  <cp:lastModifiedBy>Edumocni</cp:lastModifiedBy>
  <cp:revision>82</cp:revision>
  <dcterms:created xsi:type="dcterms:W3CDTF">2019-05-15T20:10:45Z</dcterms:created>
  <dcterms:modified xsi:type="dcterms:W3CDTF">2023-07-17T08:10:01Z</dcterms:modified>
</cp:coreProperties>
</file>