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60"/>
  </p:notesMasterIdLst>
  <p:handoutMasterIdLst>
    <p:handoutMasterId r:id="rId61"/>
  </p:handoutMasterIdLst>
  <p:sldIdLst>
    <p:sldId id="825" r:id="rId3"/>
    <p:sldId id="826" r:id="rId4"/>
    <p:sldId id="256" r:id="rId5"/>
    <p:sldId id="526" r:id="rId6"/>
    <p:sldId id="347" r:id="rId7"/>
    <p:sldId id="348" r:id="rId8"/>
    <p:sldId id="556" r:id="rId9"/>
    <p:sldId id="557" r:id="rId10"/>
    <p:sldId id="559" r:id="rId11"/>
    <p:sldId id="558" r:id="rId12"/>
    <p:sldId id="794" r:id="rId13"/>
    <p:sldId id="784" r:id="rId14"/>
    <p:sldId id="790" r:id="rId15"/>
    <p:sldId id="787" r:id="rId16"/>
    <p:sldId id="786" r:id="rId17"/>
    <p:sldId id="792" r:id="rId18"/>
    <p:sldId id="789" r:id="rId19"/>
    <p:sldId id="788" r:id="rId20"/>
    <p:sldId id="797" r:id="rId21"/>
    <p:sldId id="798" r:id="rId22"/>
    <p:sldId id="799" r:id="rId23"/>
    <p:sldId id="804" r:id="rId24"/>
    <p:sldId id="805" r:id="rId25"/>
    <p:sldId id="765" r:id="rId26"/>
    <p:sldId id="808" r:id="rId27"/>
    <p:sldId id="795" r:id="rId28"/>
    <p:sldId id="796" r:id="rId29"/>
    <p:sldId id="767" r:id="rId30"/>
    <p:sldId id="773" r:id="rId31"/>
    <p:sldId id="815" r:id="rId32"/>
    <p:sldId id="816" r:id="rId33"/>
    <p:sldId id="769" r:id="rId34"/>
    <p:sldId id="809" r:id="rId35"/>
    <p:sldId id="810" r:id="rId36"/>
    <p:sldId id="814" r:id="rId37"/>
    <p:sldId id="811" r:id="rId38"/>
    <p:sldId id="626" r:id="rId39"/>
    <p:sldId id="361" r:id="rId40"/>
    <p:sldId id="362" r:id="rId41"/>
    <p:sldId id="823" r:id="rId42"/>
    <p:sldId id="807" r:id="rId43"/>
    <p:sldId id="491" r:id="rId44"/>
    <p:sldId id="286" r:id="rId45"/>
    <p:sldId id="774" r:id="rId46"/>
    <p:sldId id="779" r:id="rId47"/>
    <p:sldId id="782" r:id="rId48"/>
    <p:sldId id="780" r:id="rId49"/>
    <p:sldId id="817" r:id="rId50"/>
    <p:sldId id="776" r:id="rId51"/>
    <p:sldId id="783" r:id="rId52"/>
    <p:sldId id="802" r:id="rId53"/>
    <p:sldId id="824" r:id="rId54"/>
    <p:sldId id="819" r:id="rId55"/>
    <p:sldId id="806" r:id="rId56"/>
    <p:sldId id="818" r:id="rId57"/>
    <p:sldId id="820" r:id="rId58"/>
    <p:sldId id="821" r:id="rId59"/>
  </p:sldIdLst>
  <p:sldSz cx="9144000" cy="6858000" type="screen4x3"/>
  <p:notesSz cx="7104063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CC"/>
    <a:srgbClr val="FF9933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47D954-2F24-4969-A78E-EC6E4F56C39C}" v="84" dt="2022-10-14T11:04:11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6" autoAdjust="0"/>
    <p:restoredTop sz="99110" autoAdjust="0"/>
  </p:normalViewPr>
  <p:slideViewPr>
    <p:cSldViewPr>
      <p:cViewPr varScale="1">
        <p:scale>
          <a:sx n="85" d="100"/>
          <a:sy n="85" d="100"/>
        </p:scale>
        <p:origin x="83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E680C1-5822-4AD0-9205-0C209A4197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64B633-899E-4505-98DA-725D6A22E4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2E9803A7-DF60-4EF1-8FC2-30E42BFAB916}" type="datetimeFigureOut">
              <a:rPr lang="pl-PL" smtClean="0"/>
              <a:t>17.07.2023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7AEDBE0-DF51-4396-8F22-7C830A3546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0CD2AAA-81BE-4686-A5F4-A49E65B159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93CDF697-5428-43F6-B565-E1E83F7EA2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79893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E6C9E25B-C9BA-4C64-9B41-A005609C94C3}" type="datetimeFigureOut">
              <a:rPr lang="pl-PL" smtClean="0"/>
              <a:t>17.07.2023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DC866A23-37A4-4AA3-8852-B91A9405D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226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51C40-6859-492A-B69E-952B97D14073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2902-8FC9-42C5-859F-0D390CE8B7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84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B517-4E4B-4874-ACE3-293496442059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4490-964C-4CB8-980E-C84DF44B4E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89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39E2A-7E3D-4D61-A711-B4EE14C3D778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6B344-398E-4F70-98E5-D64DCD2B9E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21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CD-06F3-4A24-B171-6CB0A17B5A2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24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3439-EF82-45D7-80F1-2AC8502E467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91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10F8-6716-4107-847E-73E34368C41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F2FA-EF4B-48F5-946E-A44F1229828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1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4F29-763E-4081-81AA-0923FDA707C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70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AFD8-88D6-4B79-98FD-5B346CD2C20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86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0BC0-ABC2-4150-8587-BF9496C2F33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5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B88-1B20-4AB6-B0C0-803B109BDE06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22E7-2379-4B0E-8D97-423ABAE5B7F2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0AA9-0877-4B05-8532-8E5665B1DA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794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3D4C-5FE8-4262-9111-9CB1D0C6D514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52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0B4C-AE4B-48A0-B5A8-6457635AFB8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39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4EC8-74B2-412B-B6B5-89BE61344747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4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934F-E787-4059-A722-B610FE6F2218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DA50-4077-40E4-8D6E-8AD0F5DBCD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99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BA8C2-E002-4109-89BC-ABFBC83A3967}" type="datetime1">
              <a:rPr lang="pl-PL" smtClean="0"/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4F7F2-B685-4BD3-B226-58E2851481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42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53C3-526F-44E6-BFEE-5A37A855EDEA}" type="datetime1">
              <a:rPr lang="pl-PL" smtClean="0"/>
              <a:t>17.07.2023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F556-0A7A-4CB9-92B7-8C427D859B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5777F-2264-410B-8744-20509C5CB8A9}" type="datetime1">
              <a:rPr lang="pl-PL" smtClean="0"/>
              <a:t>17.07.2023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5F1D3-C5DD-406C-977D-3EB61110E7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83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AC0D-AE25-4DCB-89DB-4E177720F562}" type="datetime1">
              <a:rPr lang="pl-PL" smtClean="0"/>
              <a:t>17.07.2023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09423-179C-43DA-A669-180265C74B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09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2BC21-695E-45EB-8F8E-75143918BC39}" type="datetime1">
              <a:rPr lang="pl-PL" smtClean="0"/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3B5B3-1D2A-4ED0-B863-0914A505FC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9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7A0BE-88E3-438B-859D-CB3AEB5080E2}" type="datetime1">
              <a:rPr lang="pl-PL" smtClean="0"/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C896-E760-4F41-881B-E389B14D3C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71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C63FD0-17FD-4A15-8D93-31A92E502EF4}" type="datetime1">
              <a:rPr lang="pl-PL" smtClean="0"/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824D6-725F-4E8B-BB0A-EAA8EDF5BB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F8A53C-82A6-4355-9049-AAC19C0B1CBB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17.07.2023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depositphotos.com/23304454/stock-photo-mascot-question-mark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ia.pl/archiwum/koty/kot-norweski-lesny/kocieta-norweskie-lesne-l210572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ngimg.com/download/2410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teclasap.com.br/yummy/" TargetMode="Externa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f.funcheap.com/pi-day-bogo-pizza-deal-patxis-pizza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mentalfloss.com/article/56926/history-hamburger" TargetMode="Externa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covo.pl/baza-wiedzy/bez-kategorii/ile-kosztuje-majowka-nad-morzem-majowka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iha.com.pl/wynajem-ma-urlop-alpy-centralne/2d!G/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://www.bellydance.com/Little-Girls-Belly-Dance-Bollywood-Costume-Halter-Top-with-Paillettes-Bells--GREEN_p_8166.html" TargetMode="External"/><Relationship Id="rId7" Type="http://schemas.openxmlformats.org/officeDocument/2006/relationships/hyperlink" Target="https://scarysymptoms.com/2017/03/weight-loss-tips-overweight-teen-girls-tweak-diet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hyperlink" Target="https://www.shutterstock.com/video/clip-16670164-stock-footage-little-ginger-girl-smiling-gray-background.html" TargetMode="External"/><Relationship Id="rId5" Type="http://schemas.openxmlformats.org/officeDocument/2006/relationships/hyperlink" Target="http://www.dwarazyw.pl/2014/11/blog-o-modzie-dzieciecej-dwarazyw.html" TargetMode="External"/><Relationship Id="rId10" Type="http://schemas.openxmlformats.org/officeDocument/2006/relationships/image" Target="../media/image24.jpg"/><Relationship Id="rId4" Type="http://schemas.openxmlformats.org/officeDocument/2006/relationships/image" Target="../media/image21.jpeg"/><Relationship Id="rId9" Type="http://schemas.openxmlformats.org/officeDocument/2006/relationships/hyperlink" Target="http://www.tumblr.com/tagged/little-black-gir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hyperlink" Target="https://coolmenshair.com/teen-boy-long-haircuts/" TargetMode="External"/><Relationship Id="rId7" Type="http://schemas.openxmlformats.org/officeDocument/2006/relationships/hyperlink" Target="https://www.stocksy.com/1096973/portrait-of-a-teenage-boy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hyperlink" Target="https://www.pinterest.fr/pin/495958977718232283/" TargetMode="External"/><Relationship Id="rId5" Type="http://schemas.openxmlformats.org/officeDocument/2006/relationships/hyperlink" Target="https://www.theverge.com/2015/6/18/8809741/teenager-murdered-tracking-lost-smartphone" TargetMode="External"/><Relationship Id="rId10" Type="http://schemas.openxmlformats.org/officeDocument/2006/relationships/image" Target="../media/image29.jpg"/><Relationship Id="rId4" Type="http://schemas.openxmlformats.org/officeDocument/2006/relationships/image" Target="../media/image26.JPG"/><Relationship Id="rId9" Type="http://schemas.openxmlformats.org/officeDocument/2006/relationships/hyperlink" Target="https://www.freestock.com/free-photos/happy-african-american-boy-smiling-park-14804494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/resource/8276450/mocne-strony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59272547940" TargetMode="External"/><Relationship Id="rId2" Type="http://schemas.openxmlformats.org/officeDocument/2006/relationships/hyperlink" Target="https://edumocni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bluebook.it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://www.learn-english-have-fun.com/learn-english-speaking.html" TargetMode="External"/><Relationship Id="rId3" Type="http://schemas.openxmlformats.org/officeDocument/2006/relationships/hyperlink" Target="https://dissolve.com/stock-photo/Teenage-girl-rock-royalty-free-image/101-D1028-110-387" TargetMode="External"/><Relationship Id="rId7" Type="http://schemas.openxmlformats.org/officeDocument/2006/relationships/hyperlink" Target="https://www.gettyimages.fr/detail/photo/math-is-fun-little-boys-solving-mathematical-image-libre-de-droits/478097132" TargetMode="External"/><Relationship Id="rId12" Type="http://schemas.openxmlformats.org/officeDocument/2006/relationships/image" Target="../media/image36.jpg"/><Relationship Id="rId17" Type="http://schemas.openxmlformats.org/officeDocument/2006/relationships/hyperlink" Target="https://www.thespruce.com/boogie-board-tablet-best-for-kids-4072398" TargetMode="External"/><Relationship Id="rId2" Type="http://schemas.openxmlformats.org/officeDocument/2006/relationships/image" Target="../media/image31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hyperlink" Target="https://www.dreamstime.com/girl-teenager-jockey-sits-green-clearing-under-tree-feeds-horse-apple-strokes-love-horses-image180092515" TargetMode="External"/><Relationship Id="rId5" Type="http://schemas.openxmlformats.org/officeDocument/2006/relationships/hyperlink" Target="https://pxhere.com/en/photo/1202784" TargetMode="External"/><Relationship Id="rId15" Type="http://schemas.openxmlformats.org/officeDocument/2006/relationships/hyperlink" Target="https://freepngimg.com/png/54721-dance-girl-free-photo-png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hyperlink" Target="https://www.huffingtonpost.com/2014/06/12/downy-hug_n_5487317.html" TargetMode="Externa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brazki.4ever.eu/abstrakcyjne/kolor-rozowy-216030" TargetMode="External"/><Relationship Id="rId7" Type="http://schemas.openxmlformats.org/officeDocument/2006/relationships/hyperlink" Target="https://www.yummymummyclub.ca/blogs/mummy-buzz/20141216/what-your-kids-drawings-reveal-about-them-and-you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hyperlink" Target="https://moodo.pl/product-pol-8792-Spodnica-maxi.html" TargetMode="Externa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361490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lickr.com/photos/ericbaum/4137171381" TargetMode="Externa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788264/view/teenagers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byatlantic.com/newarona/podium-1-1024x682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acttrophies.co.uk/combo-10k-run-medal-am915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epositphotos.com/5738240/stock-photo-Sad-teenage-girl.html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hoto/healthy-young-woman-posing-confidently-gm686918660-126230689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resepcroissantsingkong.blogspot.com/2021/05/boys-official-podcast-are-now-live.html" TargetMode="Externa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hedanishway.com/teach-your-children-to-make-friends-at-school-the-danish-way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tecturaldigest.com/story/puzzle-mania-is-here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ortrait-photo-of-a-giraffe-isolated-on-blue-background-2541407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planeta.pl/Wiadomosci/Polska/dziki-zwierz-terroryzuje-zgierz-straz-miejska-to-hiena-albo-szakal/dziki-zwierz-terroryzuje-zgierz-straz-miejska-to-hiena-to-szakal" TargetMode="Externa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ortrait-photo-of-a-giraffe-isolated-on-blue-background-2541407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us.pl/aktualnosci-505.html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depositphotos.com/20724699/stock-photo-business-woman-holding-question-mark.html" TargetMode="Externa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hyperlink" Target="https://www.istockphoto.com/photo/shocked-gm175539782-21191722" TargetMode="External"/><Relationship Id="rId7" Type="http://schemas.openxmlformats.org/officeDocument/2006/relationships/hyperlink" Target="https://www.istockphoto.com/photo/sad-girl-gm498129495-42236308" TargetMode="External"/><Relationship Id="rId12" Type="http://schemas.openxmlformats.org/officeDocument/2006/relationships/hyperlink" Target="https://www.youtube.com/channel/UCDkI2ubGm4uswgLm9K88WkA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openxmlformats.org/officeDocument/2006/relationships/hyperlink" Target="https://www.newsweek.pl/wiedza/nauka/wstret-nas-brzydzi-ale-tez-chroni-przed-chorobami/rb2dg5j" TargetMode="External"/><Relationship Id="rId10" Type="http://schemas.openxmlformats.org/officeDocument/2006/relationships/image" Target="../media/image60.jpeg"/><Relationship Id="rId4" Type="http://schemas.openxmlformats.org/officeDocument/2006/relationships/image" Target="../media/image57.jpeg"/><Relationship Id="rId9" Type="http://schemas.openxmlformats.org/officeDocument/2006/relationships/hyperlink" Target="https://jasmine-wwwmylife.blogspot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.br/bullying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riodistadigital.com/politica/justicia/2019/04/07/una-juez-sentencia-que-llamar-a-una-nina-calva-sidosa-y-asquerosa-no-es-bullying.shtml" TargetMode="External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papa.de/schule/strategien-gegen-mobbing.html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monitor.it/?p=50933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at.sosw-oswiecim.edu.pl/szkola-przysposabiajaca-do-pracy/cyberprzemoc,392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84118&amp;picture=stop-sign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pectu.com/home/how-can-a-bystander-stop-bullying/" TargetMode="External"/><Relationship Id="rId4" Type="http://schemas.openxmlformats.org/officeDocument/2006/relationships/image" Target="../media/image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blogia.com/kontrakt-terapeutyczny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pl/serce-czerwone-serce-konspektu-313413/" TargetMode="External"/><Relationship Id="rId4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eknoumyslu.com/wspolczucie-dla-samego-siebie-naprawde-trudna-sztuka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l.inf-2016-wieik.wikia.com/wiki/Plik:Wykrzyknik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7C6324-E361-4EAA-BF6C-30A6B470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67" y="16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PREZENTACJA do konspektu </a:t>
            </a:r>
            <a:r>
              <a:rPr lang="pl-PL" b="1"/>
              <a:t>warsztatów </a:t>
            </a:r>
            <a:br>
              <a:rPr lang="pl-PL" b="1"/>
            </a:br>
            <a:r>
              <a:rPr lang="pl-PL" b="1"/>
              <a:t>dla dzieci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dirty="0"/>
              <a:t>Projekt Erasmus+ „I </a:t>
            </a:r>
            <a:r>
              <a:rPr lang="pl-PL" sz="2800" dirty="0" err="1"/>
              <a:t>am</a:t>
            </a:r>
            <a:r>
              <a:rPr lang="pl-PL" sz="2800" dirty="0"/>
              <a:t> OK, </a:t>
            </a:r>
            <a:r>
              <a:rPr lang="pl-PL" sz="2800" dirty="0" err="1"/>
              <a:t>you</a:t>
            </a:r>
            <a:r>
              <a:rPr lang="pl-PL" sz="2800" dirty="0"/>
              <a:t> </a:t>
            </a:r>
            <a:r>
              <a:rPr lang="pl-PL" sz="2800" dirty="0" err="1"/>
              <a:t>are</a:t>
            </a:r>
            <a:r>
              <a:rPr lang="pl-PL" sz="2800" dirty="0"/>
              <a:t> OK”</a:t>
            </a:r>
          </a:p>
          <a:p>
            <a:pPr marL="0" indent="0">
              <a:buNone/>
            </a:pPr>
            <a:r>
              <a:rPr lang="pl-PL" sz="2800" b="1" dirty="0"/>
              <a:t>Cel projektu</a:t>
            </a:r>
            <a:r>
              <a:rPr lang="pl-PL" sz="2800" dirty="0"/>
              <a:t>: podnoszenie świadomości procesów prewencji zjawiska </a:t>
            </a:r>
            <a:r>
              <a:rPr lang="pl-PL" sz="2800" dirty="0" err="1"/>
              <a:t>bullyingu</a:t>
            </a:r>
            <a:r>
              <a:rPr lang="pl-PL" sz="2800" dirty="0"/>
              <a:t> i cyberbullyingu wśród pracowników szkół podstawowych</a:t>
            </a:r>
            <a:br>
              <a:rPr lang="pl-PL" sz="2800" dirty="0"/>
            </a:br>
            <a:r>
              <a:rPr lang="pl-PL" sz="2800" dirty="0"/>
              <a:t>i edukatorów poza szkołą</a:t>
            </a:r>
          </a:p>
          <a:p>
            <a:pPr marL="0" indent="0">
              <a:buNone/>
            </a:pPr>
            <a:r>
              <a:rPr lang="pl-PL" sz="2800" dirty="0"/>
              <a:t>Strona projektu: https://weareok.pl/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" name="Obraz 9" descr="C:\Users\fundacjaedumocni\AppData\Local\Microsoft\Windows\INetCache\Content.Word\EN Co-funded by the EU_PANTONE.JPG">
            <a:extLst>
              <a:ext uri="{FF2B5EF4-FFF2-40B4-BE49-F238E27FC236}">
                <a16:creationId xmlns:a16="http://schemas.microsoft.com/office/drawing/2014/main" id="{2399F4E9-C6F3-4AF3-B521-BD318C72B9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7380"/>
            <a:ext cx="2089150" cy="43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2.png">
            <a:extLst>
              <a:ext uri="{FF2B5EF4-FFF2-40B4-BE49-F238E27FC236}">
                <a16:creationId xmlns:a16="http://schemas.microsoft.com/office/drawing/2014/main" id="{63670429-2073-4D36-BC8D-0F404F0AE6E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82734" y="480232"/>
            <a:ext cx="1050290" cy="695325"/>
          </a:xfrm>
          <a:prstGeom prst="rect">
            <a:avLst/>
          </a:prstGeom>
          <a:ln/>
        </p:spPr>
      </p:pic>
      <p:pic>
        <p:nvPicPr>
          <p:cNvPr id="12" name="image1.png">
            <a:extLst>
              <a:ext uri="{FF2B5EF4-FFF2-40B4-BE49-F238E27FC236}">
                <a16:creationId xmlns:a16="http://schemas.microsoft.com/office/drawing/2014/main" id="{4F5904D2-31B4-4D83-BFE8-80E369CD0962}"/>
              </a:ext>
            </a:extLst>
          </p:cNvPr>
          <p:cNvPicPr/>
          <p:nvPr/>
        </p:nvPicPr>
        <p:blipFill>
          <a:blip r:embed="rId4"/>
          <a:srcRect t="24175" b="28571"/>
          <a:stretch>
            <a:fillRect/>
          </a:stretch>
        </p:blipFill>
        <p:spPr>
          <a:xfrm>
            <a:off x="4910978" y="516744"/>
            <a:ext cx="1688465" cy="594995"/>
          </a:xfrm>
          <a:prstGeom prst="rect">
            <a:avLst/>
          </a:prstGeom>
          <a:ln/>
        </p:spPr>
      </p:pic>
      <p:pic>
        <p:nvPicPr>
          <p:cNvPr id="13" name="image4.png">
            <a:extLst>
              <a:ext uri="{FF2B5EF4-FFF2-40B4-BE49-F238E27FC236}">
                <a16:creationId xmlns:a16="http://schemas.microsoft.com/office/drawing/2014/main" id="{2DEC7B80-6FC0-4EC1-8D8A-90A36F7146CC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267729" y="593198"/>
            <a:ext cx="681990" cy="66802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6133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18E16-5E9E-41E5-BDF9-0E281771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Melancholik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5DA39C-8E53-400D-9210-C128E1962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20688"/>
            <a:ext cx="8579296" cy="5505475"/>
          </a:xfrm>
        </p:spPr>
        <p:txBody>
          <a:bodyPr/>
          <a:lstStyle/>
          <a:p>
            <a:r>
              <a:rPr lang="pl-PL" dirty="0"/>
              <a:t>Myśliciel i pesymista </a:t>
            </a:r>
          </a:p>
          <a:p>
            <a:r>
              <a:rPr lang="pl-PL" dirty="0"/>
              <a:t>Często jest wyczulony na piękno, muzykalny. </a:t>
            </a:r>
          </a:p>
          <a:p>
            <a:r>
              <a:rPr lang="pl-PL" dirty="0"/>
              <a:t>Marzyciel</a:t>
            </a:r>
          </a:p>
          <a:p>
            <a:r>
              <a:rPr lang="pl-PL" dirty="0"/>
              <a:t>Cechuje go duża wrażliwość na potrzeby innych, skłonność do poświęcania się, sumienność. </a:t>
            </a:r>
          </a:p>
          <a:p>
            <a:pPr algn="just">
              <a:spcAft>
                <a:spcPts val="0"/>
              </a:spcAft>
            </a:pPr>
            <a:r>
              <a:rPr lang="pl-PL" dirty="0"/>
              <a:t>Ostrożnie dobiera przyjaciół, jest nieufny</a:t>
            </a:r>
          </a:p>
          <a:p>
            <a:pPr algn="just">
              <a:spcAft>
                <a:spcPts val="0"/>
              </a:spcAft>
            </a:pPr>
            <a:r>
              <a:rPr lang="pl-PL" dirty="0"/>
              <a:t>Raczej woli pozostawać w cieniu, będzie więc unikał wystąpień przed grupą </a:t>
            </a:r>
          </a:p>
          <a:p>
            <a:pPr algn="just">
              <a:spcAft>
                <a:spcPts val="0"/>
              </a:spcAft>
            </a:pPr>
            <a:r>
              <a:rPr lang="pl-PL" sz="2800" dirty="0">
                <a:latin typeface="Arial" panose="020B0604020202020204" pitchFamily="34" charset="0"/>
                <a:ea typeface="Times New Roman" panose="02020603050405020304" pitchFamily="18" charset="0"/>
              </a:rPr>
              <a:t>Jest wytrwały i dokładny, uporządkowany zorganizowany, zawsze musi dokończyć to co zaczął, jak obieca coś – dotrzymuje słowa</a:t>
            </a: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21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126DE-EAB6-462D-88FB-39B0251E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Który jest NAJLEPSZY? </a:t>
            </a:r>
          </a:p>
        </p:txBody>
      </p:sp>
      <p:pic>
        <p:nvPicPr>
          <p:cNvPr id="5" name="Symbol zastępczy zawartości 4" descr="Obraz zawierający clipart&#10;&#10;Opis wygenerowany automatycznie">
            <a:extLst>
              <a:ext uri="{FF2B5EF4-FFF2-40B4-BE49-F238E27FC236}">
                <a16:creationId xmlns:a16="http://schemas.microsoft.com/office/drawing/2014/main" id="{DC006FE9-F188-40BE-B21B-7E35D0366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71738" y="1600200"/>
            <a:ext cx="3128453" cy="5055937"/>
          </a:xfrm>
        </p:spPr>
      </p:pic>
    </p:spTree>
    <p:extLst>
      <p:ext uri="{BB962C8B-B14F-4D97-AF65-F5344CB8AC3E}">
        <p14:creationId xmlns:p14="http://schemas.microsoft.com/office/powerpoint/2010/main" val="143589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CD0D4-BF7E-4EC1-90E7-1BD55105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542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Czy da się ich porównać? </a:t>
            </a:r>
            <a:br>
              <a:rPr lang="pl-PL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KTO jest fajniejszy?</a:t>
            </a:r>
          </a:p>
        </p:txBody>
      </p:sp>
      <p:pic>
        <p:nvPicPr>
          <p:cNvPr id="12" name="Symbol zastępczy zawartości 11" descr="Obraz zawierający kot, wewnątrz, siedzi, ssak&#10;&#10;Opis wygenerowany automatycznie">
            <a:extLst>
              <a:ext uri="{FF2B5EF4-FFF2-40B4-BE49-F238E27FC236}">
                <a16:creationId xmlns:a16="http://schemas.microsoft.com/office/drawing/2014/main" id="{F75FD271-0014-4808-8828-08182BF03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666675"/>
            <a:ext cx="4572000" cy="3524650"/>
          </a:xfrm>
        </p:spPr>
      </p:pic>
      <p:pic>
        <p:nvPicPr>
          <p:cNvPr id="20" name="Obraz 19" descr="Obraz zawierający pies, siedzi, brązowy, wewnątrz&#10;&#10;Opis wygenerowany automatycznie">
            <a:extLst>
              <a:ext uri="{FF2B5EF4-FFF2-40B4-BE49-F238E27FC236}">
                <a16:creationId xmlns:a16="http://schemas.microsoft.com/office/drawing/2014/main" id="{9A120CC7-2C0D-4750-8EE0-3FCC288B9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5536" y="1433677"/>
            <a:ext cx="3810862" cy="50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F7642-EF75-4B98-BDB4-5B10CEC4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Co jest smaczniejsze?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F1F48A1-8F29-4D12-8CD1-63ACCE7ACC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3429000"/>
            <a:ext cx="4322438" cy="37186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1B3E8D-651C-4F2A-A62B-6E23952A0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" y="1700808"/>
            <a:ext cx="4514312" cy="31732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D5C67DE-C6AE-4728-8DE7-4C082164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56176" y="1268760"/>
            <a:ext cx="2251794" cy="16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2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BF0DBE-1EC5-4FAC-9810-C461C269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jest lepsze?</a:t>
            </a:r>
          </a:p>
        </p:txBody>
      </p:sp>
      <p:pic>
        <p:nvPicPr>
          <p:cNvPr id="12" name="Symbol zastępczy zawartości 11" descr="Obraz zawierający żywność, wewnątrz, naczynie, posiłek&#10;&#10;Opis wygenerowany automatycznie">
            <a:extLst>
              <a:ext uri="{FF2B5EF4-FFF2-40B4-BE49-F238E27FC236}">
                <a16:creationId xmlns:a16="http://schemas.microsoft.com/office/drawing/2014/main" id="{A39C5E5C-FA2B-4E5B-82EA-4E178A964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95528" y="1624577"/>
            <a:ext cx="4248472" cy="3199821"/>
          </a:xfrm>
        </p:spPr>
      </p:pic>
      <p:pic>
        <p:nvPicPr>
          <p:cNvPr id="10" name="Symbol zastępczy zawartości 9" descr="Obraz zawierający żywność, kanapka, przekąski, sałata&#10;&#10;Opis wygenerowany automatycznie">
            <a:extLst>
              <a:ext uri="{FF2B5EF4-FFF2-40B4-BE49-F238E27FC236}">
                <a16:creationId xmlns:a16="http://schemas.microsoft.com/office/drawing/2014/main" id="{08BF5532-AD61-49A4-AF95-2B5930F1A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9512" y="2204864"/>
            <a:ext cx="4248472" cy="3199821"/>
          </a:xfrm>
        </p:spPr>
      </p:pic>
    </p:spTree>
    <p:extLst>
      <p:ext uri="{BB962C8B-B14F-4D97-AF65-F5344CB8AC3E}">
        <p14:creationId xmlns:p14="http://schemas.microsoft.com/office/powerpoint/2010/main" val="425279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53625E-E76F-49CD-8BB7-4A95E395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544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00B050"/>
                </a:solidFill>
              </a:rPr>
              <a:t>Gdzie jest fajniej?</a:t>
            </a:r>
          </a:p>
        </p:txBody>
      </p:sp>
      <p:pic>
        <p:nvPicPr>
          <p:cNvPr id="6" name="Symbol zastępczy zawartości 5" descr="Obraz zawierający zewnętrzne, woda, plaża, niebo&#10;&#10;Opis wygenerowany automatycznie">
            <a:extLst>
              <a:ext uri="{FF2B5EF4-FFF2-40B4-BE49-F238E27FC236}">
                <a16:creationId xmlns:a16="http://schemas.microsoft.com/office/drawing/2014/main" id="{2361E40F-D80C-47D9-8897-A50EAA886C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8454" y="3432161"/>
            <a:ext cx="4897633" cy="3182029"/>
          </a:xfrm>
        </p:spPr>
      </p:pic>
      <p:pic>
        <p:nvPicPr>
          <p:cNvPr id="8" name="Symbol zastępczy zawartości 7" descr="Obraz zawierający góra, trawa, niebo, zewnętrzne&#10;&#10;Opis wygenerowany automatycznie">
            <a:extLst>
              <a:ext uri="{FF2B5EF4-FFF2-40B4-BE49-F238E27FC236}">
                <a16:creationId xmlns:a16="http://schemas.microsoft.com/office/drawing/2014/main" id="{310733E2-23DA-4FC0-9830-4CEF2D6248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93923" y="1230591"/>
            <a:ext cx="4398640" cy="3298980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E5BD90C-912A-4A8B-BC49-05967F4726DF}"/>
              </a:ext>
            </a:extLst>
          </p:cNvPr>
          <p:cNvSpPr txBox="1"/>
          <p:nvPr/>
        </p:nvSpPr>
        <p:spPr>
          <a:xfrm>
            <a:off x="419144" y="2587353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MORZE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D6BBEFA-6683-4537-BBEC-547811FB6EC8}"/>
              </a:ext>
            </a:extLst>
          </p:cNvPr>
          <p:cNvSpPr txBox="1"/>
          <p:nvPr/>
        </p:nvSpPr>
        <p:spPr>
          <a:xfrm>
            <a:off x="7118569" y="4823441"/>
            <a:ext cx="1746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GÓRY</a:t>
            </a:r>
          </a:p>
        </p:txBody>
      </p:sp>
    </p:spTree>
    <p:extLst>
      <p:ext uri="{BB962C8B-B14F-4D97-AF65-F5344CB8AC3E}">
        <p14:creationId xmlns:p14="http://schemas.microsoft.com/office/powerpoint/2010/main" val="10711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5AAA9-DBF7-4AC8-B3F9-1EADEAF1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F0"/>
                </a:solidFill>
              </a:rPr>
              <a:t>Czego to dowodzi? </a:t>
            </a:r>
            <a:r>
              <a:rPr lang="pl-PL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31776B-DDEE-438B-96B2-DD3B51B9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7638"/>
            <a:ext cx="8640960" cy="5440362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7030A0"/>
                </a:solidFill>
              </a:rPr>
              <a:t>Ile ludzi tyle opinii </a:t>
            </a:r>
            <a:r>
              <a:rPr lang="pl-PL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rgbClr val="7030A0"/>
              </a:solidFill>
            </a:endParaRPr>
          </a:p>
          <a:p>
            <a:r>
              <a:rPr lang="pl-PL" dirty="0">
                <a:solidFill>
                  <a:srgbClr val="7030A0"/>
                </a:solidFill>
              </a:rPr>
              <a:t>Nie warto się porównywać do nikogo</a:t>
            </a:r>
          </a:p>
          <a:p>
            <a:r>
              <a:rPr lang="pl-PL" dirty="0"/>
              <a:t>Każdy jest inny i niepowtarzalny i przez to jedyny w swoim rodzaju</a:t>
            </a:r>
          </a:p>
          <a:p>
            <a:r>
              <a:rPr lang="pl-PL" dirty="0">
                <a:solidFill>
                  <a:srgbClr val="FF0000"/>
                </a:solidFill>
              </a:rPr>
              <a:t>Każdy ma swoje plusy i minusy, wady i zalety</a:t>
            </a:r>
          </a:p>
          <a:p>
            <a:r>
              <a:rPr lang="pl-PL" dirty="0">
                <a:solidFill>
                  <a:srgbClr val="FF9933"/>
                </a:solidFill>
              </a:rPr>
              <a:t>Niektórzy ludzie będą Cię lubić za Twoje pewne cechy, a inni tych samych Twoich cech i zachowań nie będą znosić!</a:t>
            </a:r>
          </a:p>
          <a:p>
            <a:r>
              <a:rPr lang="pl-PL" dirty="0">
                <a:solidFill>
                  <a:srgbClr val="00B050"/>
                </a:solidFill>
              </a:rPr>
              <a:t>Bądź prawdziwy i trzymaj z tymi, którzy to doceniają, że jesteś sobą!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10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zawartości 13" descr="Obraz zawierający osoba, odzież&#10;&#10;Opis wygenerowany automatycznie">
            <a:extLst>
              <a:ext uri="{FF2B5EF4-FFF2-40B4-BE49-F238E27FC236}">
                <a16:creationId xmlns:a16="http://schemas.microsoft.com/office/drawing/2014/main" id="{593AA5D8-292B-46A6-9A7F-386C0138F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928" y="0"/>
            <a:ext cx="3107827" cy="4525963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3AFAB7F-D67B-4361-A29C-B0D13556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228998"/>
          </a:xfrm>
        </p:spPr>
        <p:txBody>
          <a:bodyPr/>
          <a:lstStyle/>
          <a:p>
            <a:r>
              <a:rPr lang="pl-PL" sz="4800" b="1" dirty="0">
                <a:solidFill>
                  <a:srgbClr val="FF0000"/>
                </a:solidFill>
              </a:rPr>
              <a:t>Pięknie się różnimy</a:t>
            </a:r>
          </a:p>
        </p:txBody>
      </p:sp>
      <p:pic>
        <p:nvPicPr>
          <p:cNvPr id="9" name="Obraz 8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C7970CD-DA7D-4314-93B5-9E461CEAF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1322394" flipV="1">
            <a:off x="6903866" y="175918"/>
            <a:ext cx="1882731" cy="3142959"/>
          </a:xfrm>
          <a:prstGeom prst="rect">
            <a:avLst/>
          </a:prstGeom>
        </p:spPr>
      </p:pic>
      <p:pic>
        <p:nvPicPr>
          <p:cNvPr id="16" name="Obraz 15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9D5576A-F384-42F3-B01D-E00247122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23928" y="1590186"/>
            <a:ext cx="2305527" cy="4141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FD8D9C-C2D1-A4A3-D786-D1FF1F90B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71221" y="3789040"/>
            <a:ext cx="2458851" cy="31726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45C70F5-0688-29DD-8B2C-36E7AC414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6904" y="4739623"/>
            <a:ext cx="3436489" cy="21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81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DCFBF06-2785-5B6A-ACCC-7EDC80095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77947" y="342749"/>
            <a:ext cx="2766053" cy="30862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5E4153-2C6B-47EB-882C-A2891B95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94" y="136467"/>
            <a:ext cx="6779096" cy="1084982"/>
          </a:xfrm>
        </p:spPr>
        <p:txBody>
          <a:bodyPr/>
          <a:lstStyle/>
          <a:p>
            <a:r>
              <a:rPr lang="pl-PL" b="1" dirty="0">
                <a:solidFill>
                  <a:srgbClr val="FFC000"/>
                </a:solidFill>
              </a:rPr>
              <a:t>Pięknie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b="1" dirty="0">
                <a:solidFill>
                  <a:srgbClr val="FFC000"/>
                </a:solidFill>
              </a:rPr>
              <a:t>się różnimy</a:t>
            </a:r>
          </a:p>
        </p:txBody>
      </p:sp>
      <p:pic>
        <p:nvPicPr>
          <p:cNvPr id="14" name="Obraz 13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FA208BBE-0B78-4F38-8931-EC00CC516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8603" y="3859163"/>
            <a:ext cx="3659341" cy="3062115"/>
          </a:xfrm>
          <a:prstGeom prst="rect">
            <a:avLst/>
          </a:prstGeom>
        </p:spPr>
      </p:pic>
      <p:pic>
        <p:nvPicPr>
          <p:cNvPr id="10" name="Obraz 9" descr="Obraz zawierający osoba, młode, pozujący&#10;&#10;Opis wygenerowany automatycznie">
            <a:extLst>
              <a:ext uri="{FF2B5EF4-FFF2-40B4-BE49-F238E27FC236}">
                <a16:creationId xmlns:a16="http://schemas.microsoft.com/office/drawing/2014/main" id="{B07E023D-A8F8-4CD1-9A7A-379EB3E59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11916" y="1196752"/>
            <a:ext cx="2766053" cy="414908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8E4947-DABC-E1E2-F180-6D2C76471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862" y="151270"/>
            <a:ext cx="2302980" cy="3449353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A78E66-9DD3-543E-6D63-DFC1461A10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77969" y="3796591"/>
            <a:ext cx="2924942" cy="29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1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85ED7A-D417-40CE-A62B-5E3D3ED9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 anchor="ctr">
            <a:normAutofit fontScale="90000"/>
          </a:bodyPr>
          <a:lstStyle/>
          <a:p>
            <a:r>
              <a:rPr lang="pl-PL" b="1" dirty="0">
                <a:solidFill>
                  <a:srgbClr val="FFC000"/>
                </a:solidFill>
              </a:rPr>
              <a:t>MOCNE STRONY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A07E8E5-9A9B-498F-BFC7-2A7DF8DE3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793403"/>
            <a:ext cx="9144000" cy="6855370"/>
          </a:xfrm>
          <a:noFill/>
        </p:spPr>
      </p:pic>
    </p:spTree>
    <p:extLst>
      <p:ext uri="{BB962C8B-B14F-4D97-AF65-F5344CB8AC3E}">
        <p14:creationId xmlns:p14="http://schemas.microsoft.com/office/powerpoint/2010/main" val="374114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4EB895-3410-4244-9DFA-9CBE4047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b="1" dirty="0"/>
            </a:br>
            <a:r>
              <a:rPr lang="pl-PL" b="1" dirty="0"/>
              <a:t>Materiały zostały wypracowane przez: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8A684B-708D-4F42-B834-38C0C7C7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3041"/>
          </a:xfrm>
        </p:spPr>
        <p:txBody>
          <a:bodyPr/>
          <a:lstStyle/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b="1" dirty="0"/>
              <a:t>Fundacja Edumocni</a:t>
            </a:r>
            <a:r>
              <a:rPr lang="pl-PL" sz="2400" dirty="0"/>
              <a:t>, Polska </a:t>
            </a:r>
            <a:r>
              <a:rPr lang="pl-PL" sz="2400" u="sng" dirty="0">
                <a:hlinkClick r:id="rId2"/>
              </a:rPr>
              <a:t>https://edumocni.pl/</a:t>
            </a:r>
            <a:r>
              <a:rPr lang="pl-PL" sz="2400" dirty="0"/>
              <a:t> </a:t>
            </a:r>
          </a:p>
          <a:p>
            <a:pPr marL="0" indent="0">
              <a:buNone/>
            </a:pPr>
            <a:r>
              <a:rPr lang="pl-PL" sz="2400" b="1" dirty="0"/>
              <a:t>Justyna Kołodziej – Kozub </a:t>
            </a:r>
            <a:r>
              <a:rPr lang="pl-PL" sz="2400" b="1" dirty="0" err="1"/>
              <a:t>Coach</a:t>
            </a:r>
            <a:r>
              <a:rPr lang="pl-PL" sz="2400" b="1" dirty="0"/>
              <a:t> </a:t>
            </a:r>
            <a:r>
              <a:rPr lang="pl-PL" sz="2400" u="sng" dirty="0">
                <a:hlinkClick r:id="rId3"/>
              </a:rPr>
              <a:t>https://www.facebook.com/profile.php?id=100059272547940</a:t>
            </a:r>
            <a:r>
              <a:rPr lang="pl-PL" sz="2400" dirty="0"/>
              <a:t> </a:t>
            </a:r>
          </a:p>
          <a:p>
            <a:pPr marL="0" indent="0">
              <a:buNone/>
            </a:pPr>
            <a:r>
              <a:rPr lang="pl-PL" sz="2400" dirty="0"/>
              <a:t> </a:t>
            </a:r>
          </a:p>
          <a:p>
            <a:pPr marL="0" indent="0">
              <a:buNone/>
            </a:pPr>
            <a:r>
              <a:rPr lang="en-GB" sz="2400" b="1" dirty="0"/>
              <a:t>Bluebook </a:t>
            </a:r>
            <a:r>
              <a:rPr lang="en-GB" sz="2400" b="1" dirty="0" err="1"/>
              <a:t>srl</a:t>
            </a:r>
            <a:r>
              <a:rPr lang="en-GB" sz="2400" b="1" dirty="0"/>
              <a:t>, </a:t>
            </a:r>
            <a:r>
              <a:rPr lang="en-GB" sz="2400" dirty="0" err="1"/>
              <a:t>Włochy</a:t>
            </a:r>
            <a:r>
              <a:rPr lang="en-GB" sz="2400" dirty="0"/>
              <a:t> </a:t>
            </a:r>
            <a:r>
              <a:rPr lang="en-GB" sz="2400" u="sng" dirty="0">
                <a:hlinkClick r:id="rId4"/>
              </a:rPr>
              <a:t>https://www.bluebook.it/</a:t>
            </a:r>
            <a:endParaRPr lang="pl-PL" sz="2400" dirty="0"/>
          </a:p>
          <a:p>
            <a:pPr marL="0" indent="0">
              <a:buNone/>
            </a:pPr>
            <a:r>
              <a:rPr lang="pl-PL" sz="2400" b="1" dirty="0" err="1"/>
              <a:t>Monica</a:t>
            </a:r>
            <a:r>
              <a:rPr lang="pl-PL" sz="2400" b="1" dirty="0"/>
              <a:t> </a:t>
            </a:r>
            <a:r>
              <a:rPr lang="pl-PL" sz="2400" b="1" dirty="0" err="1"/>
              <a:t>Pomero</a:t>
            </a:r>
            <a:r>
              <a:rPr lang="pl-PL" sz="2400" b="1" dirty="0"/>
              <a:t>, </a:t>
            </a:r>
            <a:r>
              <a:rPr lang="pl-PL" sz="2400" b="1" dirty="0" err="1"/>
              <a:t>Letizia</a:t>
            </a:r>
            <a:r>
              <a:rPr lang="pl-PL" sz="2400" b="1" dirty="0"/>
              <a:t> </a:t>
            </a:r>
            <a:r>
              <a:rPr lang="pl-PL" sz="2400" b="1" dirty="0" err="1"/>
              <a:t>Zuchelli</a:t>
            </a:r>
            <a:endParaRPr lang="pl-PL" sz="2400" b="1" dirty="0"/>
          </a:p>
          <a:p>
            <a:pPr marL="0" indent="0" algn="ctr">
              <a:buNone/>
            </a:pPr>
            <a:r>
              <a:rPr lang="pl-PL" sz="1600" dirty="0"/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marL="0" indent="0" algn="ctr">
              <a:buNone/>
            </a:pP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</a:p>
          <a:p>
            <a:pPr marL="0" indent="0" algn="ctr">
              <a:buNone/>
            </a:pP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</a:t>
            </a:r>
            <a:r>
              <a:rPr lang="pl-PL" alt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Commons</a:t>
            </a: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Uznanie autorstwa 4.0 Międzynarodowa Licencja Publiczna</a:t>
            </a:r>
            <a:endParaRPr lang="pl-PL" sz="1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172376-DB98-484A-AB5A-159684A54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A930EB-D419-4851-BA0B-5CCC750C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637" y="484759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 descr="http://i.creativecommons.org/l/by/3.0/88x31.png">
            <a:extLst>
              <a:ext uri="{FF2B5EF4-FFF2-40B4-BE49-F238E27FC236}">
                <a16:creationId xmlns:a16="http://schemas.microsoft.com/office/drawing/2014/main" id="{6103C0E0-5091-4E62-981C-FBEB111AD16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661248"/>
            <a:ext cx="838200" cy="294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021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3507EB-EE08-49CE-B69D-4042AC06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8881"/>
            <a:ext cx="8229600" cy="105941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Mocne strony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82EDEC-8AAA-492B-8960-8FC48E404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0"/>
            <a:ext cx="5472608" cy="7029401"/>
          </a:xfrm>
        </p:spPr>
        <p:txBody>
          <a:bodyPr>
            <a:normAutofit fontScale="62500" lnSpcReduction="20000"/>
          </a:bodyPr>
          <a:lstStyle/>
          <a:p>
            <a:r>
              <a:rPr lang="pl-PL" sz="3400" dirty="0">
                <a:solidFill>
                  <a:srgbClr val="0070C0"/>
                </a:solidFill>
              </a:rPr>
              <a:t>Dobra pamięć</a:t>
            </a:r>
          </a:p>
          <a:p>
            <a:endParaRPr lang="pl-PL" sz="3400" dirty="0">
              <a:solidFill>
                <a:srgbClr val="0070C0"/>
              </a:solidFill>
            </a:endParaRPr>
          </a:p>
          <a:p>
            <a:r>
              <a:rPr lang="pl-PL" sz="3400" dirty="0">
                <a:solidFill>
                  <a:srgbClr val="0070C0"/>
                </a:solidFill>
              </a:rPr>
              <a:t>Zdolności językowe</a:t>
            </a:r>
          </a:p>
          <a:p>
            <a:endParaRPr lang="pl-PL" sz="3400" dirty="0">
              <a:solidFill>
                <a:srgbClr val="0070C0"/>
              </a:solidFill>
            </a:endParaRPr>
          </a:p>
          <a:p>
            <a:r>
              <a:rPr lang="pl-PL" sz="3400" dirty="0">
                <a:solidFill>
                  <a:srgbClr val="0070C0"/>
                </a:solidFill>
              </a:rPr>
              <a:t>Łatwość nawiązywania relacji</a:t>
            </a:r>
          </a:p>
          <a:p>
            <a:endParaRPr lang="pl-PL" sz="3400" dirty="0"/>
          </a:p>
          <a:p>
            <a:r>
              <a:rPr lang="pl-PL" sz="3400" dirty="0">
                <a:solidFill>
                  <a:srgbClr val="00B050"/>
                </a:solidFill>
              </a:rPr>
              <a:t>Talent plastyczny/muzyczny</a:t>
            </a:r>
          </a:p>
          <a:p>
            <a:endParaRPr lang="pl-PL" sz="3400" dirty="0">
              <a:solidFill>
                <a:srgbClr val="00B050"/>
              </a:solidFill>
            </a:endParaRPr>
          </a:p>
          <a:p>
            <a:r>
              <a:rPr lang="pl-PL" sz="3400" dirty="0">
                <a:solidFill>
                  <a:srgbClr val="00B050"/>
                </a:solidFill>
              </a:rPr>
              <a:t>Sprawność fizyczna</a:t>
            </a:r>
          </a:p>
          <a:p>
            <a:endParaRPr lang="pl-PL" sz="3400" dirty="0">
              <a:solidFill>
                <a:srgbClr val="00B050"/>
              </a:solidFill>
            </a:endParaRPr>
          </a:p>
          <a:p>
            <a:r>
              <a:rPr lang="pl-PL" sz="3400" dirty="0">
                <a:solidFill>
                  <a:srgbClr val="00B050"/>
                </a:solidFill>
              </a:rPr>
              <a:t>Zdolności kulinarne</a:t>
            </a:r>
          </a:p>
          <a:p>
            <a:endParaRPr lang="pl-PL" sz="3400" dirty="0">
              <a:solidFill>
                <a:srgbClr val="00B050"/>
              </a:solidFill>
            </a:endParaRPr>
          </a:p>
          <a:p>
            <a:r>
              <a:rPr lang="pl-PL" sz="3400" dirty="0">
                <a:solidFill>
                  <a:srgbClr val="00B050"/>
                </a:solidFill>
              </a:rPr>
              <a:t>Umiejętności aktorskie</a:t>
            </a:r>
          </a:p>
          <a:p>
            <a:endParaRPr lang="pl-PL" sz="3400" dirty="0">
              <a:solidFill>
                <a:srgbClr val="00B050"/>
              </a:solidFill>
            </a:endParaRPr>
          </a:p>
          <a:p>
            <a:r>
              <a:rPr lang="pl-PL" sz="3400" dirty="0">
                <a:solidFill>
                  <a:srgbClr val="00B050"/>
                </a:solidFill>
              </a:rPr>
              <a:t>Pocieszanie innych/wspieranie</a:t>
            </a:r>
            <a:endParaRPr lang="pl-PL" sz="3400" dirty="0"/>
          </a:p>
          <a:p>
            <a:endParaRPr lang="pl-PL" sz="3400" dirty="0"/>
          </a:p>
          <a:p>
            <a:r>
              <a:rPr lang="pl-PL" sz="3400" dirty="0">
                <a:solidFill>
                  <a:schemeClr val="accent6">
                    <a:lumMod val="75000"/>
                  </a:schemeClr>
                </a:solidFill>
              </a:rPr>
              <a:t>Zdolności matematyczne</a:t>
            </a:r>
          </a:p>
          <a:p>
            <a:endParaRPr lang="pl-PL" sz="3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sz="3400" dirty="0">
                <a:solidFill>
                  <a:schemeClr val="accent6">
                    <a:lumMod val="75000"/>
                  </a:schemeClr>
                </a:solidFill>
              </a:rPr>
              <a:t>Zmysł fotograficzny</a:t>
            </a:r>
          </a:p>
          <a:p>
            <a:endParaRPr lang="pl-PL" sz="3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sz="3400" dirty="0">
                <a:solidFill>
                  <a:schemeClr val="accent6">
                    <a:lumMod val="75000"/>
                  </a:schemeClr>
                </a:solidFill>
              </a:rPr>
              <a:t>Zdolności przywódcze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351E9B-2C9C-417E-A854-FF1022C70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4" y="116632"/>
            <a:ext cx="4464496" cy="67413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l-PL" sz="3200" dirty="0">
              <a:solidFill>
                <a:srgbClr val="7030A0"/>
              </a:solidFill>
            </a:endParaRPr>
          </a:p>
          <a:p>
            <a:r>
              <a:rPr lang="pl-PL" sz="3200" dirty="0">
                <a:solidFill>
                  <a:srgbClr val="7030A0"/>
                </a:solidFill>
              </a:rPr>
              <a:t>Radiowy głos </a:t>
            </a:r>
            <a:r>
              <a:rPr lang="pl-PL" sz="3200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</a:p>
          <a:p>
            <a:endParaRPr lang="pl-PL" sz="3200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r>
              <a:rPr lang="pl-PL" sz="3200" dirty="0">
                <a:solidFill>
                  <a:srgbClr val="7030A0"/>
                </a:solidFill>
              </a:rPr>
              <a:t>Poczucie humoru</a:t>
            </a:r>
          </a:p>
          <a:p>
            <a:endParaRPr lang="pl-PL" dirty="0"/>
          </a:p>
          <a:p>
            <a:endParaRPr lang="pl-PL" dirty="0"/>
          </a:p>
          <a:p>
            <a:r>
              <a:rPr lang="pl-PL" sz="3200" dirty="0"/>
              <a:t>CIERPLIWOŚĆ </a:t>
            </a:r>
          </a:p>
          <a:p>
            <a:endParaRPr lang="pl-PL" sz="3200" dirty="0"/>
          </a:p>
          <a:p>
            <a:r>
              <a:rPr lang="pl-PL" sz="3200" dirty="0"/>
              <a:t>EMPATIA</a:t>
            </a:r>
          </a:p>
          <a:p>
            <a:endParaRPr lang="pl-PL" sz="3200" dirty="0"/>
          </a:p>
          <a:p>
            <a:r>
              <a:rPr lang="pl-PL" sz="3200" dirty="0"/>
              <a:t>OPIEKUŃCZOŚĆ</a:t>
            </a:r>
          </a:p>
          <a:p>
            <a:endParaRPr lang="pl-PL" sz="3200" dirty="0"/>
          </a:p>
          <a:p>
            <a:r>
              <a:rPr lang="pl-PL" sz="3200" dirty="0"/>
              <a:t>DOKŁADNOŚĆ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E7E539-B080-C782-19A2-43299964C19A}"/>
              </a:ext>
            </a:extLst>
          </p:cNvPr>
          <p:cNvSpPr txBox="1"/>
          <p:nvPr/>
        </p:nvSpPr>
        <p:spPr>
          <a:xfrm>
            <a:off x="6372200" y="5157192"/>
            <a:ext cx="3432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Zmysł estetyczny</a:t>
            </a:r>
            <a:br>
              <a:rPr lang="pl-PL" sz="2200" b="1" dirty="0"/>
            </a:br>
            <a:endParaRPr lang="pl-PL" sz="2200" b="1" dirty="0"/>
          </a:p>
          <a:p>
            <a:r>
              <a:rPr lang="pl-PL" sz="2200" b="1" dirty="0"/>
              <a:t>Dobry kontakt ze zwierzętami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D780F87-E135-3108-57EB-0F551F57CC02}"/>
              </a:ext>
            </a:extLst>
          </p:cNvPr>
          <p:cNvSpPr txBox="1"/>
          <p:nvPr/>
        </p:nvSpPr>
        <p:spPr>
          <a:xfrm>
            <a:off x="6405736" y="4526350"/>
            <a:ext cx="308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Ortografia</a:t>
            </a:r>
          </a:p>
        </p:txBody>
      </p:sp>
    </p:spTree>
    <p:extLst>
      <p:ext uri="{BB962C8B-B14F-4D97-AF65-F5344CB8AC3E}">
        <p14:creationId xmlns:p14="http://schemas.microsoft.com/office/powerpoint/2010/main" val="107785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DF182-6098-4374-B081-CF5D1D71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KAŻDY z nas ma swój unikalny zestaw mocnych stron</a:t>
            </a:r>
          </a:p>
        </p:txBody>
      </p:sp>
      <p:pic>
        <p:nvPicPr>
          <p:cNvPr id="5" name="Symbol zastępczy zawartości 4" descr="Obraz zawierający zewnętrzne, kamień&#10;&#10;Opis wygenerowany automatycznie">
            <a:extLst>
              <a:ext uri="{FF2B5EF4-FFF2-40B4-BE49-F238E27FC236}">
                <a16:creationId xmlns:a16="http://schemas.microsoft.com/office/drawing/2014/main" id="{4CFDCF02-EFA1-431A-9FCF-AE09AA09D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504" y="879104"/>
            <a:ext cx="2016224" cy="3024336"/>
          </a:xfrm>
        </p:spPr>
      </p:pic>
      <p:pic>
        <p:nvPicPr>
          <p:cNvPr id="10" name="Obraz 9" descr="Obraz zawierający osoba, stół, wewnątrz, mały&#10;&#10;Opis wygenerowany automatycznie">
            <a:extLst>
              <a:ext uri="{FF2B5EF4-FFF2-40B4-BE49-F238E27FC236}">
                <a16:creationId xmlns:a16="http://schemas.microsoft.com/office/drawing/2014/main" id="{312F7DB5-289E-4A84-BB8F-A294602E3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58505" y="3628802"/>
            <a:ext cx="2199316" cy="3298974"/>
          </a:xfrm>
          <a:prstGeom prst="rect">
            <a:avLst/>
          </a:prstGeom>
        </p:spPr>
      </p:pic>
      <p:pic>
        <p:nvPicPr>
          <p:cNvPr id="12" name="Obraz 11" descr="Obraz zawierający tekst, tablica, osoba, w paski&#10;&#10;Opis wygenerowany automatycznie">
            <a:extLst>
              <a:ext uri="{FF2B5EF4-FFF2-40B4-BE49-F238E27FC236}">
                <a16:creationId xmlns:a16="http://schemas.microsoft.com/office/drawing/2014/main" id="{587F9509-CDCB-4988-8EB9-076B0EC38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71257" y="1163677"/>
            <a:ext cx="3121152" cy="20817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5243329-5DBA-4970-9D02-D1B74031E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246" y="3120404"/>
            <a:ext cx="3724329" cy="1862165"/>
          </a:xfrm>
          <a:prstGeom prst="rect">
            <a:avLst/>
          </a:prstGeom>
        </p:spPr>
      </p:pic>
      <p:pic>
        <p:nvPicPr>
          <p:cNvPr id="18" name="Obraz 17" descr="braz zawierający tekst, drzewo, zewnętrzne, trawa&#10;&#10;Opis wygenerowany automatycznie">
            <a:extLst>
              <a:ext uri="{FF2B5EF4-FFF2-40B4-BE49-F238E27FC236}">
                <a16:creationId xmlns:a16="http://schemas.microsoft.com/office/drawing/2014/main" id="{456DEF6A-9E84-4A82-A7DC-4EEB781079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529650" y="3789040"/>
            <a:ext cx="3308908" cy="2390686"/>
          </a:xfrm>
          <a:prstGeom prst="rect">
            <a:avLst/>
          </a:prstGeom>
        </p:spPr>
      </p:pic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562A093F-7104-45D4-8E89-44F1B8D51F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346438" y="1412918"/>
            <a:ext cx="2984239" cy="1862165"/>
          </a:xfrm>
          <a:prstGeom prst="rect">
            <a:avLst/>
          </a:prstGeom>
        </p:spPr>
      </p:pic>
      <p:pic>
        <p:nvPicPr>
          <p:cNvPr id="7" name="Obraz 6" descr="Obraz zawierający różowy, zewnętrzne, sport, tenis&#10;&#10;Opis wygenerowany automatycznie">
            <a:extLst>
              <a:ext uri="{FF2B5EF4-FFF2-40B4-BE49-F238E27FC236}">
                <a16:creationId xmlns:a16="http://schemas.microsoft.com/office/drawing/2014/main" id="{5AF9F4A8-DC73-49DC-94AD-CB2D9C1CC9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236296" y="0"/>
            <a:ext cx="2280836" cy="2954560"/>
          </a:xfrm>
          <a:prstGeom prst="rect">
            <a:avLst/>
          </a:prstGeom>
        </p:spPr>
      </p:pic>
      <p:pic>
        <p:nvPicPr>
          <p:cNvPr id="14" name="Obraz 13" descr="Obraz zawierający tekst, osoba&#10;&#10;Opis wygenerowany automatycznie">
            <a:extLst>
              <a:ext uri="{FF2B5EF4-FFF2-40B4-BE49-F238E27FC236}">
                <a16:creationId xmlns:a16="http://schemas.microsoft.com/office/drawing/2014/main" id="{FA318963-7EFE-4558-BCE3-1166FC4305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32868" y="4819275"/>
            <a:ext cx="3119555" cy="20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02945B7-F09E-4050-A8D3-30A8FEA37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76056" y="1124744"/>
            <a:ext cx="3899925" cy="29249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51854D4-E210-49EE-8264-FA7DE46A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980"/>
            <a:ext cx="8229600" cy="850106"/>
          </a:xfrm>
        </p:spPr>
        <p:txBody>
          <a:bodyPr/>
          <a:lstStyle/>
          <a:p>
            <a:r>
              <a:rPr lang="pl-PL" dirty="0">
                <a:solidFill>
                  <a:srgbClr val="7030A0"/>
                </a:solidFill>
              </a:rPr>
              <a:t>Nie każda dziewczyna musi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45E02-0B6C-443A-8D95-D0B61639A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pl-PL" dirty="0"/>
              <a:t>Lubić się malować i interesować modą</a:t>
            </a:r>
          </a:p>
          <a:p>
            <a:endParaRPr lang="pl-PL" dirty="0"/>
          </a:p>
          <a:p>
            <a:r>
              <a:rPr lang="pl-PL" dirty="0"/>
              <a:t>Lubić kolor różowy i brokat</a:t>
            </a:r>
          </a:p>
          <a:p>
            <a:endParaRPr lang="pl-PL" dirty="0"/>
          </a:p>
          <a:p>
            <a:r>
              <a:rPr lang="pl-PL" dirty="0"/>
              <a:t>Mieć długie włosy</a:t>
            </a:r>
          </a:p>
          <a:p>
            <a:endParaRPr lang="pl-PL" dirty="0"/>
          </a:p>
          <a:p>
            <a:r>
              <a:rPr lang="pl-PL" dirty="0"/>
              <a:t>Chodzić w spódnicach</a:t>
            </a:r>
          </a:p>
          <a:p>
            <a:endParaRPr lang="pl-PL" dirty="0"/>
          </a:p>
          <a:p>
            <a:r>
              <a:rPr lang="pl-PL" dirty="0"/>
              <a:t>Ładnie pisać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7" name="Obraz 6" descr="Obraz zawierający osoba, sukienka&#10;&#10;Opis wygenerowany automatycznie">
            <a:extLst>
              <a:ext uri="{FF2B5EF4-FFF2-40B4-BE49-F238E27FC236}">
                <a16:creationId xmlns:a16="http://schemas.microsoft.com/office/drawing/2014/main" id="{9A49A0D8-562E-43AE-A816-742F13EC0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82589" y="3826950"/>
            <a:ext cx="1993392" cy="2987040"/>
          </a:xfrm>
          <a:prstGeom prst="rect">
            <a:avLst/>
          </a:prstGeom>
        </p:spPr>
      </p:pic>
      <p:pic>
        <p:nvPicPr>
          <p:cNvPr id="9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B4182005-16AB-403C-9291-62CEAD076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51374" y="5043810"/>
            <a:ext cx="3016228" cy="17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drzewo, trawa, zewnętrzne, pole&#10;&#10;Opis wygenerowany automatycznie">
            <a:extLst>
              <a:ext uri="{FF2B5EF4-FFF2-40B4-BE49-F238E27FC236}">
                <a16:creationId xmlns:a16="http://schemas.microsoft.com/office/drawing/2014/main" id="{79214326-A499-4A95-9B72-4A13C4779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3351" y="4941168"/>
            <a:ext cx="2952135" cy="1967698"/>
          </a:xfrm>
          <a:prstGeom prst="rect">
            <a:avLst/>
          </a:prstGeom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915C8CF3-6CCF-4F14-99E7-DFD1CE57A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65418" y="1655403"/>
            <a:ext cx="3048000" cy="304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A3343BB-C485-43C0-993F-08C5D3E2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F0"/>
                </a:solidFill>
              </a:rPr>
              <a:t>Nie każdy chłopak musi</a:t>
            </a:r>
            <a:br>
              <a:rPr lang="pl-PL" b="1" dirty="0">
                <a:solidFill>
                  <a:srgbClr val="00B0F0"/>
                </a:solidFill>
              </a:rPr>
            </a:br>
            <a:endParaRPr lang="pl-PL" b="1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90D193-DAE3-41D6-A65C-6B0E86DA2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507288" cy="4708525"/>
          </a:xfrm>
        </p:spPr>
        <p:txBody>
          <a:bodyPr>
            <a:normAutofit/>
          </a:bodyPr>
          <a:lstStyle/>
          <a:p>
            <a:r>
              <a:rPr lang="pl-PL" dirty="0"/>
              <a:t>Interesować się autami i piłką nożną</a:t>
            </a:r>
          </a:p>
          <a:p>
            <a:endParaRPr lang="pl-PL" dirty="0"/>
          </a:p>
          <a:p>
            <a:r>
              <a:rPr lang="pl-PL" dirty="0"/>
              <a:t>Lubić WF</a:t>
            </a:r>
          </a:p>
          <a:p>
            <a:endParaRPr lang="pl-PL" dirty="0"/>
          </a:p>
          <a:p>
            <a:r>
              <a:rPr lang="pl-PL" dirty="0"/>
              <a:t>Być silny fizycznie</a:t>
            </a:r>
          </a:p>
          <a:p>
            <a:endParaRPr lang="pl-PL" dirty="0"/>
          </a:p>
          <a:p>
            <a:r>
              <a:rPr lang="pl-PL" dirty="0"/>
              <a:t>Mieć krótkie włosy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1318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409C8A-6162-48AA-AAB0-4BABC0D8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SAMOOCENA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A4DC1F-F02A-4339-8C00-A840454A9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446567" cy="47811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00" b="1" i="0" dirty="0">
                <a:effectLst/>
              </a:rPr>
              <a:t>samoocena to nasza ocena samych siebie na podstawie tego, co </a:t>
            </a:r>
            <a:r>
              <a:rPr lang="pl-PL" sz="2400" b="1" dirty="0"/>
              <a:t>wydarza</a:t>
            </a:r>
            <a:r>
              <a:rPr lang="pl-PL" sz="2400" b="1" i="0" dirty="0">
                <a:effectLst/>
              </a:rPr>
              <a:t> się w naszym życiu i jak to sobie tłumaczymy </a:t>
            </a:r>
          </a:p>
          <a:p>
            <a:pPr>
              <a:lnSpc>
                <a:spcPct val="90000"/>
              </a:lnSpc>
            </a:pPr>
            <a:endParaRPr lang="pl-PL" sz="2400" b="1" dirty="0"/>
          </a:p>
          <a:p>
            <a:pPr>
              <a:lnSpc>
                <a:spcPct val="90000"/>
              </a:lnSpc>
            </a:pPr>
            <a:endParaRPr lang="pl-PL" sz="2400" b="1" dirty="0"/>
          </a:p>
          <a:p>
            <a:pPr>
              <a:lnSpc>
                <a:spcPct val="90000"/>
              </a:lnSpc>
            </a:pPr>
            <a:r>
              <a:rPr lang="pl-PL" sz="2400" b="0" i="0" dirty="0">
                <a:effectLst/>
              </a:rPr>
              <a:t>zmienia się w zależności od tego, z kim się porównujemy i co o sobie słyszymy</a:t>
            </a:r>
            <a:r>
              <a:rPr lang="pl-PL" sz="2400" dirty="0"/>
              <a:t> od RODZICÓW, Znajomych i NAUCZYCIELI)</a:t>
            </a:r>
            <a:endParaRPr lang="pl-PL" sz="2400" b="0" i="0" dirty="0">
              <a:effectLst/>
            </a:endParaRPr>
          </a:p>
          <a:p>
            <a:pPr>
              <a:lnSpc>
                <a:spcPct val="90000"/>
              </a:lnSpc>
            </a:pPr>
            <a:endParaRPr lang="pl-PL" sz="2400" dirty="0"/>
          </a:p>
          <a:p>
            <a:pPr>
              <a:lnSpc>
                <a:spcPct val="90000"/>
              </a:lnSpc>
            </a:pP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DE9522-BC5A-9D5D-1207-3DACF3FF2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568" y="1294798"/>
            <a:ext cx="350301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09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AB208D-DDC9-8AD7-DF4F-520A116A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8641"/>
            <a:ext cx="8229600" cy="1714202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C00000"/>
                </a:solidFill>
              </a:rPr>
              <a:t>Rodzaje samooceny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68528A-3193-22B5-14E7-85C72160B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191000" cy="3705275"/>
          </a:xfrm>
        </p:spPr>
        <p:txBody>
          <a:bodyPr>
            <a:normAutofit/>
          </a:bodyPr>
          <a:lstStyle/>
          <a:p>
            <a:r>
              <a:rPr lang="pl-PL" sz="6600" dirty="0"/>
              <a:t>NISKA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99B0F59-8115-2325-E44E-008C1AF27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9241" y="2123555"/>
            <a:ext cx="4172272" cy="3705276"/>
          </a:xfrm>
        </p:spPr>
        <p:txBody>
          <a:bodyPr>
            <a:normAutofit/>
          </a:bodyPr>
          <a:lstStyle/>
          <a:p>
            <a:r>
              <a:rPr lang="pl-PL" sz="6000" dirty="0"/>
              <a:t>WYSOKA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FC7CA34-52CF-71FE-9DAD-3592B21EDA0A}"/>
              </a:ext>
            </a:extLst>
          </p:cNvPr>
          <p:cNvSpPr txBox="1"/>
          <p:nvPr/>
        </p:nvSpPr>
        <p:spPr>
          <a:xfrm>
            <a:off x="1619672" y="3976193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6600" dirty="0">
                <a:solidFill>
                  <a:srgbClr val="0070C0"/>
                </a:solidFill>
              </a:rPr>
              <a:t>ADEKWATNA</a:t>
            </a:r>
          </a:p>
        </p:txBody>
      </p:sp>
    </p:spTree>
    <p:extLst>
      <p:ext uri="{BB962C8B-B14F-4D97-AF65-F5344CB8AC3E}">
        <p14:creationId xmlns:p14="http://schemas.microsoft.com/office/powerpoint/2010/main" val="194017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60AB8D-032D-4878-A622-399D4B51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INTERPRETACJA tego co nam się przydarza</a:t>
            </a:r>
            <a:endParaRPr lang="en-US" dirty="0"/>
          </a:p>
        </p:txBody>
      </p:sp>
      <p:pic>
        <p:nvPicPr>
          <p:cNvPr id="6" name="Symbol zastępczy zawartości 5" descr="Obraz zawierający wewnątrz, ściana, stół&#10;&#10;Opis wygenerowany automatycznie">
            <a:extLst>
              <a:ext uri="{FF2B5EF4-FFF2-40B4-BE49-F238E27FC236}">
                <a16:creationId xmlns:a16="http://schemas.microsoft.com/office/drawing/2014/main" id="{24996807-E872-46D4-BE7A-6336923F4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69020" y="1600200"/>
            <a:ext cx="6805959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206639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D4551E-D394-42C1-85F8-F61D87D5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rgbClr val="CC00CC"/>
                </a:solidFill>
              </a:rPr>
              <a:t>Samoocena</a:t>
            </a:r>
            <a:br>
              <a:rPr lang="pl-PL" dirty="0"/>
            </a:br>
            <a:r>
              <a:rPr lang="pl-PL" dirty="0"/>
              <a:t>„3 miejsce – 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BRĄZOWY MEDAL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3E6F1D-12F7-4833-ADD9-D481CF61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43400" cy="5257800"/>
          </a:xfrm>
        </p:spPr>
        <p:txBody>
          <a:bodyPr>
            <a:normAutofit lnSpcReduction="10000"/>
          </a:bodyPr>
          <a:lstStyle/>
          <a:p>
            <a:r>
              <a:rPr lang="pl-PL" sz="4300" dirty="0">
                <a:solidFill>
                  <a:srgbClr val="00B0F0"/>
                </a:solidFill>
              </a:rPr>
              <a:t>Niska samoocena</a:t>
            </a:r>
            <a:endParaRPr lang="pl-PL" dirty="0"/>
          </a:p>
          <a:p>
            <a:r>
              <a:rPr lang="pl-PL" dirty="0"/>
              <a:t>„ O nie! jestem ostatni, tylko 3 miejsce”</a:t>
            </a:r>
          </a:p>
          <a:p>
            <a:r>
              <a:rPr lang="pl-PL" dirty="0"/>
              <a:t>„ szkoda, że mi nie poszło tak dobrze jak kolegom”</a:t>
            </a:r>
          </a:p>
          <a:p>
            <a:r>
              <a:rPr lang="pl-PL" dirty="0"/>
              <a:t>„ Jestem z tej trójki najgorszy „</a:t>
            </a:r>
          </a:p>
          <a:p>
            <a:r>
              <a:rPr lang="pl-PL" dirty="0"/>
              <a:t> „Mam pecha”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70CAD0F-716C-48FF-9086-D0023764C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2403"/>
            <a:ext cx="4316288" cy="5069160"/>
          </a:xfrm>
        </p:spPr>
        <p:txBody>
          <a:bodyPr>
            <a:normAutofit lnSpcReduction="10000"/>
          </a:bodyPr>
          <a:lstStyle/>
          <a:p>
            <a:r>
              <a:rPr lang="pl-PL" sz="3900" dirty="0">
                <a:solidFill>
                  <a:srgbClr val="00B050"/>
                </a:solidFill>
              </a:rPr>
              <a:t>Adekwatna samoocena</a:t>
            </a:r>
            <a:endParaRPr lang="pl-PL" dirty="0"/>
          </a:p>
          <a:p>
            <a:r>
              <a:rPr lang="pl-PL" dirty="0"/>
              <a:t>„</a:t>
            </a:r>
            <a:r>
              <a:rPr lang="pl-PL" dirty="0" err="1"/>
              <a:t>Wow</a:t>
            </a:r>
            <a:r>
              <a:rPr lang="pl-PL" dirty="0"/>
              <a:t>! Jestem na podium – to sukces”</a:t>
            </a:r>
          </a:p>
          <a:p>
            <a:r>
              <a:rPr lang="pl-PL" dirty="0"/>
              <a:t>„Zrobiłem postęp bo w tamtym roku zająłem 7  miejsce”</a:t>
            </a:r>
          </a:p>
          <a:p>
            <a:r>
              <a:rPr lang="pl-PL" dirty="0"/>
              <a:t>„ Warto było się starać bardziej - są efekty”</a:t>
            </a:r>
          </a:p>
          <a:p>
            <a:r>
              <a:rPr lang="pl-PL" dirty="0"/>
              <a:t>„Za rok może mi się uda zdobyć nawet 2 miejsce”</a:t>
            </a:r>
            <a:endParaRPr lang="en-US" dirty="0"/>
          </a:p>
        </p:txBody>
      </p:sp>
      <p:pic>
        <p:nvPicPr>
          <p:cNvPr id="5" name="Obraz 4" descr="Obraz zawierający zegarek, łańcuch, medalion, akcesorium&#10;&#10;Opis wygenerowany automatycznie">
            <a:extLst>
              <a:ext uri="{FF2B5EF4-FFF2-40B4-BE49-F238E27FC236}">
                <a16:creationId xmlns:a16="http://schemas.microsoft.com/office/drawing/2014/main" id="{F1BBC155-6BCC-4FC4-90CB-8AFB8F22E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6200" y="80393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5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1C1A82-9EB3-4D90-9ECC-0802B1D6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b="1" dirty="0"/>
              <a:t>NISKA SAMOOCENA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CCC061-28C1-492B-B7B9-C8F2DBC80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52578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pl-PL" b="0" i="0" dirty="0">
                <a:effectLst/>
              </a:rPr>
              <a:t>to posiadanie bardzo niekorzystnego zdania na swój temat</a:t>
            </a:r>
            <a:endParaRPr lang="pl-PL" dirty="0"/>
          </a:p>
          <a:p>
            <a:pPr algn="just">
              <a:lnSpc>
                <a:spcPct val="90000"/>
              </a:lnSpc>
            </a:pPr>
            <a:r>
              <a:rPr lang="pl-PL" dirty="0"/>
              <a:t>o</a:t>
            </a:r>
            <a:r>
              <a:rPr lang="pl-PL" b="0" i="0" dirty="0">
                <a:effectLst/>
              </a:rPr>
              <a:t>soba z niskim poziomem samooceny jest bierna, niechętna do jakiejkolwiek aktywności, izoluje się od innych, dominuje u niej smutek, lęk, pesymizm, jest uległa, boi się odmówić innym</a:t>
            </a:r>
          </a:p>
          <a:p>
            <a:pPr algn="just">
              <a:lnSpc>
                <a:spcPct val="90000"/>
              </a:lnSpc>
            </a:pPr>
            <a:r>
              <a:rPr lang="pl-PL" dirty="0"/>
              <a:t>czuję się gorsza od innych</a:t>
            </a:r>
          </a:p>
        </p:txBody>
      </p:sp>
      <p:pic>
        <p:nvPicPr>
          <p:cNvPr id="5" name="Obraz 4" descr="Obraz zawierający osoba, ściana, wewnątrz, kobieta&#10;&#10;Opis wygenerowany automatycznie">
            <a:extLst>
              <a:ext uri="{FF2B5EF4-FFF2-40B4-BE49-F238E27FC236}">
                <a16:creationId xmlns:a16="http://schemas.microsoft.com/office/drawing/2014/main" id="{0E39AEE6-7986-457A-A49E-9221AF2AA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219" r="16218" b="-1"/>
          <a:stretch/>
        </p:blipFill>
        <p:spPr>
          <a:xfrm>
            <a:off x="5829774" y="1946636"/>
            <a:ext cx="3250362" cy="3642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06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16D24E-1502-4E58-87DD-BF85962C8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562074"/>
          </a:xfrm>
        </p:spPr>
        <p:txBody>
          <a:bodyPr anchor="ctr">
            <a:normAutofit fontScale="90000"/>
          </a:bodyPr>
          <a:lstStyle/>
          <a:p>
            <a:r>
              <a:rPr lang="pl-PL" b="1" dirty="0"/>
              <a:t>Zdrowa SAMOOCENA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9E28EC-B46F-4647-BF03-D694D3D55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7944" y="980728"/>
            <a:ext cx="5076056" cy="51454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4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„Znam swoje wady i akceptuję je</a:t>
            </a:r>
          </a:p>
          <a:p>
            <a:pPr marL="0" indent="0" algn="just">
              <a:buNone/>
            </a:pPr>
            <a:endParaRPr lang="pl-PL" sz="4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NIKT nie jest i nie musi być idealny!</a:t>
            </a:r>
            <a:endParaRPr lang="pl-PL" sz="4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0" indent="0" algn="just">
              <a:buNone/>
            </a:pPr>
            <a:br>
              <a:rPr lang="pl-PL" sz="4400" b="0" i="0" dirty="0">
                <a:solidFill>
                  <a:schemeClr val="accent6">
                    <a:lumMod val="75000"/>
                  </a:schemeClr>
                </a:solidFill>
                <a:effectLst/>
              </a:rPr>
            </a:br>
            <a:r>
              <a:rPr lang="pl-PL" sz="4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 Znam swoje zalety i doceniam je!</a:t>
            </a:r>
            <a:endParaRPr lang="pl-PL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az 4" descr="Obraz zawierający osoba, ściana, kobieta&#10;&#10;Opis wygenerowany automatycznie">
            <a:extLst>
              <a:ext uri="{FF2B5EF4-FFF2-40B4-BE49-F238E27FC236}">
                <a16:creationId xmlns:a16="http://schemas.microsoft.com/office/drawing/2014/main" id="{47580F3D-CF34-4312-9A10-C04355EC4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949"/>
          <a:stretch/>
        </p:blipFill>
        <p:spPr>
          <a:xfrm>
            <a:off x="0" y="9593"/>
            <a:ext cx="2818656" cy="3457691"/>
          </a:xfrm>
          <a:prstGeom prst="rect">
            <a:avLst/>
          </a:prstGeom>
          <a:noFill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365352-2422-7FD9-EF44-7998CAF82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8504" y="3933056"/>
            <a:ext cx="2534384" cy="25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772400" cy="110998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Warsztat o empatii</a:t>
            </a:r>
            <a:b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 przeciwdziałaniu </a:t>
            </a:r>
            <a:r>
              <a:rPr lang="pl-PL" sz="6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bullyingowi</a:t>
            </a:r>
            <a: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427984" y="4509120"/>
            <a:ext cx="5041082" cy="841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0825" y="184929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2D050"/>
                </a:solidFill>
              </a:rPr>
              <a:t> 2022</a:t>
            </a:r>
          </a:p>
        </p:txBody>
      </p:sp>
      <p:pic>
        <p:nvPicPr>
          <p:cNvPr id="11" name="Obraz 10" descr="Obraz zawierający trawa, osoba&#10;&#10;Opis wygenerowany automatycznie">
            <a:extLst>
              <a:ext uri="{FF2B5EF4-FFF2-40B4-BE49-F238E27FC236}">
                <a16:creationId xmlns:a16="http://schemas.microsoft.com/office/drawing/2014/main" id="{FED8A497-548D-4E62-8226-016A9ED95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6789" y="3820509"/>
            <a:ext cx="4321175" cy="28807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7EE48A-4D16-472A-AC3C-7467CC76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35"/>
            <a:ext cx="8229600" cy="67628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CC00CC"/>
                </a:solidFill>
              </a:rPr>
              <a:t>Arek 10 lat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59A929-DB14-4027-A061-54CB69907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244280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- Rano usłyszał od taty:</a:t>
            </a:r>
          </a:p>
          <a:p>
            <a:pPr marL="0" indent="0">
              <a:buNone/>
            </a:pPr>
            <a:r>
              <a:rPr lang="pl-PL" dirty="0">
                <a:solidFill>
                  <a:srgbClr val="CC00CC"/>
                </a:solidFill>
              </a:rPr>
              <a:t>„Pospiesz się Ty ofermo bo się spóźnię przez Ciebie do pracy znowu”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/>
              <a:t>W szkole usłyszał od kolegi, który go popchnął na WF: </a:t>
            </a:r>
          </a:p>
          <a:p>
            <a:pPr marL="0" indent="0">
              <a:buNone/>
            </a:pPr>
            <a:r>
              <a:rPr lang="pl-PL" dirty="0">
                <a:solidFill>
                  <a:srgbClr val="CC00CC"/>
                </a:solidFill>
              </a:rPr>
              <a:t>„ Ty łajzo przez Ciebie przegraliśmy!”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r>
              <a:rPr lang="pl-PL" dirty="0"/>
              <a:t>- Na przerwie usłyszał od koleżanki z klasy, że ma </a:t>
            </a:r>
            <a:r>
              <a:rPr lang="pl-PL" dirty="0">
                <a:solidFill>
                  <a:srgbClr val="CC00CC"/>
                </a:solidFill>
              </a:rPr>
              <a:t>„babskie spodnie” </a:t>
            </a:r>
            <a:r>
              <a:rPr lang="pl-PL" dirty="0"/>
              <a:t>i widział jak śmieją się z tego inni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4AE10C-B8D3-4C8A-BB09-9D40A47C5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>
            <a:normAutofit fontScale="92500" lnSpcReduction="20000"/>
          </a:bodyPr>
          <a:lstStyle/>
          <a:p>
            <a:r>
              <a:rPr lang="pl-PL" sz="3500" b="1" dirty="0">
                <a:solidFill>
                  <a:srgbClr val="CC00CC"/>
                </a:solidFill>
              </a:rPr>
              <a:t>CO CZUJE ZENEK?</a:t>
            </a:r>
          </a:p>
          <a:p>
            <a:endParaRPr lang="pl-PL" sz="3500" b="1" dirty="0">
              <a:solidFill>
                <a:srgbClr val="CC00CC"/>
              </a:solidFill>
            </a:endParaRPr>
          </a:p>
          <a:p>
            <a:r>
              <a:rPr lang="pl-PL" sz="3500" b="1" dirty="0">
                <a:solidFill>
                  <a:srgbClr val="CC00CC"/>
                </a:solidFill>
              </a:rPr>
              <a:t>CO MYŚLI O SOBIE?</a:t>
            </a:r>
          </a:p>
          <a:p>
            <a:endParaRPr lang="pl-PL" sz="3500" b="1" dirty="0">
              <a:solidFill>
                <a:srgbClr val="CC00CC"/>
              </a:solidFill>
            </a:endParaRPr>
          </a:p>
          <a:p>
            <a:r>
              <a:rPr lang="pl-PL" sz="3500" b="1" dirty="0">
                <a:solidFill>
                  <a:srgbClr val="CC00CC"/>
                </a:solidFill>
              </a:rPr>
              <a:t>JAKĄ MA SAMOOCENĘ?</a:t>
            </a:r>
          </a:p>
          <a:p>
            <a:endParaRPr lang="pl-PL" sz="3500" b="1" dirty="0">
              <a:solidFill>
                <a:srgbClr val="CC00CC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2664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DDD16A-B085-4B64-82AD-4FD85F60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38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F0"/>
                </a:solidFill>
              </a:rPr>
              <a:t>ELA, lat 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BAEA5E-B75E-4514-B281-C005A0C30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Usłyszała rano od mamy: </a:t>
            </a:r>
            <a:br>
              <a:rPr lang="pl-PL" dirty="0"/>
            </a:br>
            <a:r>
              <a:rPr lang="pl-PL" dirty="0">
                <a:solidFill>
                  <a:srgbClr val="00B0F0"/>
                </a:solidFill>
              </a:rPr>
              <a:t>„O co znowu beczysz bekso? Mam dosyć tych Twoich histerii!”</a:t>
            </a:r>
          </a:p>
          <a:p>
            <a:endParaRPr lang="pl-PL" dirty="0"/>
          </a:p>
          <a:p>
            <a:r>
              <a:rPr lang="pl-PL" dirty="0"/>
              <a:t>W szkole Pani powiedziała:</a:t>
            </a:r>
            <a:br>
              <a:rPr lang="pl-PL" dirty="0"/>
            </a:br>
            <a:r>
              <a:rPr lang="pl-PL" dirty="0"/>
              <a:t> </a:t>
            </a:r>
            <a:r>
              <a:rPr lang="pl-PL" dirty="0">
                <a:solidFill>
                  <a:srgbClr val="00B0F0"/>
                </a:solidFill>
              </a:rPr>
              <a:t>„A Ty Ela znowu 1 z matematyki. Bez matematyki będzie Ci ciężko w życiu”</a:t>
            </a:r>
          </a:p>
          <a:p>
            <a:endParaRPr lang="pl-PL" dirty="0"/>
          </a:p>
          <a:p>
            <a:r>
              <a:rPr lang="pl-PL" dirty="0"/>
              <a:t>Koleżanki powiedziały jej, </a:t>
            </a:r>
            <a:r>
              <a:rPr lang="pl-PL" dirty="0">
                <a:solidFill>
                  <a:srgbClr val="00B0F0"/>
                </a:solidFill>
              </a:rPr>
              <a:t>„Jesteś jakaś dziwna bo nie słuchasz </a:t>
            </a:r>
            <a:r>
              <a:rPr lang="pl-PL" dirty="0" err="1">
                <a:solidFill>
                  <a:srgbClr val="00B0F0"/>
                </a:solidFill>
              </a:rPr>
              <a:t>Sanah</a:t>
            </a:r>
            <a:r>
              <a:rPr lang="pl-PL" dirty="0">
                <a:solidFill>
                  <a:srgbClr val="00B0F0"/>
                </a:solidFill>
              </a:rPr>
              <a:t> i nie chodzisz w jeansach i wykluczyły ją z grupy na Messengerze”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A454FF-B713-4989-9012-B341F7889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00B0F0"/>
                </a:solidFill>
              </a:rPr>
              <a:t>Co CZUJE ELA?</a:t>
            </a:r>
          </a:p>
          <a:p>
            <a:endParaRPr lang="pl-PL" sz="3200" b="1" dirty="0">
              <a:solidFill>
                <a:srgbClr val="00B0F0"/>
              </a:solidFill>
            </a:endParaRPr>
          </a:p>
          <a:p>
            <a:r>
              <a:rPr lang="pl-PL" sz="3200" b="1" dirty="0">
                <a:solidFill>
                  <a:srgbClr val="00B0F0"/>
                </a:solidFill>
              </a:rPr>
              <a:t>CO MYŚLI O SOBIE?</a:t>
            </a:r>
          </a:p>
          <a:p>
            <a:endParaRPr lang="pl-PL" sz="3200" b="1" dirty="0">
              <a:solidFill>
                <a:srgbClr val="00B0F0"/>
              </a:solidFill>
            </a:endParaRPr>
          </a:p>
          <a:p>
            <a:r>
              <a:rPr lang="pl-PL" sz="3200" b="1" dirty="0">
                <a:solidFill>
                  <a:srgbClr val="00B0F0"/>
                </a:solidFill>
              </a:rPr>
              <a:t>JAKĄ MA SAMOOCENĘ?</a:t>
            </a:r>
          </a:p>
          <a:p>
            <a:endParaRPr lang="pl-PL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8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abawka, różne, kilka&#10;&#10;Opis wygenerowany automatycznie">
            <a:extLst>
              <a:ext uri="{FF2B5EF4-FFF2-40B4-BE49-F238E27FC236}">
                <a16:creationId xmlns:a16="http://schemas.microsoft.com/office/drawing/2014/main" id="{D2C631DD-BAB3-4994-9F48-7D0513540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161" y="4942251"/>
            <a:ext cx="3394720" cy="19095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B8E992-B224-4E68-AE1D-1FE81A52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98376"/>
            <a:ext cx="8180363" cy="5619544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pl-PL" sz="3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imo swoich wad i słabych stron, które ma każdy z nas – jesteś wyjątkowy i potrzebny.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3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Skup się na swoich mocnych stronach najpierw poprzez </a:t>
            </a:r>
            <a:r>
              <a:rPr lang="pl-PL" sz="3000" dirty="0">
                <a:solidFill>
                  <a:srgbClr val="00B050"/>
                </a:solidFill>
                <a:latin typeface="Arial" panose="020B0604020202020204" pitchFamily="34" charset="0"/>
              </a:rPr>
              <a:t>NAZWANIE ICH i na nich BUDUJ swoje życie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Jesteśmy jak puzzle – każdy kawałek jest potrzebny do być stworzyć całość obrazu i każdy jest inny i to jest WSPANIAŁE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l-PL" b="0" i="0" dirty="0">
              <a:solidFill>
                <a:srgbClr val="676767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pl-PL" b="0" i="0" dirty="0">
              <a:solidFill>
                <a:srgbClr val="676767"/>
              </a:solidFill>
              <a:effectLst/>
              <a:latin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EC40A26-3B11-4FFB-A6CE-F6DE06F8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622036"/>
            <a:ext cx="3491880" cy="20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A043D-0A24-BBB1-D1ED-6F69BCE5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Komunikacja bez przemocy (NVC)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2D833C-A72D-7FD2-402E-7AF76699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073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Język żyrafy, a język szakala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8F337E-5B5E-54D0-EE94-0B0D818B8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6611" y="2344651"/>
            <a:ext cx="2960399" cy="44572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E46D81-F210-9F3D-98C4-C13BBD2E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3724" y="3573016"/>
            <a:ext cx="4450275" cy="254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51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FB530-0386-8653-DF59-3EF89981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Komunikaty TY – język Szakala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5C7A76-6A68-EC55-D6D0-8D8FC4F8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1161"/>
            <a:ext cx="8229600" cy="555220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 zawsze decydujesz gdzie idziemy, mam tego dosyć!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Nigdy mnie nie słuchasz!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Twój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problem. Jesteś… leniwy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dziwny!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Dlaczego nie możesz się zachowywać jak reszta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Z Tobą się nie da normalnie gadać!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Jesteś przewrażliwiony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Nie użalaj się nad sobą, inni mają gorzej niż TY</a:t>
            </a:r>
          </a:p>
          <a:p>
            <a:endParaRPr lang="pl-PL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3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 ZAWIERAJĄ 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371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DB039DA-B44C-5B41-3730-52B84D8E5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512" y="-1"/>
            <a:ext cx="1800200" cy="271041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1386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Język żyrafy </a:t>
            </a:r>
            <a:br>
              <a:rPr lang="pl-PL" b="1" dirty="0">
                <a:solidFill>
                  <a:schemeClr val="tx2"/>
                </a:solidFill>
              </a:rPr>
            </a:br>
            <a:r>
              <a:rPr lang="pl-PL" b="1" dirty="0">
                <a:solidFill>
                  <a:schemeClr val="tx2"/>
                </a:solidFill>
              </a:rPr>
              <a:t>Komunikat „ja”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0526" y="2708920"/>
            <a:ext cx="8229600" cy="4968552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mówi jedynie coś o mnie, </a:t>
            </a:r>
            <a:br>
              <a:rPr lang="pl-PL" dirty="0"/>
            </a:br>
            <a:r>
              <a:rPr lang="pl-PL" dirty="0"/>
              <a:t>o moich reakcjach i moich odczuciach w związku z zachowaniem drugiej osoby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b="1" dirty="0">
                <a:solidFill>
                  <a:srgbClr val="00B050"/>
                </a:solidFill>
                <a:latin typeface="Book Antiqua"/>
                <a:ea typeface="Calibri"/>
                <a:cs typeface="Times New Roman"/>
              </a:rPr>
              <a:t>„Przykro mi, jak nie oddzwaniasz do mnie”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b="1" dirty="0">
                <a:latin typeface="Book Antiqua"/>
                <a:ea typeface="Calibri"/>
                <a:cs typeface="Times New Roman"/>
              </a:rPr>
              <a:t>Zamiast – </a:t>
            </a:r>
            <a:r>
              <a:rPr lang="pl-PL" b="1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Nigdy nie oddzwonisz! Masz mnie gdzieś!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pl-PL" b="1" dirty="0">
              <a:solidFill>
                <a:srgbClr val="92D05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l-PL" b="1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909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5F532-09C7-3A5A-77F0-83753946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Komunikaty JA – język Żyrafy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D5E076-D53B-CD8A-558D-EE1A53D4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8287"/>
            <a:ext cx="8568952" cy="5429065"/>
          </a:xfrm>
        </p:spPr>
        <p:txBody>
          <a:bodyPr>
            <a:normAutofit fontScale="92500"/>
          </a:bodyPr>
          <a:lstStyle/>
          <a:p>
            <a:r>
              <a:rPr lang="pl-PL" dirty="0"/>
              <a:t>Nie lubię kiedy kolejny raz Ty decydujesz gdzie idziemy, tym razem ja chcę zdecydować</a:t>
            </a:r>
          </a:p>
          <a:p>
            <a:r>
              <a:rPr lang="pl-PL" dirty="0"/>
              <a:t>Czuję się niesłuchana, gdy odpisujesz na sms</a:t>
            </a:r>
          </a:p>
          <a:p>
            <a:r>
              <a:rPr lang="pl-PL" dirty="0"/>
              <a:t>Trudno mi się słucha, że jestem przewrażliwiona, to tak jakby moje uczucia były oceniane, nie wspiera mnie to</a:t>
            </a:r>
          </a:p>
          <a:p>
            <a:r>
              <a:rPr lang="pl-PL" dirty="0"/>
              <a:t>Nie mam zgody żebyś w ten sposób do mnie mówił</a:t>
            </a:r>
          </a:p>
          <a:p>
            <a:r>
              <a:rPr lang="pl-PL" dirty="0"/>
              <a:t>Potrzebuję tym razem żebyś Ty mi pomogła</a:t>
            </a:r>
          </a:p>
          <a:p>
            <a:endParaRPr lang="pl-PL" dirty="0"/>
          </a:p>
          <a:p>
            <a:pPr algn="ctr"/>
            <a:r>
              <a:rPr lang="pl-PL" b="1" dirty="0">
                <a:solidFill>
                  <a:srgbClr val="0070C0"/>
                </a:solidFill>
                <a:highlight>
                  <a:srgbClr val="FFFF00"/>
                </a:highlight>
              </a:rPr>
              <a:t>CZEGO NIE ZAWIERAJĄ?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8367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C46E4-6245-4B40-A1D3-53072A9C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ZALETY „języka żyrafy”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2ACCF7-6E77-4229-891C-B551AD0C7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712968" cy="470852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nie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zawiera on oceny drugiej osoby,</a:t>
            </a:r>
          </a:p>
          <a:p>
            <a:r>
              <a:rPr lang="pl-PL" dirty="0"/>
              <a:t>jest konkretny, oparty na faktach,</a:t>
            </a:r>
          </a:p>
          <a:p>
            <a:pPr algn="just"/>
            <a:r>
              <a:rPr lang="pl-PL" dirty="0"/>
              <a:t>jest osobisty, więc zwiększa poziom</a:t>
            </a:r>
            <a:br>
              <a:rPr lang="pl-PL" dirty="0"/>
            </a:br>
            <a:r>
              <a:rPr lang="pl-PL" dirty="0"/>
              <a:t>otwartości w relacji</a:t>
            </a:r>
          </a:p>
          <a:p>
            <a:pPr algn="just"/>
            <a:r>
              <a:rPr lang="pl-PL" b="1" dirty="0"/>
              <a:t>Komunikat TY: </a:t>
            </a:r>
            <a:r>
              <a:rPr lang="pl-PL" sz="2800" dirty="0">
                <a:solidFill>
                  <a:srgbClr val="C00000"/>
                </a:solidFill>
                <a:latin typeface="Verdana" panose="020B0604030504040204" pitchFamily="34" charset="0"/>
              </a:rPr>
              <a:t>„Jesteś egoistą. Jak zwykle mnie nie słuchasz!”</a:t>
            </a:r>
          </a:p>
          <a:p>
            <a:pPr algn="just"/>
            <a:r>
              <a:rPr lang="pl-PL" sz="2800" b="1" dirty="0">
                <a:solidFill>
                  <a:srgbClr val="0070C0"/>
                </a:solidFill>
                <a:latin typeface="Verdana" panose="020B0604030504040204" pitchFamily="34" charset="0"/>
              </a:rPr>
              <a:t>Komunikat JA: </a:t>
            </a:r>
            <a:r>
              <a:rPr lang="pl-PL" sz="2800" dirty="0">
                <a:solidFill>
                  <a:srgbClr val="0070C0"/>
                </a:solidFill>
                <a:latin typeface="Verdana" panose="020B0604030504040204" pitchFamily="34" charset="0"/>
              </a:rPr>
              <a:t>„Czuję się ignorowana jak patrzysz w telefon gdy do Ciebie mówię”</a:t>
            </a:r>
            <a:endParaRPr lang="pl-P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02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Znajdź „KOMUNIKAT JA”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4929411"/>
          </a:xfrm>
        </p:spPr>
        <p:txBody>
          <a:bodyPr/>
          <a:lstStyle/>
          <a:p>
            <a:pPr lvl="0" algn="just"/>
            <a:r>
              <a:rPr lang="pl-PL" i="1" dirty="0"/>
              <a:t>Nie lubię, kiedy się spóźniasz na nasze spotkanie.</a:t>
            </a:r>
            <a:endParaRPr lang="pl-PL" dirty="0"/>
          </a:p>
          <a:p>
            <a:pPr lvl="0" algn="just"/>
            <a:r>
              <a:rPr lang="pl-PL" i="1" dirty="0"/>
              <a:t>Przestań się użalać nad sobą i weź się do nauki.</a:t>
            </a:r>
            <a:endParaRPr lang="pl-PL" dirty="0"/>
          </a:p>
          <a:p>
            <a:pPr lvl="0" algn="just"/>
            <a:r>
              <a:rPr lang="pl-PL" i="1" dirty="0"/>
              <a:t>Przeszkadza mi to, że rozmawiasz teraz.</a:t>
            </a:r>
            <a:endParaRPr lang="pl-PL" dirty="0"/>
          </a:p>
          <a:p>
            <a:pPr lvl="0" algn="just"/>
            <a:r>
              <a:rPr lang="pl-PL" i="1" dirty="0"/>
              <a:t>Jesteś wyjątkowo nieodpowiedzialna, spóźniłaś się</a:t>
            </a:r>
          </a:p>
          <a:p>
            <a:pPr lvl="0" algn="just"/>
            <a:r>
              <a:rPr lang="pl-PL" i="1" dirty="0"/>
              <a:t>To Twoja wina, przez ciebie nie zdążyłam dokończyć sprawdzianu</a:t>
            </a:r>
            <a:endParaRPr lang="pl-PL" dirty="0"/>
          </a:p>
          <a:p>
            <a:pPr lvl="0" algn="just"/>
            <a:r>
              <a:rPr lang="pl-PL" i="1" dirty="0"/>
              <a:t>Jesteś leniwy, wciąż odkładasz wszystko na później</a:t>
            </a:r>
            <a:endParaRPr lang="pl-PL" dirty="0"/>
          </a:p>
          <a:p>
            <a:pPr lvl="0" algn="just"/>
            <a:r>
              <a:rPr lang="pl-PL" i="1" dirty="0"/>
              <a:t>Nie mogę skupić się w takim bałaganie</a:t>
            </a:r>
          </a:p>
          <a:p>
            <a:pPr lvl="0" algn="just"/>
            <a:r>
              <a:rPr lang="pl-PL" i="1" dirty="0"/>
              <a:t>Jest mi przykro gdy nie odpisujesz do mnie</a:t>
            </a:r>
          </a:p>
          <a:p>
            <a:pPr lvl="0" algn="just"/>
            <a:r>
              <a:rPr lang="pl-PL" i="1" dirty="0"/>
              <a:t>Czuję złość jak mówisz do mnie w ten sposób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1658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rgbClr val="C00000"/>
                </a:solidFill>
              </a:rPr>
              <a:t>Zamień komunikat TY na JA</a:t>
            </a:r>
          </a:p>
        </p:txBody>
      </p:sp>
      <p:sp>
        <p:nvSpPr>
          <p:cNvPr id="2048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/>
              <a:t>„Zawsze mi przerywasz gdy coś mówię”</a:t>
            </a:r>
          </a:p>
          <a:p>
            <a:endParaRPr lang="pl-PL" altLang="pl-PL" dirty="0"/>
          </a:p>
          <a:p>
            <a:r>
              <a:rPr lang="pl-PL" altLang="pl-PL" dirty="0"/>
              <a:t>„Nigdy nie słuchasz jak coś opowiadam”</a:t>
            </a:r>
          </a:p>
          <a:p>
            <a:endParaRPr lang="pl-PL" altLang="pl-PL" dirty="0"/>
          </a:p>
          <a:p>
            <a:r>
              <a:rPr lang="pl-PL" altLang="pl-PL" dirty="0"/>
              <a:t>„Ciągle zabierasz moją ładowarkę bez pytania”</a:t>
            </a:r>
          </a:p>
          <a:p>
            <a:endParaRPr lang="pl-PL" altLang="pl-PL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ea typeface="Calibri"/>
                <a:cs typeface="Times New Roman"/>
              </a:rPr>
              <a:t>„Jesteś  nieogarniętą bałaganiarą jak mogłaś zgubić mój zeszyt !”</a:t>
            </a:r>
            <a:endParaRPr lang="pl-PL" sz="2800" dirty="0">
              <a:ea typeface="Calibri"/>
              <a:cs typeface="Times New Roman"/>
            </a:endParaRPr>
          </a:p>
          <a:p>
            <a:endParaRPr lang="pl-PL" altLang="pl-PL" dirty="0"/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15994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7A3300-A3A3-4B3F-855F-0B14FE75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Kim jestem?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50EFF7-5F4D-4D63-9DED-989C7588A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8579296" cy="4708525"/>
          </a:xfrm>
        </p:spPr>
        <p:txBody>
          <a:bodyPr/>
          <a:lstStyle/>
          <a:p>
            <a:pPr algn="ctr"/>
            <a:r>
              <a:rPr lang="pl-PL" dirty="0"/>
              <a:t>Poznanie siebie jako warunek</a:t>
            </a:r>
            <a:br>
              <a:rPr lang="pl-PL" dirty="0"/>
            </a:br>
            <a:r>
              <a:rPr lang="pl-PL" dirty="0"/>
              <a:t> szczęśliwego życia i zdrowych relacji z ludźmi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D5E0725-F8CB-47C3-83AB-92DD1687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51005" y="3429000"/>
            <a:ext cx="1485900" cy="172402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54156A2-ACC0-406C-AACF-A03B9545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5576" y="2823131"/>
            <a:ext cx="554553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4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F3C131-0005-40C7-30B8-7F00E56C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5" y="1352"/>
            <a:ext cx="8229600" cy="1143000"/>
          </a:xfrm>
        </p:spPr>
        <p:txBody>
          <a:bodyPr/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4 kroków w Komunikacji bez Przemocy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3C3B1-0D7F-D3F8-A662-BA7EFC257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Wyrażanie swoich uczuć</a:t>
            </a:r>
            <a:b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Czuję się /nie lubię/ jestem </a:t>
            </a:r>
            <a: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……………………………………………………………………..</a:t>
            </a:r>
            <a:endParaRPr lang="pl-PL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 Opis faktów do których się odnosimy – spostrzeżenia bez ocen. </a:t>
            </a:r>
            <a:r>
              <a:rPr lang="pl-PL" sz="3200" i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Kiedy…. (opis faktów)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Wyrażenie swoich potrzeb – </a:t>
            </a:r>
            <a:r>
              <a:rPr lang="pl-PL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Ponieważ potrzebuję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Przekazanie swoich oczekiwań – czyli prośba o konkretne zachowanie w przyszłości </a:t>
            </a:r>
            <a:r>
              <a:rPr lang="pl-PL" sz="3200" i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Oczekuję, że następnym raze</a:t>
            </a:r>
            <a:r>
              <a:rPr lang="pl-PL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m…</a:t>
            </a:r>
            <a:endParaRPr lang="pl-PL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30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87526-A3E7-4893-BB31-015D8450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Jesteście zgraną klasą?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01D757-4D88-434B-9615-CE2A5A65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Wszyscy czujecie się ważni i akceptowani?</a:t>
            </a:r>
          </a:p>
          <a:p>
            <a:endParaRPr lang="pl-PL" dirty="0"/>
          </a:p>
          <a:p>
            <a:r>
              <a:rPr lang="pl-PL" dirty="0"/>
              <a:t>Wszyscy czujecie się dobrze przychodząc tu?</a:t>
            </a:r>
          </a:p>
          <a:p>
            <a:endParaRPr lang="pl-PL" dirty="0"/>
          </a:p>
          <a:p>
            <a:r>
              <a:rPr lang="pl-PL" dirty="0"/>
              <a:t>Wszyscy są pomocni i uczynni dla siebie?</a:t>
            </a:r>
          </a:p>
          <a:p>
            <a:endParaRPr lang="pl-PL" dirty="0"/>
          </a:p>
          <a:p>
            <a:r>
              <a:rPr lang="pl-PL" dirty="0"/>
              <a:t>Nikt nie robi celowo przykrości drugiej osobie?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5324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EMOCJE – 6 podstawowych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904656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pl-PL" dirty="0">
                <a:effectLst/>
                <a:latin typeface="Georgia Ref"/>
                <a:ea typeface="Times New Roman"/>
                <a:cs typeface="Estrangelo Edessa"/>
              </a:rPr>
              <a:t>Jedną z głównych funkcji mimiki twarzy (</a:t>
            </a:r>
            <a:r>
              <a:rPr lang="pl-PL" dirty="0" err="1">
                <a:effectLst/>
                <a:latin typeface="Georgia Ref"/>
                <a:ea typeface="Times New Roman"/>
                <a:cs typeface="Estrangelo Edessa"/>
              </a:rPr>
              <a:t>mikrogesty</a:t>
            </a:r>
            <a:r>
              <a:rPr lang="pl-PL" dirty="0">
                <a:effectLst/>
                <a:latin typeface="Georgia Ref"/>
                <a:ea typeface="Times New Roman"/>
                <a:cs typeface="Estrangelo Edessa"/>
              </a:rPr>
              <a:t>) jest komunikowanie naszych stanów emocjonalnych i postaw.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pl-PL" dirty="0">
                <a:effectLst/>
                <a:latin typeface="Georgia Ref"/>
                <a:ea typeface="Times New Roman"/>
                <a:cs typeface="Estrangelo Edessa"/>
              </a:rPr>
              <a:t> Istnieje </a:t>
            </a:r>
            <a:r>
              <a:rPr lang="pl-PL" dirty="0">
                <a:solidFill>
                  <a:srgbClr val="FFC000"/>
                </a:solidFill>
                <a:latin typeface="Georgia Ref"/>
                <a:ea typeface="Times New Roman"/>
                <a:cs typeface="Estrangelo Edessa"/>
              </a:rPr>
              <a:t>6</a:t>
            </a:r>
            <a:r>
              <a:rPr lang="pl-PL" dirty="0">
                <a:solidFill>
                  <a:srgbClr val="FFC000"/>
                </a:solidFill>
                <a:effectLst/>
                <a:latin typeface="Georgia Ref"/>
                <a:ea typeface="Times New Roman"/>
                <a:cs typeface="Estrangelo Edessa"/>
              </a:rPr>
              <a:t> głównych emocji </a:t>
            </a:r>
            <a:r>
              <a:rPr lang="pl-PL" dirty="0">
                <a:effectLst/>
                <a:latin typeface="Georgia Ref"/>
                <a:ea typeface="Times New Roman"/>
                <a:cs typeface="Estrangelo Edessa"/>
              </a:rPr>
              <a:t>mimiki: </a:t>
            </a:r>
            <a:endParaRPr lang="pl-PL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szczęście,</a:t>
            </a:r>
            <a:endParaRPr lang="pl-PL" b="1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zdziwienie,</a:t>
            </a:r>
            <a:endParaRPr lang="pl-PL" b="1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strach,</a:t>
            </a:r>
            <a:endParaRPr lang="pl-PL" b="1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smutek,</a:t>
            </a:r>
            <a:endParaRPr lang="pl-PL" b="1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złość,</a:t>
            </a:r>
            <a:endParaRPr lang="pl-PL" b="1" dirty="0">
              <a:effectLst/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pl-PL" b="1" dirty="0">
                <a:effectLst/>
                <a:latin typeface="Georgia Ref"/>
                <a:ea typeface="Times New Roman"/>
                <a:cs typeface="Estrangelo Edessa"/>
              </a:rPr>
              <a:t>wstręt</a:t>
            </a:r>
            <a:endParaRPr lang="pl-PL" b="1" dirty="0"/>
          </a:p>
        </p:txBody>
      </p:sp>
      <p:pic>
        <p:nvPicPr>
          <p:cNvPr id="1026" name="Picture 2" descr="C:\Users\Justyna\Desktop\p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14808"/>
            <a:ext cx="4181758" cy="38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32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12" y="465134"/>
            <a:ext cx="4834880" cy="936104"/>
          </a:xfrm>
        </p:spPr>
        <p:txBody>
          <a:bodyPr/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MOWA CIAŁA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B505DF-07B0-08D8-B53E-699433D47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3861" y="1663612"/>
            <a:ext cx="1599759" cy="23996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2C2AE7E-DD04-F4A7-CF72-C32F8F500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882" y="1485014"/>
            <a:ext cx="4092637" cy="2731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1398708-2729-C079-F552-AF99035B9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9856" y="4579785"/>
            <a:ext cx="3310548" cy="22048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F95E80D-CAD5-FA40-29CF-5C0D7A849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82492" y="4063250"/>
            <a:ext cx="4404307" cy="2731000"/>
          </a:xfrm>
          <a:prstGeom prst="rect">
            <a:avLst/>
          </a:prstGeom>
        </p:spPr>
      </p:pic>
      <p:pic>
        <p:nvPicPr>
          <p:cNvPr id="2051" name="Picture 3" descr="C:\Users\Justyna\Desktop\zdziwion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72" y="3168122"/>
            <a:ext cx="33615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E9CE703-D1A8-1A8F-B978-3689E03F11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572000" y="512700"/>
            <a:ext cx="26369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94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E0B9BF-A65D-46F7-86F6-F7EDE5E5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35"/>
            <a:ext cx="8229600" cy="1143000"/>
          </a:xfrm>
        </p:spPr>
        <p:txBody>
          <a:bodyPr/>
          <a:lstStyle/>
          <a:p>
            <a:r>
              <a:rPr lang="pl-PL" b="1" u="sng" dirty="0" err="1"/>
              <a:t>Bullying</a:t>
            </a:r>
            <a:r>
              <a:rPr lang="pl-PL" b="1" u="sng" dirty="0"/>
              <a:t> w szkole</a:t>
            </a:r>
          </a:p>
        </p:txBody>
      </p:sp>
      <p:pic>
        <p:nvPicPr>
          <p:cNvPr id="8" name="Obraz 7" descr="Obraz zawierający osoba&#10;&#10;Opis wygenerowany automatycznie">
            <a:extLst>
              <a:ext uri="{FF2B5EF4-FFF2-40B4-BE49-F238E27FC236}">
                <a16:creationId xmlns:a16="http://schemas.microsoft.com/office/drawing/2014/main" id="{CABF53FC-670A-473C-9383-7752D2BB3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16938" y="3663696"/>
            <a:ext cx="4727062" cy="3125773"/>
          </a:xfrm>
          <a:prstGeom prst="rect">
            <a:avLst/>
          </a:prstGeom>
        </p:spPr>
      </p:pic>
      <p:pic>
        <p:nvPicPr>
          <p:cNvPr id="10" name="Obraz 9" descr="Obraz zawierający osoba, dziewczynka, tłum&#10;&#10;Opis wygenerowany automatycznie">
            <a:extLst>
              <a:ext uri="{FF2B5EF4-FFF2-40B4-BE49-F238E27FC236}">
                <a16:creationId xmlns:a16="http://schemas.microsoft.com/office/drawing/2014/main" id="{A971DF81-36AE-441F-AE1A-BFB4FB261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5502" y="1264908"/>
            <a:ext cx="5334000" cy="31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3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37C4AA-7274-4749-BA30-90BF002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232"/>
            <a:ext cx="8229600" cy="1143000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l-PL" sz="4000" b="1" dirty="0">
                <a:solidFill>
                  <a:srgbClr val="0070C0"/>
                </a:solidFill>
              </a:rPr>
              <a:t>Czym jest BULLYING/przemoc rówieśnicza?</a:t>
            </a:r>
          </a:p>
        </p:txBody>
      </p:sp>
      <p:pic>
        <p:nvPicPr>
          <p:cNvPr id="5" name="Obraz 4" descr="Obraz zawierający osoba, wewnątrz, karmienie&#10;&#10;Opis wygenerowany automatycznie">
            <a:extLst>
              <a:ext uri="{FF2B5EF4-FFF2-40B4-BE49-F238E27FC236}">
                <a16:creationId xmlns:a16="http://schemas.microsoft.com/office/drawing/2014/main" id="{30B1ED77-11A5-408E-888F-B6B2B7CD5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48" r="37589" b="-1"/>
          <a:stretch/>
        </p:blipFill>
        <p:spPr>
          <a:xfrm>
            <a:off x="71677" y="1600200"/>
            <a:ext cx="4073525" cy="4565103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23F108-869A-498A-BB5A-A7E4BBB13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3928" y="1988840"/>
            <a:ext cx="5112568" cy="4869160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pl-PL" sz="2600" b="0" i="0" dirty="0">
                <a:effectLst/>
              </a:rPr>
              <a:t>to </a:t>
            </a:r>
            <a:r>
              <a:rPr lang="pl-PL" sz="2600" b="0" i="0" u="sng" dirty="0">
                <a:effectLst/>
              </a:rPr>
              <a:t>regularne, trwające przez dłuższy czas</a:t>
            </a:r>
            <a:r>
              <a:rPr lang="pl-PL" sz="2600" b="0" i="0" dirty="0">
                <a:effectLst/>
              </a:rPr>
              <a:t> narażanie ucznia na nieprzyjazne działania ze strony innych uczniów</a:t>
            </a:r>
          </a:p>
          <a:p>
            <a:pPr algn="just">
              <a:lnSpc>
                <a:spcPct val="90000"/>
              </a:lnSpc>
            </a:pPr>
            <a:r>
              <a:rPr lang="pl-PL" sz="2600" b="0" i="0" dirty="0">
                <a:effectLst/>
              </a:rPr>
              <a:t>którego celem jest sprawianie jemu/jej </a:t>
            </a:r>
            <a:r>
              <a:rPr lang="pl-PL" sz="2600" b="0" i="0" dirty="0">
                <a:solidFill>
                  <a:srgbClr val="0070C0"/>
                </a:solidFill>
                <a:effectLst/>
              </a:rPr>
              <a:t>bólu w sensie psychicznym </a:t>
            </a:r>
            <a:br>
              <a:rPr lang="pl-PL" sz="2600" b="0" i="0" dirty="0">
                <a:solidFill>
                  <a:srgbClr val="0070C0"/>
                </a:solidFill>
                <a:effectLst/>
              </a:rPr>
            </a:br>
            <a:r>
              <a:rPr lang="pl-PL" sz="2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(poniżenie</a:t>
            </a:r>
            <a:r>
              <a:rPr lang="pl-PL" sz="2600" b="0" i="0" dirty="0">
                <a:effectLst/>
              </a:rPr>
              <a:t>, wywołanie przykrości i poczucia odrzucenia)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1646419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C548BE-13C8-48C9-8AFE-15F4EAD14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8987"/>
            <a:ext cx="9144000" cy="5618365"/>
          </a:xfr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E0BB13-AA69-4F6D-ABDC-D3E48FEAD0D5}"/>
              </a:ext>
            </a:extLst>
          </p:cNvPr>
          <p:cNvSpPr txBox="1"/>
          <p:nvPr/>
        </p:nvSpPr>
        <p:spPr>
          <a:xfrm>
            <a:off x="611560" y="3194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</a:rPr>
              <a:t>3 CECHY BULLYINGU</a:t>
            </a:r>
          </a:p>
        </p:txBody>
      </p:sp>
    </p:spTree>
    <p:extLst>
      <p:ext uri="{BB962C8B-B14F-4D97-AF65-F5344CB8AC3E}">
        <p14:creationId xmlns:p14="http://schemas.microsoft.com/office/powerpoint/2010/main" val="3733372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CC4BD4B-C8AC-4E21-8761-22FB697A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0"/>
            <a:ext cx="896302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684079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45471-509B-4284-860D-E4F46A71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764704"/>
            <a:ext cx="8507288" cy="1143000"/>
          </a:xfrm>
        </p:spPr>
        <p:txBody>
          <a:bodyPr/>
          <a:lstStyle/>
          <a:p>
            <a:r>
              <a:rPr lang="pl-PL" dirty="0"/>
              <a:t>DLACZEGO NIEKTÓRE DZIECI </a:t>
            </a:r>
            <a:r>
              <a:rPr lang="pl-PL" dirty="0">
                <a:solidFill>
                  <a:srgbClr val="C00000"/>
                </a:solidFill>
              </a:rPr>
              <a:t>RANIĄ/KRZYWDZĄ</a:t>
            </a:r>
            <a:r>
              <a:rPr lang="pl-PL" dirty="0"/>
              <a:t> KOLEGÓW </a:t>
            </a:r>
            <a:br>
              <a:rPr lang="pl-PL" dirty="0"/>
            </a:br>
            <a:r>
              <a:rPr lang="pl-PL" dirty="0"/>
              <a:t>I KOLEŻANKI?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16E5B7-5750-4CF4-8683-5E63D8E6D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66" y="2492896"/>
            <a:ext cx="8229600" cy="3849291"/>
          </a:xfrm>
        </p:spPr>
        <p:txBody>
          <a:bodyPr/>
          <a:lstStyle/>
          <a:p>
            <a:r>
              <a:rPr lang="pl-PL" dirty="0"/>
              <a:t>Czują się nieszczęśliwi i wyładowują na innych swój smutek, gniew, żal</a:t>
            </a:r>
          </a:p>
          <a:p>
            <a:r>
              <a:rPr lang="pl-PL" dirty="0"/>
              <a:t>Doświadczają w domu przemocy i wyładowują się na słabszych </a:t>
            </a:r>
          </a:p>
          <a:p>
            <a:r>
              <a:rPr lang="pl-PL" dirty="0"/>
              <a:t>Mają niski poziom empatii</a:t>
            </a:r>
          </a:p>
          <a:p>
            <a:r>
              <a:rPr lang="pl-PL" dirty="0"/>
              <a:t>Mają niską samoocenę i robią wszystko by inni tego nie zauważyli poprzez demonstrowanie „siły”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7784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jedzenie, picie&#10;&#10;Opis wygenerowany automatycznie">
            <a:extLst>
              <a:ext uri="{FF2B5EF4-FFF2-40B4-BE49-F238E27FC236}">
                <a16:creationId xmlns:a16="http://schemas.microsoft.com/office/drawing/2014/main" id="{0EFDC2BE-877C-4638-BE6D-2DC3B5B2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5653" y="3188978"/>
            <a:ext cx="4236209" cy="28271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E98729E-9651-4F37-A64F-EF11EF3E5531}"/>
              </a:ext>
            </a:extLst>
          </p:cNvPr>
          <p:cNvSpPr txBox="1"/>
          <p:nvPr/>
        </p:nvSpPr>
        <p:spPr>
          <a:xfrm>
            <a:off x="4248314" y="7083513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://www.climatemonitor.it/?p=50933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nc/3.0/"/>
              </a:rPr>
              <a:t>CC BY-NC</a:t>
            </a:r>
            <a:endParaRPr lang="pl-PL" sz="9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7215C8-94EC-4CA6-851C-68C1D2E0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6632" y="274638"/>
            <a:ext cx="11881320" cy="1426170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Skutki bullyingu dla osoby</a:t>
            </a:r>
            <a:br>
              <a:rPr lang="pl-PL" b="1" dirty="0">
                <a:solidFill>
                  <a:srgbClr val="0070C0"/>
                </a:solidFill>
              </a:rPr>
            </a:br>
            <a:r>
              <a:rPr lang="pl-PL" b="1" dirty="0">
                <a:solidFill>
                  <a:srgbClr val="0070C0"/>
                </a:solidFill>
              </a:rPr>
              <a:t> prześladowanej, wykluczonej </a:t>
            </a:r>
            <a:br>
              <a:rPr lang="pl-PL" b="1" dirty="0">
                <a:solidFill>
                  <a:srgbClr val="0070C0"/>
                </a:solidFill>
              </a:rPr>
            </a:b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EBD9DD-6A71-47EB-911E-F01ACE76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2054"/>
            <a:ext cx="8229600" cy="5361459"/>
          </a:xfrm>
        </p:spPr>
        <p:txBody>
          <a:bodyPr/>
          <a:lstStyle/>
          <a:p>
            <a:endParaRPr lang="pl-PL" dirty="0"/>
          </a:p>
          <a:p>
            <a:pPr algn="just"/>
            <a:r>
              <a:rPr lang="pl-PL" sz="4000" dirty="0">
                <a:solidFill>
                  <a:srgbClr val="FF0000"/>
                </a:solidFill>
              </a:rPr>
              <a:t>Co dzieje się w środku OSOBY, która tego doświadcza?</a:t>
            </a:r>
          </a:p>
          <a:p>
            <a:pPr algn="just"/>
            <a:endParaRPr lang="pl-PL" sz="4000" dirty="0">
              <a:solidFill>
                <a:srgbClr val="FF0000"/>
              </a:solidFill>
            </a:endParaRPr>
          </a:p>
          <a:p>
            <a:r>
              <a:rPr lang="pl-PL" sz="4000" dirty="0">
                <a:solidFill>
                  <a:srgbClr val="FF0000"/>
                </a:solidFill>
              </a:rPr>
              <a:t>CO CZUJE?</a:t>
            </a:r>
          </a:p>
          <a:p>
            <a:endParaRPr lang="pl-PL" sz="4000" dirty="0">
              <a:solidFill>
                <a:srgbClr val="FF0000"/>
              </a:solidFill>
            </a:endParaRPr>
          </a:p>
          <a:p>
            <a:r>
              <a:rPr lang="pl-PL" sz="4000" dirty="0">
                <a:solidFill>
                  <a:srgbClr val="FF0000"/>
                </a:solidFill>
              </a:rPr>
              <a:t>CO MYŚLI O SOBIE?</a:t>
            </a:r>
          </a:p>
          <a:p>
            <a:pPr marL="0" indent="0">
              <a:buNone/>
            </a:pPr>
            <a:endParaRPr lang="pl-PL" sz="4000" dirty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571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Temperament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lvl="0"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548DD4"/>
                </a:solidFill>
                <a:latin typeface="Arial"/>
                <a:ea typeface="Calibri"/>
                <a:cs typeface="Times New Roman"/>
              </a:rPr>
              <a:t>TEMPERAMENT </a:t>
            </a:r>
            <a:r>
              <a:rPr lang="pl-PL" b="1" dirty="0">
                <a:latin typeface="Arial"/>
                <a:ea typeface="Calibri"/>
                <a:cs typeface="Times New Roman"/>
              </a:rPr>
              <a:t>to ważny element  naszej osobowości,</a:t>
            </a:r>
            <a:r>
              <a:rPr lang="pl-PL" b="1" dirty="0">
                <a:solidFill>
                  <a:srgbClr val="548DD4"/>
                </a:solidFill>
                <a:latin typeface="Arial"/>
                <a:ea typeface="Calibri"/>
                <a:cs typeface="Times New Roman"/>
              </a:rPr>
              <a:t> nasza natura, </a:t>
            </a:r>
            <a:r>
              <a:rPr lang="pl-PL" b="1" dirty="0">
                <a:latin typeface="Arial"/>
                <a:ea typeface="Calibri"/>
                <a:cs typeface="Times New Roman"/>
              </a:rPr>
              <a:t>niezmienny przez całe życie</a:t>
            </a:r>
          </a:p>
          <a:p>
            <a:pPr marL="228600" lvl="0"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00B050"/>
                </a:solidFill>
                <a:latin typeface="Arial"/>
                <a:ea typeface="Calibri"/>
                <a:cs typeface="Times New Roman"/>
              </a:rPr>
              <a:t>(szybkość i intensywność reakcji, ruchliwość, wysoka i niska energia, większa lub mniejsza podatność na zmęczenie, duża, mała odporność na stres, niska lub wysoka wrażliwość 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8423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631F54-DC0A-4FE6-B4A9-42E48958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1"/>
            <a:ext cx="8435280" cy="1770394"/>
          </a:xfrm>
        </p:spPr>
        <p:txBody>
          <a:bodyPr wrap="square" anchor="ctr">
            <a:norm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Skutki przemocy rówieśniczej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EF9E3A-9BE5-48BB-9EFF-86B221E7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6752"/>
            <a:ext cx="8969660" cy="5661248"/>
          </a:xfrm>
          <a:noFill/>
        </p:spPr>
      </p:pic>
    </p:spTree>
    <p:extLst>
      <p:ext uri="{BB962C8B-B14F-4D97-AF65-F5344CB8AC3E}">
        <p14:creationId xmlns:p14="http://schemas.microsoft.com/office/powerpoint/2010/main" val="3569231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F374C2-F408-4AD6-9387-72FE8753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35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rgbClr val="0070C0"/>
                </a:solidFill>
              </a:rPr>
              <a:t>CYBERPRZEMOC</a:t>
            </a:r>
          </a:p>
        </p:txBody>
      </p:sp>
      <p:pic>
        <p:nvPicPr>
          <p:cNvPr id="5" name="Symbol zastępczy zawartości 4" descr="Obraz zawierający tekst, osoba&#10;&#10;Opis wygenerowany automatycznie">
            <a:extLst>
              <a:ext uri="{FF2B5EF4-FFF2-40B4-BE49-F238E27FC236}">
                <a16:creationId xmlns:a16="http://schemas.microsoft.com/office/drawing/2014/main" id="{B7194D1E-A5AF-4184-B6F1-BF3975DD0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32040" y="4480923"/>
            <a:ext cx="4188832" cy="2310402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3D5CD-B720-4B76-87DB-AB8103F5C743}"/>
              </a:ext>
            </a:extLst>
          </p:cNvPr>
          <p:cNvSpPr txBox="1"/>
          <p:nvPr/>
        </p:nvSpPr>
        <p:spPr>
          <a:xfrm>
            <a:off x="179512" y="1484784"/>
            <a:ext cx="9793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• publikowanie w sieci poniżających filmów lub zdjęć</a:t>
            </a:r>
          </a:p>
          <a:p>
            <a:r>
              <a:rPr lang="pl-PL" sz="3200" dirty="0"/>
              <a:t>• publikowanie ośmieszających, wulgarnych </a:t>
            </a:r>
            <a:br>
              <a:rPr lang="pl-PL" sz="3200" dirty="0"/>
            </a:br>
            <a:r>
              <a:rPr lang="pl-PL" sz="3200" dirty="0"/>
              <a:t>komentarzy i postów</a:t>
            </a:r>
          </a:p>
          <a:p>
            <a:r>
              <a:rPr lang="pl-PL" sz="3200" dirty="0"/>
              <a:t>• podszywanie się pod inne osoby</a:t>
            </a:r>
          </a:p>
          <a:p>
            <a:r>
              <a:rPr lang="pl-PL" sz="3200" dirty="0"/>
              <a:t>• wykluczanie z internetowych grup</a:t>
            </a:r>
          </a:p>
        </p:txBody>
      </p:sp>
    </p:spTree>
    <p:extLst>
      <p:ext uri="{BB962C8B-B14F-4D97-AF65-F5344CB8AC3E}">
        <p14:creationId xmlns:p14="http://schemas.microsoft.com/office/powerpoint/2010/main" val="3812771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2F8741-BEEC-261E-5A04-A432CF29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pl-PL" dirty="0"/>
              <a:t>Kluczowa rola </a:t>
            </a:r>
            <a:r>
              <a:rPr lang="pl-PL" b="1" dirty="0">
                <a:solidFill>
                  <a:srgbClr val="FFC000"/>
                </a:solidFill>
              </a:rPr>
              <a:t>ŚWIADKÓW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dirty="0"/>
              <a:t>przemocy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573941-B3A9-FB81-015F-87C29F63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0587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„Świat jest niebezpiecznym miejscem, nie przez tych co robią źle, ale przez tych co zło widzą </a:t>
            </a:r>
            <a:br>
              <a:rPr lang="pl-PL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nie robią nic..”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Albert Einstein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8520AC-9EB4-6303-BC67-1A803B31D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237" y="4019437"/>
            <a:ext cx="4230991" cy="2682472"/>
          </a:xfrm>
          <a:prstGeom prst="rect">
            <a:avLst/>
          </a:prstGeom>
        </p:spPr>
      </p:pic>
      <p:sp>
        <p:nvSpPr>
          <p:cNvPr id="5" name="Strzałka: w lewo 4">
            <a:extLst>
              <a:ext uri="{FF2B5EF4-FFF2-40B4-BE49-F238E27FC236}">
                <a16:creationId xmlns:a16="http://schemas.microsoft.com/office/drawing/2014/main" id="{5C681BB3-3548-E370-C2C4-79F01D0EBABF}"/>
              </a:ext>
            </a:extLst>
          </p:cNvPr>
          <p:cNvSpPr/>
          <p:nvPr/>
        </p:nvSpPr>
        <p:spPr>
          <a:xfrm>
            <a:off x="6550925" y="4980642"/>
            <a:ext cx="2088232" cy="1765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81BBEE37-3366-4C1C-A078-5BA9FFA23BE3}"/>
              </a:ext>
            </a:extLst>
          </p:cNvPr>
          <p:cNvSpPr/>
          <p:nvPr/>
        </p:nvSpPr>
        <p:spPr>
          <a:xfrm flipV="1">
            <a:off x="1857788" y="5257800"/>
            <a:ext cx="1539993" cy="2594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77C172C5-EC7D-FB52-3220-56CABDBED9A0}"/>
              </a:ext>
            </a:extLst>
          </p:cNvPr>
          <p:cNvSpPr/>
          <p:nvPr/>
        </p:nvSpPr>
        <p:spPr>
          <a:xfrm>
            <a:off x="3450612" y="5022376"/>
            <a:ext cx="684660" cy="805218"/>
          </a:xfrm>
          <a:custGeom>
            <a:avLst/>
            <a:gdLst>
              <a:gd name="connsiteX0" fmla="*/ 125101 w 684660"/>
              <a:gd name="connsiteY0" fmla="*/ 81887 h 805218"/>
              <a:gd name="connsiteX1" fmla="*/ 2272 w 684660"/>
              <a:gd name="connsiteY1" fmla="*/ 232012 h 805218"/>
              <a:gd name="connsiteX2" fmla="*/ 29567 w 684660"/>
              <a:gd name="connsiteY2" fmla="*/ 436728 h 805218"/>
              <a:gd name="connsiteX3" fmla="*/ 43215 w 684660"/>
              <a:gd name="connsiteY3" fmla="*/ 600502 h 805218"/>
              <a:gd name="connsiteX4" fmla="*/ 152397 w 684660"/>
              <a:gd name="connsiteY4" fmla="*/ 723331 h 805218"/>
              <a:gd name="connsiteX5" fmla="*/ 220636 w 684660"/>
              <a:gd name="connsiteY5" fmla="*/ 750627 h 805218"/>
              <a:gd name="connsiteX6" fmla="*/ 275227 w 684660"/>
              <a:gd name="connsiteY6" fmla="*/ 777923 h 805218"/>
              <a:gd name="connsiteX7" fmla="*/ 329818 w 684660"/>
              <a:gd name="connsiteY7" fmla="*/ 791570 h 805218"/>
              <a:gd name="connsiteX8" fmla="*/ 370761 w 684660"/>
              <a:gd name="connsiteY8" fmla="*/ 805218 h 805218"/>
              <a:gd name="connsiteX9" fmla="*/ 575478 w 684660"/>
              <a:gd name="connsiteY9" fmla="*/ 777923 h 805218"/>
              <a:gd name="connsiteX10" fmla="*/ 616421 w 684660"/>
              <a:gd name="connsiteY10" fmla="*/ 750627 h 805218"/>
              <a:gd name="connsiteX11" fmla="*/ 657364 w 684660"/>
              <a:gd name="connsiteY11" fmla="*/ 668740 h 805218"/>
              <a:gd name="connsiteX12" fmla="*/ 684660 w 684660"/>
              <a:gd name="connsiteY12" fmla="*/ 586854 h 805218"/>
              <a:gd name="connsiteX13" fmla="*/ 671012 w 684660"/>
              <a:gd name="connsiteY13" fmla="*/ 259308 h 805218"/>
              <a:gd name="connsiteX14" fmla="*/ 657364 w 684660"/>
              <a:gd name="connsiteY14" fmla="*/ 218364 h 805218"/>
              <a:gd name="connsiteX15" fmla="*/ 602773 w 684660"/>
              <a:gd name="connsiteY15" fmla="*/ 122830 h 805218"/>
              <a:gd name="connsiteX16" fmla="*/ 548182 w 684660"/>
              <a:gd name="connsiteY16" fmla="*/ 95534 h 805218"/>
              <a:gd name="connsiteX17" fmla="*/ 452648 w 684660"/>
              <a:gd name="connsiteY17" fmla="*/ 68239 h 805218"/>
              <a:gd name="connsiteX18" fmla="*/ 370761 w 684660"/>
              <a:gd name="connsiteY18" fmla="*/ 40943 h 805218"/>
              <a:gd name="connsiteX19" fmla="*/ 234284 w 684660"/>
              <a:gd name="connsiteY19" fmla="*/ 0 h 805218"/>
              <a:gd name="connsiteX20" fmla="*/ 84158 w 684660"/>
              <a:gd name="connsiteY20" fmla="*/ 13648 h 805218"/>
              <a:gd name="connsiteX21" fmla="*/ 56863 w 684660"/>
              <a:gd name="connsiteY21" fmla="*/ 54591 h 805218"/>
              <a:gd name="connsiteX22" fmla="*/ 15919 w 684660"/>
              <a:gd name="connsiteY22" fmla="*/ 232012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4660" h="805218">
                <a:moveTo>
                  <a:pt x="125101" y="81887"/>
                </a:moveTo>
                <a:cubicBezTo>
                  <a:pt x="84158" y="131929"/>
                  <a:pt x="25289" y="171591"/>
                  <a:pt x="2272" y="232012"/>
                </a:cubicBezTo>
                <a:cubicBezTo>
                  <a:pt x="-8192" y="259480"/>
                  <a:pt x="20356" y="390677"/>
                  <a:pt x="29567" y="436728"/>
                </a:cubicBezTo>
                <a:cubicBezTo>
                  <a:pt x="34116" y="491319"/>
                  <a:pt x="28553" y="547720"/>
                  <a:pt x="43215" y="600502"/>
                </a:cubicBezTo>
                <a:cubicBezTo>
                  <a:pt x="56618" y="648754"/>
                  <a:pt x="108869" y="699149"/>
                  <a:pt x="152397" y="723331"/>
                </a:cubicBezTo>
                <a:cubicBezTo>
                  <a:pt x="173813" y="735229"/>
                  <a:pt x="198249" y="740677"/>
                  <a:pt x="220636" y="750627"/>
                </a:cubicBezTo>
                <a:cubicBezTo>
                  <a:pt x="239227" y="758890"/>
                  <a:pt x="256177" y="770779"/>
                  <a:pt x="275227" y="777923"/>
                </a:cubicBezTo>
                <a:cubicBezTo>
                  <a:pt x="292790" y="784509"/>
                  <a:pt x="311783" y="786417"/>
                  <a:pt x="329818" y="791570"/>
                </a:cubicBezTo>
                <a:cubicBezTo>
                  <a:pt x="343650" y="795522"/>
                  <a:pt x="357113" y="800669"/>
                  <a:pt x="370761" y="805218"/>
                </a:cubicBezTo>
                <a:cubicBezTo>
                  <a:pt x="439000" y="796120"/>
                  <a:pt x="508274" y="792857"/>
                  <a:pt x="575478" y="777923"/>
                </a:cubicBezTo>
                <a:cubicBezTo>
                  <a:pt x="591490" y="774365"/>
                  <a:pt x="606580" y="763749"/>
                  <a:pt x="616421" y="750627"/>
                </a:cubicBezTo>
                <a:cubicBezTo>
                  <a:pt x="634731" y="726213"/>
                  <a:pt x="645626" y="696910"/>
                  <a:pt x="657364" y="668740"/>
                </a:cubicBezTo>
                <a:cubicBezTo>
                  <a:pt x="668430" y="642181"/>
                  <a:pt x="684660" y="586854"/>
                  <a:pt x="684660" y="586854"/>
                </a:cubicBezTo>
                <a:cubicBezTo>
                  <a:pt x="680111" y="477672"/>
                  <a:pt x="679085" y="368286"/>
                  <a:pt x="671012" y="259308"/>
                </a:cubicBezTo>
                <a:cubicBezTo>
                  <a:pt x="669949" y="244961"/>
                  <a:pt x="663031" y="231587"/>
                  <a:pt x="657364" y="218364"/>
                </a:cubicBezTo>
                <a:cubicBezTo>
                  <a:pt x="651696" y="205138"/>
                  <a:pt x="618004" y="135523"/>
                  <a:pt x="602773" y="122830"/>
                </a:cubicBezTo>
                <a:cubicBezTo>
                  <a:pt x="587144" y="109806"/>
                  <a:pt x="566882" y="103548"/>
                  <a:pt x="548182" y="95534"/>
                </a:cubicBezTo>
                <a:cubicBezTo>
                  <a:pt x="512517" y="80249"/>
                  <a:pt x="491112" y="79778"/>
                  <a:pt x="452648" y="68239"/>
                </a:cubicBezTo>
                <a:cubicBezTo>
                  <a:pt x="425089" y="59971"/>
                  <a:pt x="398426" y="48847"/>
                  <a:pt x="370761" y="40943"/>
                </a:cubicBezTo>
                <a:cubicBezTo>
                  <a:pt x="261395" y="9696"/>
                  <a:pt x="306646" y="24121"/>
                  <a:pt x="234284" y="0"/>
                </a:cubicBezTo>
                <a:cubicBezTo>
                  <a:pt x="184242" y="4549"/>
                  <a:pt x="132184" y="-1129"/>
                  <a:pt x="84158" y="13648"/>
                </a:cubicBezTo>
                <a:cubicBezTo>
                  <a:pt x="68481" y="18472"/>
                  <a:pt x="67364" y="41990"/>
                  <a:pt x="56863" y="54591"/>
                </a:cubicBezTo>
                <a:cubicBezTo>
                  <a:pt x="-16250" y="142325"/>
                  <a:pt x="15919" y="41765"/>
                  <a:pt x="15919" y="232012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F285E6FD-BEBE-EEC2-71D3-28609D48B608}"/>
              </a:ext>
            </a:extLst>
          </p:cNvPr>
          <p:cNvSpPr/>
          <p:nvPr/>
        </p:nvSpPr>
        <p:spPr>
          <a:xfrm>
            <a:off x="5827594" y="4822801"/>
            <a:ext cx="723331" cy="843594"/>
          </a:xfrm>
          <a:custGeom>
            <a:avLst/>
            <a:gdLst>
              <a:gd name="connsiteX0" fmla="*/ 559558 w 723331"/>
              <a:gd name="connsiteY0" fmla="*/ 22154 h 843594"/>
              <a:gd name="connsiteX1" fmla="*/ 68239 w 723331"/>
              <a:gd name="connsiteY1" fmla="*/ 76745 h 843594"/>
              <a:gd name="connsiteX2" fmla="*/ 109182 w 723331"/>
              <a:gd name="connsiteY2" fmla="*/ 63098 h 843594"/>
              <a:gd name="connsiteX3" fmla="*/ 68239 w 723331"/>
              <a:gd name="connsiteY3" fmla="*/ 117689 h 843594"/>
              <a:gd name="connsiteX4" fmla="*/ 13648 w 723331"/>
              <a:gd name="connsiteY4" fmla="*/ 240518 h 843594"/>
              <a:gd name="connsiteX5" fmla="*/ 0 w 723331"/>
              <a:gd name="connsiteY5" fmla="*/ 295109 h 843594"/>
              <a:gd name="connsiteX6" fmla="*/ 27296 w 723331"/>
              <a:gd name="connsiteY6" fmla="*/ 390644 h 843594"/>
              <a:gd name="connsiteX7" fmla="*/ 81887 w 723331"/>
              <a:gd name="connsiteY7" fmla="*/ 404292 h 843594"/>
              <a:gd name="connsiteX8" fmla="*/ 109182 w 723331"/>
              <a:gd name="connsiteY8" fmla="*/ 445235 h 843594"/>
              <a:gd name="connsiteX9" fmla="*/ 191069 w 723331"/>
              <a:gd name="connsiteY9" fmla="*/ 540769 h 843594"/>
              <a:gd name="connsiteX10" fmla="*/ 204716 w 723331"/>
              <a:gd name="connsiteY10" fmla="*/ 595360 h 843594"/>
              <a:gd name="connsiteX11" fmla="*/ 232012 w 723331"/>
              <a:gd name="connsiteY11" fmla="*/ 649951 h 843594"/>
              <a:gd name="connsiteX12" fmla="*/ 245660 w 723331"/>
              <a:gd name="connsiteY12" fmla="*/ 690895 h 843594"/>
              <a:gd name="connsiteX13" fmla="*/ 313899 w 723331"/>
              <a:gd name="connsiteY13" fmla="*/ 841020 h 843594"/>
              <a:gd name="connsiteX14" fmla="*/ 436728 w 723331"/>
              <a:gd name="connsiteY14" fmla="*/ 827372 h 843594"/>
              <a:gd name="connsiteX15" fmla="*/ 504967 w 723331"/>
              <a:gd name="connsiteY15" fmla="*/ 800077 h 843594"/>
              <a:gd name="connsiteX16" fmla="*/ 545910 w 723331"/>
              <a:gd name="connsiteY16" fmla="*/ 786429 h 843594"/>
              <a:gd name="connsiteX17" fmla="*/ 573206 w 723331"/>
              <a:gd name="connsiteY17" fmla="*/ 745486 h 843594"/>
              <a:gd name="connsiteX18" fmla="*/ 668740 w 723331"/>
              <a:gd name="connsiteY18" fmla="*/ 636303 h 843594"/>
              <a:gd name="connsiteX19" fmla="*/ 723331 w 723331"/>
              <a:gd name="connsiteY19" fmla="*/ 527121 h 843594"/>
              <a:gd name="connsiteX20" fmla="*/ 709684 w 723331"/>
              <a:gd name="connsiteY20" fmla="*/ 363348 h 843594"/>
              <a:gd name="connsiteX21" fmla="*/ 696036 w 723331"/>
              <a:gd name="connsiteY21" fmla="*/ 322405 h 843594"/>
              <a:gd name="connsiteX22" fmla="*/ 668740 w 723331"/>
              <a:gd name="connsiteY22" fmla="*/ 254166 h 843594"/>
              <a:gd name="connsiteX23" fmla="*/ 655093 w 723331"/>
              <a:gd name="connsiteY23" fmla="*/ 90393 h 843594"/>
              <a:gd name="connsiteX24" fmla="*/ 477672 w 723331"/>
              <a:gd name="connsiteY24" fmla="*/ 8506 h 84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3331" h="843594">
                <a:moveTo>
                  <a:pt x="559558" y="22154"/>
                </a:moveTo>
                <a:cubicBezTo>
                  <a:pt x="395785" y="40351"/>
                  <a:pt x="232343" y="61826"/>
                  <a:pt x="68239" y="76745"/>
                </a:cubicBezTo>
                <a:cubicBezTo>
                  <a:pt x="53912" y="78047"/>
                  <a:pt x="109182" y="48712"/>
                  <a:pt x="109182" y="63098"/>
                </a:cubicBezTo>
                <a:cubicBezTo>
                  <a:pt x="109182" y="85844"/>
                  <a:pt x="81887" y="99492"/>
                  <a:pt x="68239" y="117689"/>
                </a:cubicBezTo>
                <a:cubicBezTo>
                  <a:pt x="36232" y="245715"/>
                  <a:pt x="81106" y="88738"/>
                  <a:pt x="13648" y="240518"/>
                </a:cubicBezTo>
                <a:cubicBezTo>
                  <a:pt x="6030" y="257658"/>
                  <a:pt x="4549" y="276912"/>
                  <a:pt x="0" y="295109"/>
                </a:cubicBezTo>
                <a:cubicBezTo>
                  <a:pt x="9099" y="326954"/>
                  <a:pt x="7424" y="364149"/>
                  <a:pt x="27296" y="390644"/>
                </a:cubicBezTo>
                <a:cubicBezTo>
                  <a:pt x="38550" y="405650"/>
                  <a:pt x="66280" y="393887"/>
                  <a:pt x="81887" y="404292"/>
                </a:cubicBezTo>
                <a:cubicBezTo>
                  <a:pt x="95535" y="413390"/>
                  <a:pt x="98507" y="432781"/>
                  <a:pt x="109182" y="445235"/>
                </a:cubicBezTo>
                <a:cubicBezTo>
                  <a:pt x="208471" y="561072"/>
                  <a:pt x="128401" y="446769"/>
                  <a:pt x="191069" y="540769"/>
                </a:cubicBezTo>
                <a:cubicBezTo>
                  <a:pt x="195618" y="558966"/>
                  <a:pt x="198130" y="577797"/>
                  <a:pt x="204716" y="595360"/>
                </a:cubicBezTo>
                <a:cubicBezTo>
                  <a:pt x="211860" y="614410"/>
                  <a:pt x="223998" y="631251"/>
                  <a:pt x="232012" y="649951"/>
                </a:cubicBezTo>
                <a:cubicBezTo>
                  <a:pt x="237679" y="663174"/>
                  <a:pt x="241111" y="677247"/>
                  <a:pt x="245660" y="690895"/>
                </a:cubicBezTo>
                <a:cubicBezTo>
                  <a:pt x="251962" y="735009"/>
                  <a:pt x="245348" y="825201"/>
                  <a:pt x="313899" y="841020"/>
                </a:cubicBezTo>
                <a:cubicBezTo>
                  <a:pt x="354039" y="850283"/>
                  <a:pt x="395785" y="831921"/>
                  <a:pt x="436728" y="827372"/>
                </a:cubicBezTo>
                <a:cubicBezTo>
                  <a:pt x="459474" y="818274"/>
                  <a:pt x="482028" y="808679"/>
                  <a:pt x="504967" y="800077"/>
                </a:cubicBezTo>
                <a:cubicBezTo>
                  <a:pt x="518437" y="795026"/>
                  <a:pt x="534676" y="795416"/>
                  <a:pt x="545910" y="786429"/>
                </a:cubicBezTo>
                <a:cubicBezTo>
                  <a:pt x="558718" y="776182"/>
                  <a:pt x="562531" y="757940"/>
                  <a:pt x="573206" y="745486"/>
                </a:cubicBezTo>
                <a:cubicBezTo>
                  <a:pt x="621017" y="689707"/>
                  <a:pt x="632566" y="698316"/>
                  <a:pt x="668740" y="636303"/>
                </a:cubicBezTo>
                <a:cubicBezTo>
                  <a:pt x="689242" y="601156"/>
                  <a:pt x="723331" y="527121"/>
                  <a:pt x="723331" y="527121"/>
                </a:cubicBezTo>
                <a:cubicBezTo>
                  <a:pt x="718782" y="472530"/>
                  <a:pt x="716924" y="417648"/>
                  <a:pt x="709684" y="363348"/>
                </a:cubicBezTo>
                <a:cubicBezTo>
                  <a:pt x="707783" y="349088"/>
                  <a:pt x="701087" y="335875"/>
                  <a:pt x="696036" y="322405"/>
                </a:cubicBezTo>
                <a:cubicBezTo>
                  <a:pt x="687434" y="299466"/>
                  <a:pt x="677839" y="276912"/>
                  <a:pt x="668740" y="254166"/>
                </a:cubicBezTo>
                <a:cubicBezTo>
                  <a:pt x="664191" y="199575"/>
                  <a:pt x="664099" y="144428"/>
                  <a:pt x="655093" y="90393"/>
                </a:cubicBezTo>
                <a:cubicBezTo>
                  <a:pt x="633533" y="-38968"/>
                  <a:pt x="619070" y="8506"/>
                  <a:pt x="477672" y="850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45BBE7B5-F834-40AC-A1FF-B1C2555A5B15}"/>
              </a:ext>
            </a:extLst>
          </p:cNvPr>
          <p:cNvSpPr/>
          <p:nvPr/>
        </p:nvSpPr>
        <p:spPr>
          <a:xfrm>
            <a:off x="4380814" y="5030231"/>
            <a:ext cx="737336" cy="660885"/>
          </a:xfrm>
          <a:custGeom>
            <a:avLst/>
            <a:gdLst>
              <a:gd name="connsiteX0" fmla="*/ 122947 w 737336"/>
              <a:gd name="connsiteY0" fmla="*/ 101327 h 660885"/>
              <a:gd name="connsiteX1" fmla="*/ 117 w 737336"/>
              <a:gd name="connsiteY1" fmla="*/ 633590 h 660885"/>
              <a:gd name="connsiteX2" fmla="*/ 54708 w 737336"/>
              <a:gd name="connsiteY2" fmla="*/ 660885 h 660885"/>
              <a:gd name="connsiteX3" fmla="*/ 327664 w 737336"/>
              <a:gd name="connsiteY3" fmla="*/ 647238 h 660885"/>
              <a:gd name="connsiteX4" fmla="*/ 368607 w 737336"/>
              <a:gd name="connsiteY4" fmla="*/ 633590 h 660885"/>
              <a:gd name="connsiteX5" fmla="*/ 436846 w 737336"/>
              <a:gd name="connsiteY5" fmla="*/ 619942 h 660885"/>
              <a:gd name="connsiteX6" fmla="*/ 491437 w 737336"/>
              <a:gd name="connsiteY6" fmla="*/ 592647 h 660885"/>
              <a:gd name="connsiteX7" fmla="*/ 641562 w 737336"/>
              <a:gd name="connsiteY7" fmla="*/ 524408 h 660885"/>
              <a:gd name="connsiteX8" fmla="*/ 723449 w 737336"/>
              <a:gd name="connsiteY8" fmla="*/ 387930 h 660885"/>
              <a:gd name="connsiteX9" fmla="*/ 737096 w 737336"/>
              <a:gd name="connsiteY9" fmla="*/ 292396 h 660885"/>
              <a:gd name="connsiteX10" fmla="*/ 709801 w 737336"/>
              <a:gd name="connsiteY10" fmla="*/ 169566 h 660885"/>
              <a:gd name="connsiteX11" fmla="*/ 641562 w 737336"/>
              <a:gd name="connsiteY11" fmla="*/ 87679 h 660885"/>
              <a:gd name="connsiteX12" fmla="*/ 546028 w 737336"/>
              <a:gd name="connsiteY12" fmla="*/ 60384 h 660885"/>
              <a:gd name="connsiteX13" fmla="*/ 245777 w 737336"/>
              <a:gd name="connsiteY13" fmla="*/ 19441 h 660885"/>
              <a:gd name="connsiteX14" fmla="*/ 95652 w 737336"/>
              <a:gd name="connsiteY14" fmla="*/ 19441 h 660885"/>
              <a:gd name="connsiteX15" fmla="*/ 82004 w 737336"/>
              <a:gd name="connsiteY15" fmla="*/ 60384 h 660885"/>
              <a:gd name="connsiteX16" fmla="*/ 54708 w 737336"/>
              <a:gd name="connsiteY16" fmla="*/ 114975 h 660885"/>
              <a:gd name="connsiteX17" fmla="*/ 82004 w 737336"/>
              <a:gd name="connsiteY17" fmla="*/ 265100 h 66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7336" h="660885">
                <a:moveTo>
                  <a:pt x="122947" y="101327"/>
                </a:moveTo>
                <a:cubicBezTo>
                  <a:pt x="82004" y="278748"/>
                  <a:pt x="22159" y="452845"/>
                  <a:pt x="117" y="633590"/>
                </a:cubicBezTo>
                <a:cubicBezTo>
                  <a:pt x="-2346" y="653785"/>
                  <a:pt x="34381" y="660038"/>
                  <a:pt x="54708" y="660885"/>
                </a:cubicBezTo>
                <a:lnTo>
                  <a:pt x="327664" y="647238"/>
                </a:lnTo>
                <a:cubicBezTo>
                  <a:pt x="341312" y="642689"/>
                  <a:pt x="354651" y="637079"/>
                  <a:pt x="368607" y="633590"/>
                </a:cubicBezTo>
                <a:cubicBezTo>
                  <a:pt x="391111" y="627964"/>
                  <a:pt x="414840" y="627277"/>
                  <a:pt x="436846" y="619942"/>
                </a:cubicBezTo>
                <a:cubicBezTo>
                  <a:pt x="456147" y="613508"/>
                  <a:pt x="472657" y="600472"/>
                  <a:pt x="491437" y="592647"/>
                </a:cubicBezTo>
                <a:cubicBezTo>
                  <a:pt x="636732" y="532107"/>
                  <a:pt x="559520" y="579102"/>
                  <a:pt x="641562" y="524408"/>
                </a:cubicBezTo>
                <a:cubicBezTo>
                  <a:pt x="707438" y="425593"/>
                  <a:pt x="681482" y="471863"/>
                  <a:pt x="723449" y="387930"/>
                </a:cubicBezTo>
                <a:cubicBezTo>
                  <a:pt x="727998" y="356085"/>
                  <a:pt x="739103" y="324501"/>
                  <a:pt x="737096" y="292396"/>
                </a:cubicBezTo>
                <a:cubicBezTo>
                  <a:pt x="734480" y="250536"/>
                  <a:pt x="723064" y="209356"/>
                  <a:pt x="709801" y="169566"/>
                </a:cubicBezTo>
                <a:cubicBezTo>
                  <a:pt x="703531" y="150757"/>
                  <a:pt x="656763" y="95280"/>
                  <a:pt x="641562" y="87679"/>
                </a:cubicBezTo>
                <a:cubicBezTo>
                  <a:pt x="611940" y="72868"/>
                  <a:pt x="577682" y="70124"/>
                  <a:pt x="546028" y="60384"/>
                </a:cubicBezTo>
                <a:cubicBezTo>
                  <a:pt x="379152" y="9038"/>
                  <a:pt x="532909" y="37386"/>
                  <a:pt x="245777" y="19441"/>
                </a:cubicBezTo>
                <a:cubicBezTo>
                  <a:pt x="189927" y="824"/>
                  <a:pt x="168404" y="-12893"/>
                  <a:pt x="95652" y="19441"/>
                </a:cubicBezTo>
                <a:cubicBezTo>
                  <a:pt x="82506" y="25284"/>
                  <a:pt x="87671" y="47161"/>
                  <a:pt x="82004" y="60384"/>
                </a:cubicBezTo>
                <a:cubicBezTo>
                  <a:pt x="73990" y="79084"/>
                  <a:pt x="63807" y="96778"/>
                  <a:pt x="54708" y="114975"/>
                </a:cubicBezTo>
                <a:cubicBezTo>
                  <a:pt x="68768" y="269631"/>
                  <a:pt x="18108" y="265100"/>
                  <a:pt x="82004" y="2651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200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CD8EDC0-E329-4A19-59BA-B07C6244E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48264" y="5373216"/>
            <a:ext cx="1619672" cy="14847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F155D9-6431-45A0-9E04-35913F59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Pamiętaj!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DBC7CE-C6AA-4DB4-99C4-EDC14FD0E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66018"/>
            <a:ext cx="8507288" cy="4525963"/>
          </a:xfrm>
        </p:spPr>
        <p:txBody>
          <a:bodyPr/>
          <a:lstStyle/>
          <a:p>
            <a:pPr algn="just"/>
            <a:r>
              <a:rPr lang="pl-PL" dirty="0"/>
              <a:t>TYLKO TY MOŻESZ POWSTRZYMAĆ PRZEMOC</a:t>
            </a:r>
          </a:p>
          <a:p>
            <a:pPr algn="just"/>
            <a:r>
              <a:rPr lang="pl-PL" dirty="0"/>
              <a:t>ZGŁASZANIE TEGO DOROSŁYM </a:t>
            </a:r>
            <a:r>
              <a:rPr lang="pl-PL" dirty="0">
                <a:solidFill>
                  <a:srgbClr val="FF0000"/>
                </a:solidFill>
              </a:rPr>
              <a:t>NIE JEST </a:t>
            </a:r>
            <a:r>
              <a:rPr lang="pl-PL" dirty="0"/>
              <a:t>SKARŻENIEM, TYLKO DBANIEM O SIEBIE  SWOJE i INNYCH BEZPIECZEŃSTWO i SAMOPOCZUCIE</a:t>
            </a:r>
          </a:p>
          <a:p>
            <a:pPr algn="just"/>
            <a:r>
              <a:rPr lang="pl-PL" dirty="0"/>
              <a:t>ZAWSZE REAGUJ GDY WIDZISZ JAK KTOŚ KRZYWDZI DRUGIEGO Człowieka – BRAK REAKCJI SPRAWIA, ŻE POPIERASZ TO!</a:t>
            </a:r>
          </a:p>
          <a:p>
            <a:pPr algn="just"/>
            <a:r>
              <a:rPr lang="pl-PL" dirty="0"/>
              <a:t>TWÓJ SPRZECIW - REAKCJA TO ODWAGA I EMPATIA i ZATRZYMANIE PRZEMOCY!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1A2434-A163-9639-5743-FA385D08B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12698" y="3645024"/>
            <a:ext cx="4231302" cy="26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2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4B4B28-EA69-4A3C-9C4B-2AB33CB1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TWORZYMY KONTRAKT KLASOWY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BA010CFF-2C34-4CA0-20E4-2B413F231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9503" y="1600200"/>
            <a:ext cx="7584993" cy="4525963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55960AB-80E2-1287-461A-C88584F1E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417638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70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D2FD6D-23D7-40EC-B8AE-BCDA2200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AMBASADOR EMPATII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E93019-BFE8-4561-8DD6-EED21418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58618"/>
          </a:xfrm>
        </p:spPr>
        <p:txBody>
          <a:bodyPr/>
          <a:lstStyle/>
          <a:p>
            <a:pPr algn="ctr"/>
            <a:r>
              <a:rPr lang="pl-PL" dirty="0"/>
              <a:t>DO TEJ OSOBY MOŻESZ SIĘ ZWRÓCIĆ JAK POCZUJESZ, ŻE KOLEGA/KOLEŻANKA Z KLASY KRZYWDZI CIĘ SWOIM SŁOWEM </a:t>
            </a:r>
            <a:br>
              <a:rPr lang="pl-PL" dirty="0"/>
            </a:br>
            <a:r>
              <a:rPr lang="pl-PL" dirty="0"/>
              <a:t>LUB ZACHOWANIEM</a:t>
            </a:r>
          </a:p>
          <a:p>
            <a:r>
              <a:rPr lang="pl-P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Dziewczyna</a:t>
            </a:r>
            <a:r>
              <a:rPr lang="pl-PL" dirty="0"/>
              <a:t> …………………………..</a:t>
            </a:r>
          </a:p>
          <a:p>
            <a:r>
              <a:rPr lang="pl-P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Chłopak</a:t>
            </a:r>
            <a:r>
              <a:rPr lang="pl-PL" dirty="0"/>
              <a:t> ………………………….……..</a:t>
            </a:r>
          </a:p>
          <a:p>
            <a:endParaRPr lang="pl-PL" dirty="0"/>
          </a:p>
          <a:p>
            <a:pPr algn="just"/>
            <a:r>
              <a:rPr lang="pl-PL" dirty="0"/>
              <a:t>Porozmawia z tą osobą, przypominając o naszym warsztacie i jak to nie pomoże to zwróci się do wychowawcy klasy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67E26D-1526-4A7B-0607-56A5B0450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0192" y="3140968"/>
            <a:ext cx="2669282" cy="186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6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5EF03-A07E-4360-A5EB-AA30586D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MAM CHALLENGE!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09D64B-FA64-40AE-9D7B-B4BF3081B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5861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/>
              <a:t>WIEM, że prawie w każdej szkole są osoby, które doświadczyły takich przykrości ze strony kolegów i koleżanek</a:t>
            </a:r>
          </a:p>
          <a:p>
            <a:pPr algn="just"/>
            <a:endParaRPr lang="pl-PL" dirty="0"/>
          </a:p>
          <a:p>
            <a:pPr marL="0" indent="0" algn="just">
              <a:buNone/>
            </a:pPr>
            <a:r>
              <a:rPr lang="pl-PL" b="1" dirty="0">
                <a:solidFill>
                  <a:srgbClr val="FF0000"/>
                </a:solidFill>
              </a:rPr>
              <a:t>ZANIM COŚ KOMUŚ POWIESZ ZRÓB  - PAUZĘ/stop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 i </a:t>
            </a:r>
            <a:r>
              <a:rPr lang="pl-PL" sz="3800" b="1" dirty="0">
                <a:solidFill>
                  <a:srgbClr val="FF0000"/>
                </a:solidFill>
              </a:rPr>
              <a:t>ZADAJ SOBIE W MYŚLACH - 2 PYTANIA:</a:t>
            </a:r>
          </a:p>
          <a:p>
            <a:pPr algn="just"/>
            <a:endParaRPr lang="pl-PL" dirty="0"/>
          </a:p>
          <a:p>
            <a:r>
              <a:rPr lang="pl-PL" sz="4200" b="1" dirty="0"/>
              <a:t> CZY TA OSOBA POCZUJE SIĘ LEPIEJ jak to powiem, zrobię co chcę zrobić?</a:t>
            </a:r>
          </a:p>
          <a:p>
            <a:pPr marL="0" indent="0">
              <a:buNone/>
            </a:pPr>
            <a:endParaRPr lang="pl-PL" dirty="0"/>
          </a:p>
          <a:p>
            <a:pPr algn="just"/>
            <a:r>
              <a:rPr lang="pl-PL" sz="4200" b="1" dirty="0"/>
              <a:t>CZY JA CHCIAŁABYM aby ktoś tak do mnie powiedział, takie moje zdjęcie pokazywał, taką plotkę o mnie powtarzał ?</a:t>
            </a:r>
          </a:p>
        </p:txBody>
      </p:sp>
    </p:spTree>
    <p:extLst>
      <p:ext uri="{BB962C8B-B14F-4D97-AF65-F5344CB8AC3E}">
        <p14:creationId xmlns:p14="http://schemas.microsoft.com/office/powerpoint/2010/main" val="2363710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E9699A8-6582-4020-9F58-EA2BC4C2C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44209" y="635533"/>
            <a:ext cx="2808312" cy="5586933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10924E-E6CD-4C1E-9B0D-8682B37E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b="1" dirty="0"/>
              <a:t>PAMIĘTAJCIE!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BACF69-11C6-489B-8ACF-9AC0452A5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27" y="1417638"/>
            <a:ext cx="7138477" cy="558693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400" dirty="0"/>
              <a:t>TO </a:t>
            </a:r>
            <a:r>
              <a:rPr lang="pl-PL" sz="2400" dirty="0">
                <a:solidFill>
                  <a:srgbClr val="FF0000"/>
                </a:solidFill>
              </a:rPr>
              <a:t>NIE </a:t>
            </a:r>
            <a:r>
              <a:rPr lang="pl-PL" sz="2400" dirty="0"/>
              <a:t>JEST OK KIEDY PONIŻASZ i WYŚMIEWASZ INNE OSOBY TYLKO DLATEGO, że coś robią / wyglądają / czują - inaczej NIŻ TY!</a:t>
            </a:r>
          </a:p>
          <a:p>
            <a:pPr>
              <a:lnSpc>
                <a:spcPct val="90000"/>
              </a:lnSpc>
            </a:pPr>
            <a:endParaRPr lang="pl-PL" sz="2400" dirty="0"/>
          </a:p>
          <a:p>
            <a:pPr>
              <a:lnSpc>
                <a:spcPct val="90000"/>
              </a:lnSpc>
            </a:pPr>
            <a:r>
              <a:rPr lang="pl-PL" sz="3600" b="1" dirty="0"/>
              <a:t>NIKT NIE JEST </a:t>
            </a:r>
            <a:r>
              <a:rPr lang="pl-PL" sz="3600" b="1" u="sng" dirty="0"/>
              <a:t>MNIEJ WAŻNY </a:t>
            </a:r>
            <a:r>
              <a:rPr lang="pl-PL" sz="3600" b="1" dirty="0"/>
              <a:t>OD Ciebie! </a:t>
            </a:r>
          </a:p>
          <a:p>
            <a:pPr marL="0" indent="0">
              <a:lnSpc>
                <a:spcPct val="90000"/>
              </a:lnSpc>
              <a:buNone/>
            </a:pPr>
            <a:endParaRPr lang="pl-PL" sz="3600" b="1" dirty="0"/>
          </a:p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0000"/>
                </a:solidFill>
              </a:rPr>
              <a:t>A TY NIE JESTEŚ WAŻNIEJSZY OD INNYCH!</a:t>
            </a:r>
          </a:p>
          <a:p>
            <a:pPr>
              <a:lnSpc>
                <a:spcPct val="90000"/>
              </a:lnSpc>
            </a:pPr>
            <a:endParaRPr lang="pl-PL" sz="36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00B050"/>
                </a:solidFill>
              </a:rPr>
              <a:t>I </a:t>
            </a:r>
            <a:r>
              <a:rPr lang="pl-PL" sz="3600" b="1" dirty="0" err="1">
                <a:solidFill>
                  <a:srgbClr val="00B050"/>
                </a:solidFill>
              </a:rPr>
              <a:t>am</a:t>
            </a:r>
            <a:r>
              <a:rPr lang="pl-PL" sz="3600" b="1" dirty="0">
                <a:solidFill>
                  <a:srgbClr val="00B050"/>
                </a:solidFill>
              </a:rPr>
              <a:t> OK – </a:t>
            </a:r>
            <a:r>
              <a:rPr lang="pl-PL" sz="3600" b="1" dirty="0" err="1">
                <a:solidFill>
                  <a:srgbClr val="00B050"/>
                </a:solidFill>
              </a:rPr>
              <a:t>You</a:t>
            </a:r>
            <a:r>
              <a:rPr lang="pl-PL" sz="3600" b="1" dirty="0">
                <a:solidFill>
                  <a:srgbClr val="00B050"/>
                </a:solidFill>
              </a:rPr>
              <a:t> </a:t>
            </a:r>
            <a:r>
              <a:rPr lang="pl-PL" sz="3600" b="1" dirty="0" err="1">
                <a:solidFill>
                  <a:srgbClr val="00B050"/>
                </a:solidFill>
              </a:rPr>
              <a:t>are</a:t>
            </a:r>
            <a:r>
              <a:rPr lang="pl-PL" sz="3600" b="1" dirty="0">
                <a:solidFill>
                  <a:srgbClr val="00B050"/>
                </a:solidFill>
              </a:rPr>
              <a:t> OK !</a:t>
            </a:r>
          </a:p>
          <a:p>
            <a:pPr>
              <a:lnSpc>
                <a:spcPct val="90000"/>
              </a:lnSpc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1876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Temperament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Rodzaje temperamentu:</a:t>
            </a:r>
          </a:p>
          <a:p>
            <a:r>
              <a:rPr lang="pl-PL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Sangwinik</a:t>
            </a:r>
          </a:p>
          <a:p>
            <a:r>
              <a:rPr lang="pl-PL" sz="4400" b="1" dirty="0">
                <a:solidFill>
                  <a:srgbClr val="FF0000"/>
                </a:solidFill>
              </a:rPr>
              <a:t>Choleryk</a:t>
            </a:r>
          </a:p>
          <a:p>
            <a:r>
              <a:rPr lang="pl-PL" sz="4400" b="1" dirty="0">
                <a:solidFill>
                  <a:srgbClr val="00B050"/>
                </a:solidFill>
              </a:rPr>
              <a:t>Melancholik</a:t>
            </a:r>
          </a:p>
          <a:p>
            <a:r>
              <a:rPr lang="pl-PL" sz="4400" b="1" dirty="0">
                <a:solidFill>
                  <a:srgbClr val="FFC000"/>
                </a:solidFill>
              </a:rPr>
              <a:t>Flegmatyk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4896544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8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C0329-938E-4E9F-BC8E-ED3B5429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pl-PL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Sangwinik</a:t>
            </a:r>
            <a:endParaRPr lang="pl-PL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5DEB16-E016-43CF-B956-862ECF22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37" y="836712"/>
            <a:ext cx="8435280" cy="4929411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Optymista, potrafi przyciągać do siebie ludzi, jest otwarty i spontaniczny, ma duże poczucie humoru. Ma dużo energii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Gadatliwy, ciekawy. Żyje dniem dzisiejszym. Jest duszą towarzystwa, łatwo zawiera znajomości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Nie gniewa się, lubi być w centrum uwagi szybko przeprasza. 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Wszystkiego szuka</a:t>
            </a:r>
            <a:r>
              <a:rPr lang="pl-PL" dirty="0"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pl-PL" dirty="0">
                <a:latin typeface="Arial" panose="020B0604020202020204" pitchFamily="34" charset="0"/>
              </a:rPr>
              <a:t>, gubi, często zapomina 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Ma słomiany zapał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106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8146E-C4D8-4827-9DDF-F4917336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Energiczny choleryk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EE5B6A-327B-4554-A7FA-FE4D41DC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001419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Człowiek czynu, nastawiony na działanie i kierowanie innymi, urodzony szef, przywódca stada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Wśród ludzi wzbudza zaufanie i szacunek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Dobry organizator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rozdzielać zadania i organizować prace innym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Niecierpliwy i często najpierw mówi potem myśli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Wybuchowy ;)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814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C8A02-A1EF-488A-84A5-C0973378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Flegmatyk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EEBC23-53BB-4493-9796-D915E577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8964488" cy="5217443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Obserwator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Jest spokojny, opanowany i cierpliwy, cichy, a przy tym pogodny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Niechętnie dzieli się emocjami, które skrywa głęboko.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Życzliwy, uprzejmy, koleżeński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współczuć i otaczać troską. 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słuchać!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Powolny, ma mniej energii.</a:t>
            </a:r>
          </a:p>
          <a:p>
            <a:r>
              <a:rPr lang="pl-PL" dirty="0">
                <a:latin typeface="Arial" panose="020B0604020202020204" pitchFamily="34" charset="0"/>
              </a:rPr>
              <a:t>Bije od niego spokój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31919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32420</TotalTime>
  <Words>2064</Words>
  <Application>Microsoft Office PowerPoint</Application>
  <PresentationFormat>Pokaz na ekranie (4:3)</PresentationFormat>
  <Paragraphs>335</Paragraphs>
  <Slides>57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57</vt:i4>
      </vt:variant>
    </vt:vector>
  </HeadingPairs>
  <TitlesOfParts>
    <vt:vector size="68" baseType="lpstr">
      <vt:lpstr>Arial</vt:lpstr>
      <vt:lpstr>Book Antiqua</vt:lpstr>
      <vt:lpstr>Calibri</vt:lpstr>
      <vt:lpstr>Estrangelo Edessa</vt:lpstr>
      <vt:lpstr>Georgia Ref</vt:lpstr>
      <vt:lpstr>Symbol</vt:lpstr>
      <vt:lpstr>Times New Roman</vt:lpstr>
      <vt:lpstr>Verdana</vt:lpstr>
      <vt:lpstr>Wingdings</vt:lpstr>
      <vt:lpstr>Motyw pakietu Office</vt:lpstr>
      <vt:lpstr>4_Motyw pakietu Office</vt:lpstr>
      <vt:lpstr>Prezentacja programu PowerPoint</vt:lpstr>
      <vt:lpstr> Materiały zostały wypracowane przez: </vt:lpstr>
      <vt:lpstr>Warsztat o empatii  i przeciwdziałaniu bullyingowi </vt:lpstr>
      <vt:lpstr>Kim jestem?</vt:lpstr>
      <vt:lpstr>Temperament</vt:lpstr>
      <vt:lpstr>Temperament</vt:lpstr>
      <vt:lpstr>Sangwinik</vt:lpstr>
      <vt:lpstr>Energiczny choleryk </vt:lpstr>
      <vt:lpstr>Flegmatyk </vt:lpstr>
      <vt:lpstr>Melancholik</vt:lpstr>
      <vt:lpstr>Który jest NAJLEPSZY? </vt:lpstr>
      <vt:lpstr>Czy da się ich porównać?  KTO jest fajniejszy?</vt:lpstr>
      <vt:lpstr>Co jest smaczniejsze?</vt:lpstr>
      <vt:lpstr>Co jest lepsze?</vt:lpstr>
      <vt:lpstr>Gdzie jest fajniej?</vt:lpstr>
      <vt:lpstr>Czego to dowodzi? </vt:lpstr>
      <vt:lpstr>Pięknie się różnimy</vt:lpstr>
      <vt:lpstr>Pięknie się różnimy</vt:lpstr>
      <vt:lpstr>MOCNE STRONY </vt:lpstr>
      <vt:lpstr>Mocne strony</vt:lpstr>
      <vt:lpstr>KAŻDY z nas ma swój unikalny zestaw mocnych stron</vt:lpstr>
      <vt:lpstr>Nie każda dziewczyna musi</vt:lpstr>
      <vt:lpstr>Nie każdy chłopak musi </vt:lpstr>
      <vt:lpstr>SAMOOCENA</vt:lpstr>
      <vt:lpstr>Rodzaje samooceny</vt:lpstr>
      <vt:lpstr>INTERPRETACJA tego co nam się przydarza</vt:lpstr>
      <vt:lpstr>Samoocena „3 miejsce – BRĄZOWY MEDAL</vt:lpstr>
      <vt:lpstr>NISKA SAMOOCENA</vt:lpstr>
      <vt:lpstr>Zdrowa SAMOOCENA</vt:lpstr>
      <vt:lpstr>Arek 10 lat </vt:lpstr>
      <vt:lpstr>ELA, lat 9</vt:lpstr>
      <vt:lpstr>Prezentacja programu PowerPoint</vt:lpstr>
      <vt:lpstr>Komunikacja bez przemocy (NVC)</vt:lpstr>
      <vt:lpstr>Komunikaty TY – język Szakala</vt:lpstr>
      <vt:lpstr>Język żyrafy  Komunikat „ja”</vt:lpstr>
      <vt:lpstr>Komunikaty JA – język Żyrafy</vt:lpstr>
      <vt:lpstr>ZALETY „języka żyrafy”</vt:lpstr>
      <vt:lpstr>Znajdź „KOMUNIKAT JA”</vt:lpstr>
      <vt:lpstr>Zamień komunikat TY na JA</vt:lpstr>
      <vt:lpstr>Model 4 kroków w Komunikacji bez Przemocy</vt:lpstr>
      <vt:lpstr>Jesteście zgraną klasą?</vt:lpstr>
      <vt:lpstr>EMOCJE – 6 podstawowych</vt:lpstr>
      <vt:lpstr>MOWA CIAŁA</vt:lpstr>
      <vt:lpstr>Bullying w szkole</vt:lpstr>
      <vt:lpstr>Czym jest BULLYING/przemoc rówieśnicza?</vt:lpstr>
      <vt:lpstr>Prezentacja programu PowerPoint</vt:lpstr>
      <vt:lpstr>Prezentacja programu PowerPoint</vt:lpstr>
      <vt:lpstr>DLACZEGO NIEKTÓRE DZIECI RANIĄ/KRZYWDZĄ KOLEGÓW  I KOLEŻANKI?</vt:lpstr>
      <vt:lpstr>Skutki bullyingu dla osoby  prześladowanej, wykluczonej  </vt:lpstr>
      <vt:lpstr>Skutki przemocy rówieśniczej</vt:lpstr>
      <vt:lpstr>CYBERPRZEMOC</vt:lpstr>
      <vt:lpstr>Kluczowa rola ŚWIADKÓW przemocy</vt:lpstr>
      <vt:lpstr>Pamiętaj! </vt:lpstr>
      <vt:lpstr>TWORZYMY KONTRAKT KLASOWY</vt:lpstr>
      <vt:lpstr>AMBASADOR EMPATII </vt:lpstr>
      <vt:lpstr>MAM CHALLENGE!</vt:lpstr>
      <vt:lpstr>PAMIĘTAJCIE!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 z doradcą zawodowym</dc:title>
  <dc:creator>Admin</dc:creator>
  <cp:lastModifiedBy>Edumocni</cp:lastModifiedBy>
  <cp:revision>92</cp:revision>
  <cp:lastPrinted>2023-05-16T08:42:44Z</cp:lastPrinted>
  <dcterms:created xsi:type="dcterms:W3CDTF">2019-05-15T20:10:45Z</dcterms:created>
  <dcterms:modified xsi:type="dcterms:W3CDTF">2023-07-17T08:09:15Z</dcterms:modified>
</cp:coreProperties>
</file>