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7"/>
  </p:notesMasterIdLst>
  <p:sldIdLst>
    <p:sldId id="917" r:id="rId3"/>
    <p:sldId id="916" r:id="rId4"/>
    <p:sldId id="256" r:id="rId5"/>
    <p:sldId id="859" r:id="rId6"/>
    <p:sldId id="865" r:id="rId7"/>
    <p:sldId id="860" r:id="rId8"/>
    <p:sldId id="861" r:id="rId9"/>
    <p:sldId id="863" r:id="rId10"/>
    <p:sldId id="864" r:id="rId11"/>
    <p:sldId id="867" r:id="rId12"/>
    <p:sldId id="868" r:id="rId13"/>
    <p:sldId id="817" r:id="rId14"/>
    <p:sldId id="818" r:id="rId15"/>
    <p:sldId id="832" r:id="rId16"/>
    <p:sldId id="871" r:id="rId17"/>
    <p:sldId id="870" r:id="rId18"/>
    <p:sldId id="872" r:id="rId19"/>
    <p:sldId id="869" r:id="rId20"/>
    <p:sldId id="821" r:id="rId21"/>
    <p:sldId id="803" r:id="rId22"/>
    <p:sldId id="823" r:id="rId23"/>
    <p:sldId id="825" r:id="rId24"/>
    <p:sldId id="824" r:id="rId25"/>
    <p:sldId id="804" r:id="rId26"/>
    <p:sldId id="858" r:id="rId27"/>
    <p:sldId id="805" r:id="rId28"/>
    <p:sldId id="828" r:id="rId29"/>
    <p:sldId id="806" r:id="rId30"/>
    <p:sldId id="856" r:id="rId31"/>
    <p:sldId id="857" r:id="rId32"/>
    <p:sldId id="807" r:id="rId33"/>
    <p:sldId id="852" r:id="rId34"/>
    <p:sldId id="834" r:id="rId35"/>
    <p:sldId id="826" r:id="rId36"/>
    <p:sldId id="902" r:id="rId37"/>
    <p:sldId id="901" r:id="rId38"/>
    <p:sldId id="347" r:id="rId39"/>
    <p:sldId id="348" r:id="rId40"/>
    <p:sldId id="556" r:id="rId41"/>
    <p:sldId id="557" r:id="rId42"/>
    <p:sldId id="559" r:id="rId43"/>
    <p:sldId id="558" r:id="rId44"/>
    <p:sldId id="904" r:id="rId45"/>
    <p:sldId id="830" r:id="rId46"/>
    <p:sldId id="905" r:id="rId47"/>
    <p:sldId id="906" r:id="rId48"/>
    <p:sldId id="810" r:id="rId49"/>
    <p:sldId id="814" r:id="rId50"/>
    <p:sldId id="907" r:id="rId51"/>
    <p:sldId id="626" r:id="rId52"/>
    <p:sldId id="361" r:id="rId53"/>
    <p:sldId id="362" r:id="rId54"/>
    <p:sldId id="908" r:id="rId55"/>
    <p:sldId id="913" r:id="rId56"/>
    <p:sldId id="911" r:id="rId57"/>
    <p:sldId id="909" r:id="rId58"/>
    <p:sldId id="912" r:id="rId59"/>
    <p:sldId id="910" r:id="rId60"/>
    <p:sldId id="779" r:id="rId61"/>
    <p:sldId id="782" r:id="rId62"/>
    <p:sldId id="780" r:id="rId63"/>
    <p:sldId id="899" r:id="rId64"/>
    <p:sldId id="877" r:id="rId65"/>
    <p:sldId id="811" r:id="rId66"/>
    <p:sldId id="893" r:id="rId67"/>
    <p:sldId id="892" r:id="rId68"/>
    <p:sldId id="783" r:id="rId69"/>
    <p:sldId id="897" r:id="rId70"/>
    <p:sldId id="896" r:id="rId71"/>
    <p:sldId id="876" r:id="rId72"/>
    <p:sldId id="878" r:id="rId73"/>
    <p:sldId id="880" r:id="rId74"/>
    <p:sldId id="881" r:id="rId75"/>
    <p:sldId id="882" r:id="rId76"/>
    <p:sldId id="883" r:id="rId77"/>
    <p:sldId id="884" r:id="rId78"/>
    <p:sldId id="885" r:id="rId79"/>
    <p:sldId id="886" r:id="rId80"/>
    <p:sldId id="887" r:id="rId81"/>
    <p:sldId id="888" r:id="rId82"/>
    <p:sldId id="889" r:id="rId83"/>
    <p:sldId id="890" r:id="rId84"/>
    <p:sldId id="914" r:id="rId85"/>
    <p:sldId id="915" r:id="rId8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00CC"/>
    <a:srgbClr val="FF0066"/>
    <a:srgbClr val="FFFF00"/>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99110" autoAdjust="0"/>
  </p:normalViewPr>
  <p:slideViewPr>
    <p:cSldViewPr>
      <p:cViewPr varScale="1">
        <p:scale>
          <a:sx n="85" d="100"/>
          <a:sy n="85" d="100"/>
        </p:scale>
        <p:origin x="835"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54F35-F0D5-4CB3-9003-64F5C26ACB77}" type="doc">
      <dgm:prSet loTypeId="urn:microsoft.com/office/officeart/2005/8/layout/matrix3" loCatId="matrix" qsTypeId="urn:microsoft.com/office/officeart/2005/8/quickstyle/simple4" qsCatId="simple" csTypeId="urn:microsoft.com/office/officeart/2005/8/colors/accent2_2" csCatId="accent2" phldr="1"/>
      <dgm:spPr/>
      <dgm:t>
        <a:bodyPr/>
        <a:lstStyle/>
        <a:p>
          <a:endParaRPr lang="en-US"/>
        </a:p>
      </dgm:t>
    </dgm:pt>
    <dgm:pt modelId="{49AFA062-B12F-46EA-B694-41F8B3D181D2}">
      <dgm:prSet custT="1"/>
      <dgm:spPr/>
      <dgm:t>
        <a:bodyPr/>
        <a:lstStyle/>
        <a:p>
          <a:r>
            <a:rPr lang="pl-PL" sz="1800" dirty="0"/>
            <a:t>↘ </a:t>
          </a:r>
          <a:r>
            <a:rPr lang="en-US" sz="1800" dirty="0"/>
            <a:t>Unwillingness to cooperate - do not encourage, wait in silence. If after a few minutes the student doesn't say anything, say: It looks like you don't want to talk today. Better go back to your class now.</a:t>
          </a:r>
        </a:p>
      </dgm:t>
    </dgm:pt>
    <dgm:pt modelId="{A13B2806-B565-48AE-98CC-D7567CC5900C}" type="parTrans" cxnId="{6E24276D-C9EB-4979-8660-D137CFED4965}">
      <dgm:prSet/>
      <dgm:spPr/>
      <dgm:t>
        <a:bodyPr/>
        <a:lstStyle/>
        <a:p>
          <a:endParaRPr lang="en-US"/>
        </a:p>
      </dgm:t>
    </dgm:pt>
    <dgm:pt modelId="{16F0EFBE-161C-4B2E-863A-58736F479A89}" type="sibTrans" cxnId="{6E24276D-C9EB-4979-8660-D137CFED4965}">
      <dgm:prSet/>
      <dgm:spPr/>
      <dgm:t>
        <a:bodyPr/>
        <a:lstStyle/>
        <a:p>
          <a:endParaRPr lang="en-US"/>
        </a:p>
      </dgm:t>
    </dgm:pt>
    <dgm:pt modelId="{AFD04292-C131-4AC4-9EBF-1639816A3679}">
      <dgm:prSet custT="1"/>
      <dgm:spPr/>
      <dgm:t>
        <a:bodyPr/>
        <a:lstStyle/>
        <a:p>
          <a:r>
            <a:rPr lang="en-US" sz="1800" dirty="0"/>
            <a:t>No ideas for a solution - let them think, don't be afraid of silence. You can give your own suggestions, but first ask the student if they would like to hear them.</a:t>
          </a:r>
          <a:r>
            <a:rPr lang="pl-PL" sz="1800" dirty="0"/>
            <a:t>. </a:t>
          </a:r>
          <a:endParaRPr lang="en-US" sz="1800" dirty="0"/>
        </a:p>
      </dgm:t>
    </dgm:pt>
    <dgm:pt modelId="{67D2B0C1-3550-4F08-86FC-6A33E67BF90B}" type="parTrans" cxnId="{0288FDF9-79EC-4B80-9780-BCB8E9CAEA73}">
      <dgm:prSet/>
      <dgm:spPr/>
      <dgm:t>
        <a:bodyPr/>
        <a:lstStyle/>
        <a:p>
          <a:endParaRPr lang="en-US"/>
        </a:p>
      </dgm:t>
    </dgm:pt>
    <dgm:pt modelId="{83615F03-AE0A-4CF0-82C4-3D0872AAAE20}" type="sibTrans" cxnId="{0288FDF9-79EC-4B80-9780-BCB8E9CAEA73}">
      <dgm:prSet/>
      <dgm:spPr/>
      <dgm:t>
        <a:bodyPr/>
        <a:lstStyle/>
        <a:p>
          <a:endParaRPr lang="en-US"/>
        </a:p>
      </dgm:t>
    </dgm:pt>
    <dgm:pt modelId="{7554004E-F24D-445F-8F5B-5E3CE7A08AD0}">
      <dgm:prSet custT="1"/>
      <dgm:spPr/>
      <dgm:t>
        <a:bodyPr/>
        <a:lstStyle/>
        <a:p>
          <a:r>
            <a:rPr lang="pl-PL" sz="1500" dirty="0"/>
            <a:t>↘ </a:t>
          </a:r>
          <a:r>
            <a:rPr lang="en-US" sz="1800" dirty="0"/>
            <a:t>Impractical solution (e.g. impossible to implement or absurd) - do not reject, talk, ask: Will there be no aggression then? Is it possible?</a:t>
          </a:r>
        </a:p>
      </dgm:t>
    </dgm:pt>
    <dgm:pt modelId="{A6D7E308-422C-4708-9F1F-E1C2ED0B3914}" type="parTrans" cxnId="{65E311E1-B505-4602-99B2-1C025F370692}">
      <dgm:prSet/>
      <dgm:spPr/>
      <dgm:t>
        <a:bodyPr/>
        <a:lstStyle/>
        <a:p>
          <a:endParaRPr lang="en-US"/>
        </a:p>
      </dgm:t>
    </dgm:pt>
    <dgm:pt modelId="{8AA7B52B-AD96-4FE6-86ED-905FA794C684}" type="sibTrans" cxnId="{65E311E1-B505-4602-99B2-1C025F370692}">
      <dgm:prSet/>
      <dgm:spPr/>
      <dgm:t>
        <a:bodyPr/>
        <a:lstStyle/>
        <a:p>
          <a:endParaRPr lang="en-US"/>
        </a:p>
      </dgm:t>
    </dgm:pt>
    <dgm:pt modelId="{E7BB75C6-D68C-44F3-BC24-37B64E8B749B}">
      <dgm:prSet/>
      <dgm:spPr/>
      <dgm:t>
        <a:bodyPr/>
        <a:lstStyle/>
        <a:p>
          <a:r>
            <a:rPr lang="pl-PL" dirty="0"/>
            <a:t>↘ </a:t>
          </a:r>
          <a:r>
            <a:rPr lang="en-US" dirty="0"/>
            <a:t>A solution that depends on someone else - say: I am thinking rather of something that you could do yourself.</a:t>
          </a:r>
          <a:r>
            <a:rPr lang="pl-PL" dirty="0"/>
            <a:t>.</a:t>
          </a:r>
          <a:endParaRPr lang="en-US" dirty="0"/>
        </a:p>
      </dgm:t>
    </dgm:pt>
    <dgm:pt modelId="{D89D3402-012B-4ED0-BEFA-33EE45B263F9}" type="parTrans" cxnId="{0F6218A8-8AAF-459A-8675-437AF40C66AB}">
      <dgm:prSet/>
      <dgm:spPr/>
      <dgm:t>
        <a:bodyPr/>
        <a:lstStyle/>
        <a:p>
          <a:endParaRPr lang="en-US"/>
        </a:p>
      </dgm:t>
    </dgm:pt>
    <dgm:pt modelId="{03629684-8E53-4B84-B649-96AB1B685A82}" type="sibTrans" cxnId="{0F6218A8-8AAF-459A-8675-437AF40C66AB}">
      <dgm:prSet/>
      <dgm:spPr/>
      <dgm:t>
        <a:bodyPr/>
        <a:lstStyle/>
        <a:p>
          <a:endParaRPr lang="en-US"/>
        </a:p>
      </dgm:t>
    </dgm:pt>
    <dgm:pt modelId="{0B86A232-2CE1-492F-8780-1F4DF4418E11}" type="pres">
      <dgm:prSet presAssocID="{47754F35-F0D5-4CB3-9003-64F5C26ACB77}" presName="matrix" presStyleCnt="0">
        <dgm:presLayoutVars>
          <dgm:chMax val="1"/>
          <dgm:dir/>
          <dgm:resizeHandles val="exact"/>
        </dgm:presLayoutVars>
      </dgm:prSet>
      <dgm:spPr/>
    </dgm:pt>
    <dgm:pt modelId="{FB1402C1-EE89-435B-B12E-D36DCE960C42}" type="pres">
      <dgm:prSet presAssocID="{47754F35-F0D5-4CB3-9003-64F5C26ACB77}" presName="diamond" presStyleLbl="bgShp" presStyleIdx="0" presStyleCnt="1" custLinFactNeighborX="-364" custLinFactNeighborY="55"/>
      <dgm:spPr/>
    </dgm:pt>
    <dgm:pt modelId="{43BC9E8A-061E-476F-B004-E7D2DA93B3A6}" type="pres">
      <dgm:prSet presAssocID="{47754F35-F0D5-4CB3-9003-64F5C26ACB77}" presName="quad1" presStyleLbl="node1" presStyleIdx="0" presStyleCnt="4" custScaleX="156187" custScaleY="106444" custLinFactNeighborX="-48088" custLinFactNeighborY="-10839">
        <dgm:presLayoutVars>
          <dgm:chMax val="0"/>
          <dgm:chPref val="0"/>
          <dgm:bulletEnabled val="1"/>
        </dgm:presLayoutVars>
      </dgm:prSet>
      <dgm:spPr/>
    </dgm:pt>
    <dgm:pt modelId="{E5D65027-A469-4AC5-8D0B-8F5C129E6AD9}" type="pres">
      <dgm:prSet presAssocID="{47754F35-F0D5-4CB3-9003-64F5C26ACB77}" presName="quad2" presStyleLbl="node1" presStyleIdx="1" presStyleCnt="4" custScaleX="152454" custScaleY="109700" custLinFactNeighborX="66165" custLinFactNeighborY="-7023">
        <dgm:presLayoutVars>
          <dgm:chMax val="0"/>
          <dgm:chPref val="0"/>
          <dgm:bulletEnabled val="1"/>
        </dgm:presLayoutVars>
      </dgm:prSet>
      <dgm:spPr/>
    </dgm:pt>
    <dgm:pt modelId="{76EA113B-B95C-4B9F-83F2-4BCEEECB1202}" type="pres">
      <dgm:prSet presAssocID="{47754F35-F0D5-4CB3-9003-64F5C26ACB77}" presName="quad3" presStyleLbl="node1" presStyleIdx="2" presStyleCnt="4" custScaleX="152170" custScaleY="109249" custLinFactNeighborX="-64073" custLinFactNeighborY="10923">
        <dgm:presLayoutVars>
          <dgm:chMax val="0"/>
          <dgm:chPref val="0"/>
          <dgm:bulletEnabled val="1"/>
        </dgm:presLayoutVars>
      </dgm:prSet>
      <dgm:spPr/>
    </dgm:pt>
    <dgm:pt modelId="{9890EF6A-FFE9-4E3C-B7C6-151E3922790F}" type="pres">
      <dgm:prSet presAssocID="{47754F35-F0D5-4CB3-9003-64F5C26ACB77}" presName="quad4" presStyleLbl="node1" presStyleIdx="3" presStyleCnt="4" custScaleX="143817" custScaleY="121931" custLinFactNeighborX="74051" custLinFactNeighborY="20775">
        <dgm:presLayoutVars>
          <dgm:chMax val="0"/>
          <dgm:chPref val="0"/>
          <dgm:bulletEnabled val="1"/>
        </dgm:presLayoutVars>
      </dgm:prSet>
      <dgm:spPr/>
    </dgm:pt>
  </dgm:ptLst>
  <dgm:cxnLst>
    <dgm:cxn modelId="{1E29C01D-85D0-4DF1-8554-DFAFED85C343}" type="presOf" srcId="{47754F35-F0D5-4CB3-9003-64F5C26ACB77}" destId="{0B86A232-2CE1-492F-8780-1F4DF4418E11}" srcOrd="0" destOrd="0" presId="urn:microsoft.com/office/officeart/2005/8/layout/matrix3"/>
    <dgm:cxn modelId="{9B4C4824-8098-4B21-BC30-FEED5B7987BE}" type="presOf" srcId="{49AFA062-B12F-46EA-B694-41F8B3D181D2}" destId="{43BC9E8A-061E-476F-B004-E7D2DA93B3A6}" srcOrd="0" destOrd="0" presId="urn:microsoft.com/office/officeart/2005/8/layout/matrix3"/>
    <dgm:cxn modelId="{6E24276D-C9EB-4979-8660-D137CFED4965}" srcId="{47754F35-F0D5-4CB3-9003-64F5C26ACB77}" destId="{49AFA062-B12F-46EA-B694-41F8B3D181D2}" srcOrd="0" destOrd="0" parTransId="{A13B2806-B565-48AE-98CC-D7567CC5900C}" sibTransId="{16F0EFBE-161C-4B2E-863A-58736F479A89}"/>
    <dgm:cxn modelId="{4CBA5B59-FE4D-45B4-8C25-6FC3F803AA79}" type="presOf" srcId="{7554004E-F24D-445F-8F5B-5E3CE7A08AD0}" destId="{76EA113B-B95C-4B9F-83F2-4BCEEECB1202}" srcOrd="0" destOrd="0" presId="urn:microsoft.com/office/officeart/2005/8/layout/matrix3"/>
    <dgm:cxn modelId="{56DFCE8A-CCBF-4EFD-BD0E-8E7715C5BB91}" type="presOf" srcId="{AFD04292-C131-4AC4-9EBF-1639816A3679}" destId="{E5D65027-A469-4AC5-8D0B-8F5C129E6AD9}" srcOrd="0" destOrd="0" presId="urn:microsoft.com/office/officeart/2005/8/layout/matrix3"/>
    <dgm:cxn modelId="{0F6218A8-8AAF-459A-8675-437AF40C66AB}" srcId="{47754F35-F0D5-4CB3-9003-64F5C26ACB77}" destId="{E7BB75C6-D68C-44F3-BC24-37B64E8B749B}" srcOrd="3" destOrd="0" parTransId="{D89D3402-012B-4ED0-BEFA-33EE45B263F9}" sibTransId="{03629684-8E53-4B84-B649-96AB1B685A82}"/>
    <dgm:cxn modelId="{3BCD68E0-9AD5-434E-81D7-DBBDED90E218}" type="presOf" srcId="{E7BB75C6-D68C-44F3-BC24-37B64E8B749B}" destId="{9890EF6A-FFE9-4E3C-B7C6-151E3922790F}" srcOrd="0" destOrd="0" presId="urn:microsoft.com/office/officeart/2005/8/layout/matrix3"/>
    <dgm:cxn modelId="{65E311E1-B505-4602-99B2-1C025F370692}" srcId="{47754F35-F0D5-4CB3-9003-64F5C26ACB77}" destId="{7554004E-F24D-445F-8F5B-5E3CE7A08AD0}" srcOrd="2" destOrd="0" parTransId="{A6D7E308-422C-4708-9F1F-E1C2ED0B3914}" sibTransId="{8AA7B52B-AD96-4FE6-86ED-905FA794C684}"/>
    <dgm:cxn modelId="{0288FDF9-79EC-4B80-9780-BCB8E9CAEA73}" srcId="{47754F35-F0D5-4CB3-9003-64F5C26ACB77}" destId="{AFD04292-C131-4AC4-9EBF-1639816A3679}" srcOrd="1" destOrd="0" parTransId="{67D2B0C1-3550-4F08-86FC-6A33E67BF90B}" sibTransId="{83615F03-AE0A-4CF0-82C4-3D0872AAAE20}"/>
    <dgm:cxn modelId="{0DDE0EE5-39CC-47FC-B410-7A534C16CD69}" type="presParOf" srcId="{0B86A232-2CE1-492F-8780-1F4DF4418E11}" destId="{FB1402C1-EE89-435B-B12E-D36DCE960C42}" srcOrd="0" destOrd="0" presId="urn:microsoft.com/office/officeart/2005/8/layout/matrix3"/>
    <dgm:cxn modelId="{8C96E599-41E6-4363-AC0C-8B5BFA4A6287}" type="presParOf" srcId="{0B86A232-2CE1-492F-8780-1F4DF4418E11}" destId="{43BC9E8A-061E-476F-B004-E7D2DA93B3A6}" srcOrd="1" destOrd="0" presId="urn:microsoft.com/office/officeart/2005/8/layout/matrix3"/>
    <dgm:cxn modelId="{AA1F8526-C6DD-4D0D-BD3F-4A7C4401116A}" type="presParOf" srcId="{0B86A232-2CE1-492F-8780-1F4DF4418E11}" destId="{E5D65027-A469-4AC5-8D0B-8F5C129E6AD9}" srcOrd="2" destOrd="0" presId="urn:microsoft.com/office/officeart/2005/8/layout/matrix3"/>
    <dgm:cxn modelId="{C8E0C404-571C-4C76-9A15-1392F05BAB65}" type="presParOf" srcId="{0B86A232-2CE1-492F-8780-1F4DF4418E11}" destId="{76EA113B-B95C-4B9F-83F2-4BCEEECB1202}" srcOrd="3" destOrd="0" presId="urn:microsoft.com/office/officeart/2005/8/layout/matrix3"/>
    <dgm:cxn modelId="{122E72FB-17FB-49FD-A209-160561F104C4}" type="presParOf" srcId="{0B86A232-2CE1-492F-8780-1F4DF4418E11}" destId="{9890EF6A-FFE9-4E3C-B7C6-151E3922790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02C1-EE89-435B-B12E-D36DCE960C42}">
      <dsp:nvSpPr>
        <dsp:cNvPr id="0" name=""/>
        <dsp:cNvSpPr/>
      </dsp:nvSpPr>
      <dsp:spPr>
        <a:xfrm>
          <a:off x="1943098" y="0"/>
          <a:ext cx="5257800" cy="5257800"/>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BC9E8A-061E-476F-B004-E7D2DA93B3A6}">
      <dsp:nvSpPr>
        <dsp:cNvPr id="0" name=""/>
        <dsp:cNvSpPr/>
      </dsp:nvSpPr>
      <dsp:spPr>
        <a:xfrm>
          <a:off x="899594" y="211164"/>
          <a:ext cx="3202680" cy="218267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 </a:t>
          </a:r>
          <a:r>
            <a:rPr lang="en-US" sz="1800" kern="1200" dirty="0"/>
            <a:t>Unwillingness to cooperate - do not encourage, wait in silence. If after a few minutes the student doesn't say anything, say: It looks like you don't want to talk today. Better go back to your class now.</a:t>
          </a:r>
        </a:p>
      </dsp:txBody>
      <dsp:txXfrm>
        <a:off x="1006144" y="317714"/>
        <a:ext cx="2989580" cy="1969578"/>
      </dsp:txXfrm>
    </dsp:sp>
    <dsp:sp modelId="{E5D65027-A469-4AC5-8D0B-8F5C129E6AD9}">
      <dsp:nvSpPr>
        <dsp:cNvPr id="0" name=""/>
        <dsp:cNvSpPr/>
      </dsp:nvSpPr>
      <dsp:spPr>
        <a:xfrm>
          <a:off x="5488949" y="256030"/>
          <a:ext cx="3126133" cy="224944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ideas for a solution - let them think, don't be afraid of silence. You can give your own suggestions, but first ask the student if they would like to hear them.</a:t>
          </a:r>
          <a:r>
            <a:rPr lang="pl-PL" sz="1800" kern="1200" dirty="0"/>
            <a:t>. </a:t>
          </a:r>
          <a:endParaRPr lang="en-US" sz="1800" kern="1200" dirty="0"/>
        </a:p>
      </dsp:txBody>
      <dsp:txXfrm>
        <a:off x="5598758" y="365839"/>
        <a:ext cx="2906515" cy="2029826"/>
      </dsp:txXfrm>
    </dsp:sp>
    <dsp:sp modelId="{76EA113B-B95C-4B9F-83F2-4BCEEECB1202}">
      <dsp:nvSpPr>
        <dsp:cNvPr id="0" name=""/>
        <dsp:cNvSpPr/>
      </dsp:nvSpPr>
      <dsp:spPr>
        <a:xfrm>
          <a:off x="613000" y="2836920"/>
          <a:ext cx="3120309" cy="22401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 </a:t>
          </a:r>
          <a:r>
            <a:rPr lang="en-US" sz="1800" kern="1200" dirty="0"/>
            <a:t>Impractical solution (e.g. impossible to implement or absurd) - do not reject, talk, ask: Will there be no aggression then? Is it possible?</a:t>
          </a:r>
        </a:p>
      </dsp:txBody>
      <dsp:txXfrm>
        <a:off x="722357" y="2946277"/>
        <a:ext cx="2901595" cy="2021482"/>
      </dsp:txXfrm>
    </dsp:sp>
    <dsp:sp modelId="{9890EF6A-FFE9-4E3C-B7C6-151E3922790F}">
      <dsp:nvSpPr>
        <dsp:cNvPr id="0" name=""/>
        <dsp:cNvSpPr/>
      </dsp:nvSpPr>
      <dsp:spPr>
        <a:xfrm>
          <a:off x="5739207" y="2757553"/>
          <a:ext cx="2949027" cy="25002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 </a:t>
          </a:r>
          <a:r>
            <a:rPr lang="en-US" sz="2200" kern="1200" dirty="0"/>
            <a:t>A solution that depends on someone else - say: I am thinking rather of something that you could do yourself.</a:t>
          </a:r>
          <a:r>
            <a:rPr lang="pl-PL" sz="2200" kern="1200" dirty="0"/>
            <a:t>.</a:t>
          </a:r>
          <a:endParaRPr lang="en-US" sz="2200" kern="1200" dirty="0"/>
        </a:p>
      </dsp:txBody>
      <dsp:txXfrm>
        <a:off x="5861259" y="2879605"/>
        <a:ext cx="2704923" cy="225614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6T09:44:26.6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77 1248,'-2'-30,"-2"0,0 0,-2 0,-15-43,11 41,1-1,2-1,-4-45,8-408,6 238,-3 140,0 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09:44:47.630"/>
    </inkml:context>
    <inkml:brush xml:id="br0">
      <inkml:brushProperty name="width" value="0.05" units="cm"/>
      <inkml:brushProperty name="height" value="0.05" units="cm"/>
      <inkml:brushProperty name="color" value="#E71224"/>
    </inkml:brush>
  </inkml:definitions>
  <inkml:trace contextRef="#ctx0" brushRef="#br0">42 783 24575,'0'-702'0,"0"694"0,0 3 0,1 0 0,-1 1 0,0-1 0,0 1 0,-1-1 0,1 0 0,-1 1 0,0-1 0,0 1 0,-1-1 0,1 1 0,-1 0 0,0 0 0,-3-5 0,5 9 0,-1-1 0,1 1 0,-1 0 0,1 0 0,-1 0 0,1 0 0,-1 0 0,1 0 0,-1 0 0,1 0 0,-1 0 0,1 1 0,0-1 0,-1 0 0,1 0 0,-1 0 0,1 0 0,-1 1 0,1-1 0,0 0 0,-1 0 0,1 1 0,0-1 0,-1 0 0,1 1 0,0-1 0,-1 0 0,1 1 0,0-1 0,0 0 0,-1 1 0,1-1 0,0 1 0,0-1 0,0 0 0,-1 1 0,1-1 0,0 1 0,0-1 0,0 1 0,0-1 0,0 1 0,0-1 0,0 1 0,0-1 0,0 1 0,0 0 0,-5 25 0,-2 68 0,7 149 0,3-92 0,-4-70 0,3 94 0,-2-173 0,0-1 0,0 1 0,0 0 0,0-1 0,0 1 0,1 0 0,-1-1 0,0 1 0,1-1 0,-1 1 0,1-1 0,0 1 0,-1-1 0,1 1 0,0-1 0,0 1 0,0-1 0,0 0 0,0 0 0,2 2 0,-2-3 0,0-1 0,0 0 0,0 0 0,0 1 0,0-1 0,0 0 0,0 0 0,0 0 0,0 0 0,0 0 0,-1 0 0,1 0 0,0-1 0,-1 1 0,1 0 0,-1 0 0,1-1 0,-1 1 0,0 0 0,0 0 0,1-1 0,-1 1 0,0 0 0,0-1 0,0 1 0,-1-2 0,6-35 0,-1-48 0,-4 55 0,1-1 0,2 1 0,8-36 0,7-26-1365,-16 65-5461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6T09:44:53.0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0 917,'0'-885,"0"854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9E25B-C9BA-4C64-9B41-A005609C94C3}" type="datetimeFigureOut">
              <a:rPr lang="pl-PL" smtClean="0"/>
              <a:t>17.07.2023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66A23-37A4-4AA3-8852-B91A9405DB2B}" type="slidenum">
              <a:rPr lang="pl-PL" smtClean="0"/>
              <a:t>‹#›</a:t>
            </a:fld>
            <a:endParaRPr lang="pl-PL"/>
          </a:p>
        </p:txBody>
      </p:sp>
    </p:spTree>
    <p:extLst>
      <p:ext uri="{BB962C8B-B14F-4D97-AF65-F5344CB8AC3E}">
        <p14:creationId xmlns:p14="http://schemas.microsoft.com/office/powerpoint/2010/main" val="5322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0932C440-4272-499D-8FF7-1C6AB58E28D9}"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D4A2902-8FC9-42C5-859F-0D390CE8B752}" type="slidenum">
              <a:rPr lang="pl-PL"/>
              <a:pPr>
                <a:defRPr/>
              </a:pPr>
              <a:t>‹#›</a:t>
            </a:fld>
            <a:endParaRPr lang="pl-PL"/>
          </a:p>
        </p:txBody>
      </p:sp>
    </p:spTree>
    <p:extLst>
      <p:ext uri="{BB962C8B-B14F-4D97-AF65-F5344CB8AC3E}">
        <p14:creationId xmlns:p14="http://schemas.microsoft.com/office/powerpoint/2010/main" val="225084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49FEE829-BDFC-4CE2-8D1D-A77E0600791F}"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D544490-964C-4CB8-980E-C84DF44B4EDB}" type="slidenum">
              <a:rPr lang="pl-PL"/>
              <a:pPr>
                <a:defRPr/>
              </a:pPr>
              <a:t>‹#›</a:t>
            </a:fld>
            <a:endParaRPr lang="pl-PL"/>
          </a:p>
        </p:txBody>
      </p:sp>
    </p:spTree>
    <p:extLst>
      <p:ext uri="{BB962C8B-B14F-4D97-AF65-F5344CB8AC3E}">
        <p14:creationId xmlns:p14="http://schemas.microsoft.com/office/powerpoint/2010/main" val="357789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A6D016F3-4E6A-4050-AAD9-C0D9EABCACEE}"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CB6B344-398E-4F70-98E5-D64DCD2B9E9F}" type="slidenum">
              <a:rPr lang="pl-PL"/>
              <a:pPr>
                <a:defRPr/>
              </a:pPr>
              <a:t>‹#›</a:t>
            </a:fld>
            <a:endParaRPr lang="pl-PL"/>
          </a:p>
        </p:txBody>
      </p:sp>
    </p:spTree>
    <p:extLst>
      <p:ext uri="{BB962C8B-B14F-4D97-AF65-F5344CB8AC3E}">
        <p14:creationId xmlns:p14="http://schemas.microsoft.com/office/powerpoint/2010/main" val="167421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46192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8705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472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57995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7447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8127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18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21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B3A426B7-54E3-4FBD-A578-5E8D14C65764}"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8BC0AA9-0877-4B05-8532-8E5665B1DAAF}" type="slidenum">
              <a:rPr lang="pl-PL"/>
              <a:pPr>
                <a:defRPr/>
              </a:pPr>
              <a:t>‹#›</a:t>
            </a:fld>
            <a:endParaRPr lang="pl-PL"/>
          </a:p>
        </p:txBody>
      </p:sp>
    </p:spTree>
    <p:extLst>
      <p:ext uri="{BB962C8B-B14F-4D97-AF65-F5344CB8AC3E}">
        <p14:creationId xmlns:p14="http://schemas.microsoft.com/office/powerpoint/2010/main" val="935794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27625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27331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7295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E580CDB-4C0E-4AC5-9459-1216A15D5909}"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04BDA50-4077-40E4-8D6E-8AD0F5DBCDF8}" type="slidenum">
              <a:rPr lang="pl-PL"/>
              <a:pPr>
                <a:defRPr/>
              </a:pPr>
              <a:t>‹#›</a:t>
            </a:fld>
            <a:endParaRPr lang="pl-PL"/>
          </a:p>
        </p:txBody>
      </p:sp>
    </p:spTree>
    <p:extLst>
      <p:ext uri="{BB962C8B-B14F-4D97-AF65-F5344CB8AC3E}">
        <p14:creationId xmlns:p14="http://schemas.microsoft.com/office/powerpoint/2010/main" val="92999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A703E3C8-5854-46DD-B6D1-C14A678E4710}" type="datetimeFigureOut">
              <a:rPr lang="pl-PL"/>
              <a:pPr>
                <a:defRPr/>
              </a:pPr>
              <a:t>17.07.2023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384F7F2-B685-4BD3-B226-58E2851481F6}" type="slidenum">
              <a:rPr lang="pl-PL"/>
              <a:pPr>
                <a:defRPr/>
              </a:pPr>
              <a:t>‹#›</a:t>
            </a:fld>
            <a:endParaRPr lang="pl-PL"/>
          </a:p>
        </p:txBody>
      </p:sp>
    </p:spTree>
    <p:extLst>
      <p:ext uri="{BB962C8B-B14F-4D97-AF65-F5344CB8AC3E}">
        <p14:creationId xmlns:p14="http://schemas.microsoft.com/office/powerpoint/2010/main" val="78842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940D06D8-B11B-43B0-96B8-3FCC58403455}" type="datetimeFigureOut">
              <a:rPr lang="pl-PL"/>
              <a:pPr>
                <a:defRPr/>
              </a:pPr>
              <a:t>17.07.2023</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B1A4F556-0A7A-4CB9-92B7-8C427D859B9F}" type="slidenum">
              <a:rPr lang="pl-PL"/>
              <a:pPr>
                <a:defRPr/>
              </a:pPr>
              <a:t>‹#›</a:t>
            </a:fld>
            <a:endParaRPr lang="pl-PL"/>
          </a:p>
        </p:txBody>
      </p:sp>
    </p:spTree>
    <p:extLst>
      <p:ext uri="{BB962C8B-B14F-4D97-AF65-F5344CB8AC3E}">
        <p14:creationId xmlns:p14="http://schemas.microsoft.com/office/powerpoint/2010/main" val="18068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99E598AA-6920-42F0-9F0B-492B75D3A95B}" type="datetimeFigureOut">
              <a:rPr lang="pl-PL"/>
              <a:pPr>
                <a:defRPr/>
              </a:pPr>
              <a:t>17.07.2023</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6625F1D3-C5DD-406C-977D-3EB61110E764}" type="slidenum">
              <a:rPr lang="pl-PL"/>
              <a:pPr>
                <a:defRPr/>
              </a:pPr>
              <a:t>‹#›</a:t>
            </a:fld>
            <a:endParaRPr lang="pl-PL"/>
          </a:p>
        </p:txBody>
      </p:sp>
    </p:spTree>
    <p:extLst>
      <p:ext uri="{BB962C8B-B14F-4D97-AF65-F5344CB8AC3E}">
        <p14:creationId xmlns:p14="http://schemas.microsoft.com/office/powerpoint/2010/main" val="332083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9B0D984E-424C-40B5-B566-2CABB19F3684}" type="datetimeFigureOut">
              <a:rPr lang="pl-PL"/>
              <a:pPr>
                <a:defRPr/>
              </a:pPr>
              <a:t>17.07.2023</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E8309423-179C-43DA-A669-180265C74BEA}" type="slidenum">
              <a:rPr lang="pl-PL"/>
              <a:pPr>
                <a:defRPr/>
              </a:pPr>
              <a:t>‹#›</a:t>
            </a:fld>
            <a:endParaRPr lang="pl-PL"/>
          </a:p>
        </p:txBody>
      </p:sp>
    </p:spTree>
    <p:extLst>
      <p:ext uri="{BB962C8B-B14F-4D97-AF65-F5344CB8AC3E}">
        <p14:creationId xmlns:p14="http://schemas.microsoft.com/office/powerpoint/2010/main" val="246609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27B8472-394F-433C-BE3D-526D4BFE6953}" type="datetimeFigureOut">
              <a:rPr lang="pl-PL"/>
              <a:pPr>
                <a:defRPr/>
              </a:pPr>
              <a:t>17.07.2023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733B5B3-1D2A-4ED0-B863-0914A505FC07}" type="slidenum">
              <a:rPr lang="pl-PL"/>
              <a:pPr>
                <a:defRPr/>
              </a:pPr>
              <a:t>‹#›</a:t>
            </a:fld>
            <a:endParaRPr lang="pl-PL"/>
          </a:p>
        </p:txBody>
      </p:sp>
    </p:spTree>
    <p:extLst>
      <p:ext uri="{BB962C8B-B14F-4D97-AF65-F5344CB8AC3E}">
        <p14:creationId xmlns:p14="http://schemas.microsoft.com/office/powerpoint/2010/main" val="30279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2BB296CB-9BF2-41BA-A987-9908F329DFF7}" type="datetimeFigureOut">
              <a:rPr lang="pl-PL"/>
              <a:pPr>
                <a:defRPr/>
              </a:pPr>
              <a:t>17.07.2023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B43CC896-E760-4F41-881B-E389B14D3CF8}" type="slidenum">
              <a:rPr lang="pl-PL"/>
              <a:pPr>
                <a:defRPr/>
              </a:pPr>
              <a:t>‹#›</a:t>
            </a:fld>
            <a:endParaRPr lang="pl-PL"/>
          </a:p>
        </p:txBody>
      </p:sp>
    </p:spTree>
    <p:extLst>
      <p:ext uri="{BB962C8B-B14F-4D97-AF65-F5344CB8AC3E}">
        <p14:creationId xmlns:p14="http://schemas.microsoft.com/office/powerpoint/2010/main" val="215871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CA2275A-17EE-47DD-9E22-F9E18A285FDB}" type="datetimeFigureOut">
              <a:rPr lang="pl-PL"/>
              <a:pPr>
                <a:defRPr/>
              </a:pPr>
              <a:t>17.07.2023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DB824D6-725F-4E8B-BB0A-EAA8EDF5BB1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38E98C3-7F53-4839-BBF6-BD87208441B5}" type="datetimeFigureOut">
              <a:rPr lang="pl-PL" smtClean="0">
                <a:solidFill>
                  <a:prstClr val="black">
                    <a:tint val="75000"/>
                  </a:prstClr>
                </a:solidFill>
                <a:latin typeface="Calibri"/>
                <a:cs typeface="+mn-cs"/>
              </a:rPr>
              <a:pPr fontAlgn="auto">
                <a:spcBef>
                  <a:spcPts val="0"/>
                </a:spcBef>
                <a:spcAft>
                  <a:spcPts val="0"/>
                </a:spcAft>
              </a:pPr>
              <a:t>17.07.2023</a:t>
            </a:fld>
            <a:endParaRPr lang="pl-PL">
              <a:solidFill>
                <a:prstClr val="black">
                  <a:tint val="75000"/>
                </a:prstClr>
              </a:solidFill>
              <a:latin typeface="Calibri"/>
              <a:cs typeface="+mn-cs"/>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l-PL">
              <a:solidFill>
                <a:prstClr val="black">
                  <a:tint val="75000"/>
                </a:prstClr>
              </a:solidFill>
              <a:latin typeface="Calibri"/>
              <a:cs typeface="+mn-cs"/>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31FD6A-CA61-4295-864E-D6EBFCC9D35A}" type="slidenum">
              <a:rPr lang="pl-PL" smtClean="0">
                <a:solidFill>
                  <a:prstClr val="black">
                    <a:tint val="75000"/>
                  </a:prstClr>
                </a:solidFill>
                <a:latin typeface="Calibri"/>
                <a:cs typeface="+mn-cs"/>
              </a:rPr>
              <a:pPr fontAlgn="auto">
                <a:spcBef>
                  <a:spcPts val="0"/>
                </a:spcBef>
                <a:spcAft>
                  <a:spcPts val="0"/>
                </a:spcAft>
              </a:pPr>
              <a:t>‹#›</a:t>
            </a:fld>
            <a:endParaRPr lang="pl-PL">
              <a:solidFill>
                <a:prstClr val="black">
                  <a:tint val="75000"/>
                </a:prstClr>
              </a:solidFill>
              <a:latin typeface="Calibri"/>
              <a:cs typeface="+mn-cs"/>
            </a:endParaRPr>
          </a:p>
        </p:txBody>
      </p:sp>
    </p:spTree>
    <p:extLst>
      <p:ext uri="{BB962C8B-B14F-4D97-AF65-F5344CB8AC3E}">
        <p14:creationId xmlns:p14="http://schemas.microsoft.com/office/powerpoint/2010/main" val="1832942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lki.pl/magazyn/komentarz,rodzic-kontra-nauczyciel-o-trudnych-rozmowach-w-przedszkolu-szkole-liceum,10425526,artykul.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log23.pinger.pl/m/23512309"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istzafree.blogspot.com/" TargetMode="External"/><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hyperlink" Target="http://zloczyncy.wikia.com/wiki/Plik:U%C5%9Bmiech.png"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profile.php?id=100059272547940" TargetMode="External"/><Relationship Id="rId2" Type="http://schemas.openxmlformats.org/officeDocument/2006/relationships/hyperlink" Target="https://edumocni.p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bluebook.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sportnow.pl/inne/gry-komputerowe-sa-szkodliwe/" TargetMode="External"/><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hyperlink" Target="https://pl.dreamstime.com/obrazy-stock-dziecko-smutny-image1866194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edanishway.com/teach-your-children-to-make-friends-at-school-the-danish-way/"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blicdomainpictures.net/view-image.php?image=320557&amp;picture=auswahl-an-sussigkeiten" TargetMode="External"/><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medium.com/lifeomic/fast-for-health-pay-it-forward-with-life-fasting-tracker-app-gleaners-food-bank-940f8b4f764b" TargetMode="Externa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bantermaster.com/how-to-banter-with-classmates/" TargetMode="External"/><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hyperlink" Target="https://lubietworzyc.blogspot.com/2016/02/papierowe-serce-3d-video.html" TargetMode="External"/><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s://www.pexels.com/photo/portrait-photo-of-a-giraffe-isolated-on-blue-background-2541407/" TargetMode="External"/><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hyperlink" Target="https://www.planeta.pl/Wiadomosci/Polska/dziki-zwierz-terroryzuje-zgierz-straz-miejska-to-hiena-albo-szakal/dziki-zwierz-terroryzuje-zgierz-straz-miejska-to-hiena-to-szakal" TargetMode="External"/><Relationship Id="rId4" Type="http://schemas.openxmlformats.org/officeDocument/2006/relationships/image" Target="../media/image3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www.pexels.com/photo/portrait-photo-of-a-giraffe-isolated-on-blue-background-2541407/"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2.xml"/><Relationship Id="rId4" Type="http://schemas.openxmlformats.org/officeDocument/2006/relationships/image" Target="../media/image8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usatoday.com/story/news/nation-now/2016/10/27/new-jersey-wilding-fight-club-twitter/92839462/"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www.everydayknow.com/girl-fight-in-school/" TargetMode="External"/><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hyperlink" Target="https://www.netpapa.de/schule/strategien-gegen-mobbing.html" TargetMode="External"/><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FE09C8-7808-46F3-8CCD-AF72B991AB1A}"/>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11146CBA-658A-4C3D-A480-B62E6F0C8F97}"/>
              </a:ext>
            </a:extLst>
          </p:cNvPr>
          <p:cNvSpPr>
            <a:spLocks noGrp="1"/>
          </p:cNvSpPr>
          <p:nvPr>
            <p:ph idx="1"/>
          </p:nvPr>
        </p:nvSpPr>
        <p:spPr/>
        <p:txBody>
          <a:bodyPr/>
          <a:lstStyle/>
          <a:p>
            <a:pPr marL="0" indent="0" algn="ctr">
              <a:buNone/>
            </a:pPr>
            <a:r>
              <a:rPr lang="en-GB" b="1" dirty="0"/>
              <a:t>The program of workshops </a:t>
            </a:r>
            <a:br>
              <a:rPr lang="en-GB" b="1" dirty="0"/>
            </a:br>
            <a:r>
              <a:rPr lang="en-GB" b="1" dirty="0"/>
              <a:t>for </a:t>
            </a:r>
            <a:r>
              <a:rPr lang="pl-PL" b="1" dirty="0" err="1"/>
              <a:t>teachers</a:t>
            </a:r>
            <a:endParaRPr lang="pl-PL" b="1" dirty="0"/>
          </a:p>
          <a:p>
            <a:pPr marL="0" indent="0" algn="ctr">
              <a:buNone/>
            </a:pPr>
            <a:endParaRPr lang="pl-PL" sz="2800" dirty="0"/>
          </a:p>
          <a:p>
            <a:pPr marL="0" indent="0">
              <a:buNone/>
            </a:pPr>
            <a:r>
              <a:rPr lang="en-US" sz="2800" b="1" dirty="0"/>
              <a:t>Erasmus+ project „I am OK, you are OK”</a:t>
            </a:r>
          </a:p>
          <a:p>
            <a:pPr marL="0" indent="0">
              <a:buNone/>
            </a:pPr>
            <a:r>
              <a:rPr lang="en-US" sz="2800" b="1" dirty="0"/>
              <a:t>Project goal</a:t>
            </a:r>
            <a:r>
              <a:rPr lang="en-US" sz="2800" dirty="0"/>
              <a:t>: raising awareness of bullying and cyberbullying prevention processes among primary school employees. and educators outside </a:t>
            </a:r>
          </a:p>
          <a:p>
            <a:pPr marL="0" indent="0">
              <a:buNone/>
            </a:pPr>
            <a:r>
              <a:rPr lang="en-US" sz="2800" dirty="0"/>
              <a:t>of school</a:t>
            </a:r>
          </a:p>
          <a:p>
            <a:pPr marL="0" indent="0">
              <a:buNone/>
            </a:pPr>
            <a:r>
              <a:rPr lang="en-US" sz="2800" dirty="0"/>
              <a:t>Website: https://weareok.pl/</a:t>
            </a:r>
          </a:p>
          <a:p>
            <a:endParaRPr lang="pl-PL" dirty="0"/>
          </a:p>
        </p:txBody>
      </p:sp>
      <p:pic>
        <p:nvPicPr>
          <p:cNvPr id="4" name="Obraz 3" descr="C:\Users\fundacjaedumocni\AppData\Local\Microsoft\Windows\INetCache\Content.Word\EN Co-funded by the EU_PANTONE.JPG">
            <a:extLst>
              <a:ext uri="{FF2B5EF4-FFF2-40B4-BE49-F238E27FC236}">
                <a16:creationId xmlns:a16="http://schemas.microsoft.com/office/drawing/2014/main" id="{E4C0E322-8315-4885-A9C4-AF4AAE828B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27380"/>
            <a:ext cx="2089150" cy="437515"/>
          </a:xfrm>
          <a:prstGeom prst="rect">
            <a:avLst/>
          </a:prstGeom>
          <a:noFill/>
          <a:ln>
            <a:noFill/>
          </a:ln>
        </p:spPr>
      </p:pic>
      <p:pic>
        <p:nvPicPr>
          <p:cNvPr id="5" name="image2.png">
            <a:extLst>
              <a:ext uri="{FF2B5EF4-FFF2-40B4-BE49-F238E27FC236}">
                <a16:creationId xmlns:a16="http://schemas.microsoft.com/office/drawing/2014/main" id="{DF82B0C7-E778-4E22-B7DB-E6317F202B8A}"/>
              </a:ext>
            </a:extLst>
          </p:cNvPr>
          <p:cNvPicPr/>
          <p:nvPr/>
        </p:nvPicPr>
        <p:blipFill>
          <a:blip r:embed="rId3"/>
          <a:srcRect/>
          <a:stretch>
            <a:fillRect/>
          </a:stretch>
        </p:blipFill>
        <p:spPr>
          <a:xfrm>
            <a:off x="3182734" y="480232"/>
            <a:ext cx="1050290" cy="695325"/>
          </a:xfrm>
          <a:prstGeom prst="rect">
            <a:avLst/>
          </a:prstGeom>
          <a:ln/>
        </p:spPr>
      </p:pic>
      <p:pic>
        <p:nvPicPr>
          <p:cNvPr id="6" name="image1.png">
            <a:extLst>
              <a:ext uri="{FF2B5EF4-FFF2-40B4-BE49-F238E27FC236}">
                <a16:creationId xmlns:a16="http://schemas.microsoft.com/office/drawing/2014/main" id="{9AC41387-DC4A-410D-AA5A-68213F427131}"/>
              </a:ext>
            </a:extLst>
          </p:cNvPr>
          <p:cNvPicPr/>
          <p:nvPr/>
        </p:nvPicPr>
        <p:blipFill>
          <a:blip r:embed="rId4"/>
          <a:srcRect t="24175" b="28571"/>
          <a:stretch>
            <a:fillRect/>
          </a:stretch>
        </p:blipFill>
        <p:spPr>
          <a:xfrm>
            <a:off x="4910978" y="516744"/>
            <a:ext cx="1688465" cy="594995"/>
          </a:xfrm>
          <a:prstGeom prst="rect">
            <a:avLst/>
          </a:prstGeom>
          <a:ln/>
        </p:spPr>
      </p:pic>
      <p:pic>
        <p:nvPicPr>
          <p:cNvPr id="7" name="image4.png">
            <a:extLst>
              <a:ext uri="{FF2B5EF4-FFF2-40B4-BE49-F238E27FC236}">
                <a16:creationId xmlns:a16="http://schemas.microsoft.com/office/drawing/2014/main" id="{50F53124-099C-4F19-8E54-5D8E851C8FD2}"/>
              </a:ext>
            </a:extLst>
          </p:cNvPr>
          <p:cNvPicPr/>
          <p:nvPr/>
        </p:nvPicPr>
        <p:blipFill>
          <a:blip r:embed="rId5"/>
          <a:srcRect/>
          <a:stretch>
            <a:fillRect/>
          </a:stretch>
        </p:blipFill>
        <p:spPr>
          <a:xfrm>
            <a:off x="7267729" y="593198"/>
            <a:ext cx="681990" cy="668020"/>
          </a:xfrm>
          <a:prstGeom prst="rect">
            <a:avLst/>
          </a:prstGeom>
          <a:ln/>
        </p:spPr>
      </p:pic>
    </p:spTree>
    <p:extLst>
      <p:ext uri="{BB962C8B-B14F-4D97-AF65-F5344CB8AC3E}">
        <p14:creationId xmlns:p14="http://schemas.microsoft.com/office/powerpoint/2010/main" val="141023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F658459-DBBF-B3EE-E077-4BDC0F73A665}"/>
              </a:ext>
            </a:extLst>
          </p:cNvPr>
          <p:cNvPicPr>
            <a:picLocks noChangeAspect="1"/>
          </p:cNvPicPr>
          <p:nvPr/>
        </p:nvPicPr>
        <p:blipFill>
          <a:blip r:embed="rId2"/>
          <a:stretch>
            <a:fillRect/>
          </a:stretch>
        </p:blipFill>
        <p:spPr>
          <a:xfrm>
            <a:off x="5652120" y="5353472"/>
            <a:ext cx="3048264" cy="1170533"/>
          </a:xfrm>
          <a:prstGeom prst="rect">
            <a:avLst/>
          </a:prstGeom>
        </p:spPr>
      </p:pic>
      <p:pic>
        <p:nvPicPr>
          <p:cNvPr id="5" name="Obraz 4">
            <a:extLst>
              <a:ext uri="{FF2B5EF4-FFF2-40B4-BE49-F238E27FC236}">
                <a16:creationId xmlns:a16="http://schemas.microsoft.com/office/drawing/2014/main" id="{A569C3E5-94B9-7C4A-3FAD-D531836ACDCF}"/>
              </a:ext>
            </a:extLst>
          </p:cNvPr>
          <p:cNvPicPr>
            <a:picLocks noChangeAspect="1"/>
          </p:cNvPicPr>
          <p:nvPr/>
        </p:nvPicPr>
        <p:blipFill>
          <a:blip r:embed="rId2"/>
          <a:stretch>
            <a:fillRect/>
          </a:stretch>
        </p:blipFill>
        <p:spPr>
          <a:xfrm>
            <a:off x="467544" y="24399"/>
            <a:ext cx="3048264" cy="1170533"/>
          </a:xfrm>
          <a:prstGeom prst="rect">
            <a:avLst/>
          </a:prstGeom>
        </p:spPr>
      </p:pic>
      <p:sp>
        <p:nvSpPr>
          <p:cNvPr id="3" name="Symbol zastępczy zawartości 2">
            <a:extLst>
              <a:ext uri="{FF2B5EF4-FFF2-40B4-BE49-F238E27FC236}">
                <a16:creationId xmlns:a16="http://schemas.microsoft.com/office/drawing/2014/main" id="{4A278F2A-D218-AEDE-21FF-37AD28893FF2}"/>
              </a:ext>
            </a:extLst>
          </p:cNvPr>
          <p:cNvSpPr>
            <a:spLocks noGrp="1"/>
          </p:cNvSpPr>
          <p:nvPr>
            <p:ph idx="1"/>
          </p:nvPr>
        </p:nvSpPr>
        <p:spPr>
          <a:xfrm>
            <a:off x="323528" y="1412776"/>
            <a:ext cx="8229600" cy="4525963"/>
          </a:xfrm>
        </p:spPr>
        <p:txBody>
          <a:bodyPr/>
          <a:lstStyle/>
          <a:p>
            <a:pPr algn="just"/>
            <a:r>
              <a:rPr lang="en-US" dirty="0"/>
              <a:t>Using Positive Discipline method by teachers and parents brings positive effects in building important social competences (</a:t>
            </a:r>
            <a:r>
              <a:rPr lang="en-US" dirty="0">
                <a:solidFill>
                  <a:srgbClr val="00B0F0"/>
                </a:solidFill>
              </a:rPr>
              <a:t>cooperation,</a:t>
            </a:r>
            <a:r>
              <a:rPr lang="en-US" dirty="0"/>
              <a:t> </a:t>
            </a:r>
            <a:r>
              <a:rPr lang="en-US" dirty="0">
                <a:solidFill>
                  <a:srgbClr val="FFC000"/>
                </a:solidFill>
              </a:rPr>
              <a:t>empathy,</a:t>
            </a:r>
            <a:r>
              <a:rPr lang="en-US" dirty="0"/>
              <a:t> </a:t>
            </a:r>
            <a:r>
              <a:rPr lang="en-US" dirty="0">
                <a:solidFill>
                  <a:srgbClr val="00B050"/>
                </a:solidFill>
              </a:rPr>
              <a:t>assertiveness,</a:t>
            </a:r>
            <a:r>
              <a:rPr lang="en-US" dirty="0"/>
              <a:t> </a:t>
            </a:r>
            <a:r>
              <a:rPr lang="en-US" dirty="0">
                <a:solidFill>
                  <a:srgbClr val="7030A0"/>
                </a:solidFill>
              </a:rPr>
              <a:t>effective communication</a:t>
            </a:r>
            <a:r>
              <a:rPr lang="en-US" dirty="0"/>
              <a:t>, </a:t>
            </a:r>
            <a:r>
              <a:rPr lang="en-US" dirty="0">
                <a:solidFill>
                  <a:srgbClr val="CC00CC"/>
                </a:solidFill>
              </a:rPr>
              <a:t>independence</a:t>
            </a:r>
            <a:r>
              <a:rPr lang="en-US" dirty="0"/>
              <a:t>, </a:t>
            </a:r>
            <a:r>
              <a:rPr lang="en-US" dirty="0">
                <a:solidFill>
                  <a:srgbClr val="0070C0"/>
                </a:solidFill>
              </a:rPr>
              <a:t>self-discipline</a:t>
            </a:r>
            <a:r>
              <a:rPr lang="en-US" dirty="0"/>
              <a:t>) in young people, thus preventing the phenomenon of peer violence</a:t>
            </a:r>
            <a:endParaRPr lang="pl-PL" dirty="0"/>
          </a:p>
        </p:txBody>
      </p:sp>
    </p:spTree>
    <p:extLst>
      <p:ext uri="{BB962C8B-B14F-4D97-AF65-F5344CB8AC3E}">
        <p14:creationId xmlns:p14="http://schemas.microsoft.com/office/powerpoint/2010/main" val="326426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360D87-5836-757B-FBCF-4AB501C792C1}"/>
              </a:ext>
            </a:extLst>
          </p:cNvPr>
          <p:cNvSpPr>
            <a:spLocks noGrp="1"/>
          </p:cNvSpPr>
          <p:nvPr>
            <p:ph type="title"/>
          </p:nvPr>
        </p:nvSpPr>
        <p:spPr>
          <a:xfrm>
            <a:off x="457200" y="274638"/>
            <a:ext cx="8229600" cy="778098"/>
          </a:xfrm>
        </p:spPr>
        <p:txBody>
          <a:bodyPr/>
          <a:lstStyle/>
          <a:p>
            <a:r>
              <a:rPr lang="en-US" dirty="0">
                <a:solidFill>
                  <a:srgbClr val="00B050"/>
                </a:solidFill>
              </a:rPr>
              <a:t>The objective of the workshops for teachers</a:t>
            </a:r>
            <a:endParaRPr lang="pl-PL" dirty="0">
              <a:solidFill>
                <a:srgbClr val="00B050"/>
              </a:solidFill>
            </a:endParaRPr>
          </a:p>
        </p:txBody>
      </p:sp>
      <p:sp>
        <p:nvSpPr>
          <p:cNvPr id="3" name="Symbol zastępczy zawartości 2">
            <a:extLst>
              <a:ext uri="{FF2B5EF4-FFF2-40B4-BE49-F238E27FC236}">
                <a16:creationId xmlns:a16="http://schemas.microsoft.com/office/drawing/2014/main" id="{ED3BB0E0-6681-3D95-643A-68CC9529C5C0}"/>
              </a:ext>
            </a:extLst>
          </p:cNvPr>
          <p:cNvSpPr>
            <a:spLocks noGrp="1"/>
          </p:cNvSpPr>
          <p:nvPr>
            <p:ph idx="1"/>
          </p:nvPr>
        </p:nvSpPr>
        <p:spPr>
          <a:xfrm>
            <a:off x="323528" y="1052736"/>
            <a:ext cx="8363272" cy="4525963"/>
          </a:xfrm>
        </p:spPr>
        <p:txBody>
          <a:bodyPr/>
          <a:lstStyle/>
          <a:p>
            <a:pPr algn="just"/>
            <a:endParaRPr lang="pl-PL" sz="2800" dirty="0"/>
          </a:p>
          <a:p>
            <a:pPr algn="just"/>
            <a:r>
              <a:rPr lang="en-US" sz="2800" dirty="0"/>
              <a:t>Equipping Teachers with Positive Discipline tools and techniques in order to improve student-teacher and student-student relationships, to build a positive atmosphere in the classroom and to create a culture of respect, tolerance and acceptance of the differences of each person.</a:t>
            </a:r>
          </a:p>
          <a:p>
            <a:pPr algn="just"/>
            <a:r>
              <a:rPr lang="en-US" sz="2800" dirty="0"/>
              <a:t>Increased awareness in the area of peer violence recognition (bullying), reacting and effectively preventing the phenomenon by creating appropriate attitudes in the classroom.</a:t>
            </a:r>
          </a:p>
        </p:txBody>
      </p:sp>
    </p:spTree>
    <p:extLst>
      <p:ext uri="{BB962C8B-B14F-4D97-AF65-F5344CB8AC3E}">
        <p14:creationId xmlns:p14="http://schemas.microsoft.com/office/powerpoint/2010/main" val="38149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5760B9-3D0F-44F5-8F51-E6A4977EC479}"/>
              </a:ext>
            </a:extLst>
          </p:cNvPr>
          <p:cNvSpPr>
            <a:spLocks noGrp="1"/>
          </p:cNvSpPr>
          <p:nvPr>
            <p:ph type="title"/>
          </p:nvPr>
        </p:nvSpPr>
        <p:spPr/>
        <p:txBody>
          <a:bodyPr/>
          <a:lstStyle/>
          <a:p>
            <a:r>
              <a:rPr lang="pl-PL" b="1" dirty="0">
                <a:solidFill>
                  <a:srgbClr val="FFC000"/>
                </a:solidFill>
              </a:rPr>
              <a:t>The </a:t>
            </a:r>
            <a:r>
              <a:rPr lang="pl-PL" b="1" dirty="0" err="1">
                <a:solidFill>
                  <a:srgbClr val="FFC000"/>
                </a:solidFill>
              </a:rPr>
              <a:t>teacher</a:t>
            </a:r>
            <a:r>
              <a:rPr lang="pl-PL" b="1" dirty="0">
                <a:solidFill>
                  <a:srgbClr val="FFC000"/>
                </a:solidFill>
              </a:rPr>
              <a:t> </a:t>
            </a:r>
            <a:r>
              <a:rPr lang="pl-PL" b="1" dirty="0" err="1">
                <a:solidFill>
                  <a:srgbClr val="FFC000"/>
                </a:solidFill>
              </a:rPr>
              <a:t>is</a:t>
            </a:r>
            <a:r>
              <a:rPr lang="pl-PL" b="1" dirty="0">
                <a:solidFill>
                  <a:srgbClr val="FFC000"/>
                </a:solidFill>
              </a:rPr>
              <a:t>….?</a:t>
            </a:r>
          </a:p>
        </p:txBody>
      </p:sp>
      <p:sp>
        <p:nvSpPr>
          <p:cNvPr id="3" name="Symbol zastępczy zawartości 2">
            <a:extLst>
              <a:ext uri="{FF2B5EF4-FFF2-40B4-BE49-F238E27FC236}">
                <a16:creationId xmlns:a16="http://schemas.microsoft.com/office/drawing/2014/main" id="{48D8BE0C-CC31-4918-9016-2772E8F04266}"/>
              </a:ext>
            </a:extLst>
          </p:cNvPr>
          <p:cNvSpPr>
            <a:spLocks noGrp="1"/>
          </p:cNvSpPr>
          <p:nvPr>
            <p:ph idx="1"/>
          </p:nvPr>
        </p:nvSpPr>
        <p:spPr/>
        <p:txBody>
          <a:bodyPr/>
          <a:lstStyle/>
          <a:p>
            <a:pPr lvl="0" algn="just" fontAlgn="auto">
              <a:spcAft>
                <a:spcPts val="0"/>
              </a:spcAft>
              <a:defRPr/>
            </a:pPr>
            <a:r>
              <a:rPr lang="en-US" dirty="0">
                <a:solidFill>
                  <a:srgbClr val="0070C0"/>
                </a:solidFill>
                <a:cs typeface="Angsana New" panose="020B0502040204020203" pitchFamily="18" charset="-34"/>
              </a:rPr>
              <a:t>An educator, sometimes a therapist, a mediator, a nurse, a police officer, an animator of games and activities, an organizer and tour guide, a nutritionist, an accountant and a secretary</a:t>
            </a:r>
            <a:r>
              <a:rPr lang="pl-PL" dirty="0">
                <a:solidFill>
                  <a:srgbClr val="0070C0"/>
                </a:solidFill>
                <a:latin typeface="Calibri"/>
                <a:cs typeface="Angsana New" panose="020B0502040204020203" pitchFamily="18" charset="-34"/>
              </a:rPr>
              <a:t>.</a:t>
            </a:r>
          </a:p>
          <a:p>
            <a:pPr lvl="0" algn="just" fontAlgn="auto">
              <a:spcAft>
                <a:spcPts val="0"/>
              </a:spcAft>
              <a:defRPr/>
            </a:pPr>
            <a:r>
              <a:rPr lang="pl-PL" dirty="0" err="1">
                <a:cs typeface="Angsana New" panose="020B0502040204020203" pitchFamily="18" charset="-34"/>
              </a:rPr>
              <a:t>Anybody</a:t>
            </a:r>
            <a:r>
              <a:rPr lang="pl-PL" dirty="0">
                <a:cs typeface="Angsana New" panose="020B0502040204020203" pitchFamily="18" charset="-34"/>
              </a:rPr>
              <a:t> </a:t>
            </a:r>
            <a:r>
              <a:rPr lang="pl-PL" dirty="0" err="1">
                <a:cs typeface="Angsana New" panose="020B0502040204020203" pitchFamily="18" charset="-34"/>
              </a:rPr>
              <a:t>else</a:t>
            </a:r>
            <a:r>
              <a:rPr lang="pl-PL" dirty="0">
                <a:cs typeface="Angsana New" panose="020B0502040204020203" pitchFamily="18" charset="-34"/>
              </a:rPr>
              <a:t>?</a:t>
            </a:r>
            <a:r>
              <a:rPr lang="pl-PL" dirty="0">
                <a:solidFill>
                  <a:srgbClr val="0070C0"/>
                </a:solidFill>
                <a:latin typeface="Calibri"/>
                <a:cs typeface="Angsana New" panose="020B0502040204020203" pitchFamily="18" charset="-34"/>
                <a:sym typeface="Wingdings" panose="05000000000000000000" pitchFamily="2" charset="2"/>
              </a:rPr>
              <a:t></a:t>
            </a:r>
            <a:endParaRPr lang="pl-PL" dirty="0">
              <a:solidFill>
                <a:srgbClr val="0070C0"/>
              </a:solidFill>
              <a:latin typeface="+mj-lt"/>
            </a:endParaRPr>
          </a:p>
        </p:txBody>
      </p:sp>
      <p:pic>
        <p:nvPicPr>
          <p:cNvPr id="8" name="Obraz 7" descr="Obraz zawierający osoba, żółty&#10;&#10;Opis wygenerowany automatycznie">
            <a:extLst>
              <a:ext uri="{FF2B5EF4-FFF2-40B4-BE49-F238E27FC236}">
                <a16:creationId xmlns:a16="http://schemas.microsoft.com/office/drawing/2014/main" id="{20E78F39-6B2E-41C4-BF87-31552D6B706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62232" y="4293096"/>
            <a:ext cx="4956042" cy="2787774"/>
          </a:xfrm>
          <a:prstGeom prst="rect">
            <a:avLst/>
          </a:prstGeom>
        </p:spPr>
      </p:pic>
    </p:spTree>
    <p:extLst>
      <p:ext uri="{BB962C8B-B14F-4D97-AF65-F5344CB8AC3E}">
        <p14:creationId xmlns:p14="http://schemas.microsoft.com/office/powerpoint/2010/main" val="220384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F7425B-5AAF-4D36-9CDD-CC46B67B18A6}"/>
              </a:ext>
            </a:extLst>
          </p:cNvPr>
          <p:cNvSpPr>
            <a:spLocks noGrp="1"/>
          </p:cNvSpPr>
          <p:nvPr>
            <p:ph type="title"/>
          </p:nvPr>
        </p:nvSpPr>
        <p:spPr/>
        <p:txBody>
          <a:bodyPr/>
          <a:lstStyle/>
          <a:p>
            <a:r>
              <a:rPr lang="en-US" dirty="0"/>
              <a:t>What is the biggest </a:t>
            </a:r>
            <a:r>
              <a:rPr lang="en-US" dirty="0">
                <a:solidFill>
                  <a:srgbClr val="FF0000"/>
                </a:solidFill>
              </a:rPr>
              <a:t>challenge</a:t>
            </a:r>
            <a:r>
              <a:rPr lang="en-US" dirty="0"/>
              <a:t> in the work of a teacher?</a:t>
            </a:r>
            <a:endParaRPr lang="pl-PL" dirty="0"/>
          </a:p>
        </p:txBody>
      </p:sp>
      <p:pic>
        <p:nvPicPr>
          <p:cNvPr id="6" name="Symbol zastępczy zawartości 5">
            <a:extLst>
              <a:ext uri="{FF2B5EF4-FFF2-40B4-BE49-F238E27FC236}">
                <a16:creationId xmlns:a16="http://schemas.microsoft.com/office/drawing/2014/main" id="{2AFEC750-198A-40D6-A9E1-52A033892D0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24175" y="2215356"/>
            <a:ext cx="3295650" cy="3295650"/>
          </a:xfrm>
        </p:spPr>
      </p:pic>
    </p:spTree>
    <p:extLst>
      <p:ext uri="{BB962C8B-B14F-4D97-AF65-F5344CB8AC3E}">
        <p14:creationId xmlns:p14="http://schemas.microsoft.com/office/powerpoint/2010/main" val="263569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15FACB-6B5A-46E6-8817-64F1E2B85DE9}"/>
              </a:ext>
            </a:extLst>
          </p:cNvPr>
          <p:cNvSpPr>
            <a:spLocks noGrp="1"/>
          </p:cNvSpPr>
          <p:nvPr>
            <p:ph type="title"/>
          </p:nvPr>
        </p:nvSpPr>
        <p:spPr/>
        <p:txBody>
          <a:bodyPr/>
          <a:lstStyle/>
          <a:p>
            <a:r>
              <a:rPr lang="en-US" dirty="0"/>
              <a:t>What do you like about your profession?</a:t>
            </a:r>
            <a:endParaRPr lang="pl-PL" dirty="0"/>
          </a:p>
        </p:txBody>
      </p:sp>
      <p:pic>
        <p:nvPicPr>
          <p:cNvPr id="5" name="Symbol zastępczy zawartości 4">
            <a:extLst>
              <a:ext uri="{FF2B5EF4-FFF2-40B4-BE49-F238E27FC236}">
                <a16:creationId xmlns:a16="http://schemas.microsoft.com/office/drawing/2014/main" id="{CDC367C1-630A-46F9-A586-2ECABDF8CDE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20072" y="1372346"/>
            <a:ext cx="2706787" cy="5450909"/>
          </a:xfrm>
        </p:spPr>
      </p:pic>
      <p:pic>
        <p:nvPicPr>
          <p:cNvPr id="7" name="Obraz 6">
            <a:extLst>
              <a:ext uri="{FF2B5EF4-FFF2-40B4-BE49-F238E27FC236}">
                <a16:creationId xmlns:a16="http://schemas.microsoft.com/office/drawing/2014/main" id="{D31F82A2-3F46-4765-BF9F-A8D37306CCA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15616" y="1969128"/>
            <a:ext cx="2541822" cy="2919743"/>
          </a:xfrm>
          <a:prstGeom prst="rect">
            <a:avLst/>
          </a:prstGeom>
        </p:spPr>
      </p:pic>
    </p:spTree>
    <p:extLst>
      <p:ext uri="{BB962C8B-B14F-4D97-AF65-F5344CB8AC3E}">
        <p14:creationId xmlns:p14="http://schemas.microsoft.com/office/powerpoint/2010/main" val="248762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28F0BA-053C-A0AA-A08E-BAAF2F4C0609}"/>
              </a:ext>
            </a:extLst>
          </p:cNvPr>
          <p:cNvSpPr>
            <a:spLocks noGrp="1"/>
          </p:cNvSpPr>
          <p:nvPr>
            <p:ph type="title"/>
          </p:nvPr>
        </p:nvSpPr>
        <p:spPr/>
        <p:txBody>
          <a:bodyPr/>
          <a:lstStyle/>
          <a:p>
            <a:r>
              <a:rPr lang="en-US" sz="4000" dirty="0"/>
              <a:t>Why doesn’t being strict do the job?</a:t>
            </a:r>
            <a:endParaRPr lang="pl-PL" sz="4000" dirty="0"/>
          </a:p>
        </p:txBody>
      </p:sp>
      <p:sp>
        <p:nvSpPr>
          <p:cNvPr id="5" name="Symbol zastępczy zawartości 4">
            <a:extLst>
              <a:ext uri="{FF2B5EF4-FFF2-40B4-BE49-F238E27FC236}">
                <a16:creationId xmlns:a16="http://schemas.microsoft.com/office/drawing/2014/main" id="{E8C55978-F340-4047-B595-5802070E590F}"/>
              </a:ext>
            </a:extLst>
          </p:cNvPr>
          <p:cNvSpPr>
            <a:spLocks noGrp="1"/>
          </p:cNvSpPr>
          <p:nvPr>
            <p:ph idx="1"/>
          </p:nvPr>
        </p:nvSpPr>
        <p:spPr>
          <a:xfrm>
            <a:off x="457200" y="1268760"/>
            <a:ext cx="8229600" cy="4857403"/>
          </a:xfrm>
        </p:spPr>
        <p:txBody>
          <a:bodyPr/>
          <a:lstStyle/>
          <a:p>
            <a:r>
              <a:rPr lang="en-US" sz="2400" dirty="0"/>
              <a:t>Consequences of </a:t>
            </a:r>
            <a:r>
              <a:rPr lang="en-US" sz="2400" dirty="0">
                <a:solidFill>
                  <a:srgbClr val="FF0000"/>
                </a:solidFill>
              </a:rPr>
              <a:t>strict </a:t>
            </a:r>
            <a:r>
              <a:rPr lang="en-US" sz="2400" dirty="0"/>
              <a:t>upbringing:</a:t>
            </a:r>
            <a:endParaRPr lang="pl-PL" sz="2400" dirty="0"/>
          </a:p>
          <a:p>
            <a:r>
              <a:rPr lang="en-US" sz="2400" dirty="0">
                <a:solidFill>
                  <a:srgbClr val="FF0000"/>
                </a:solidFill>
              </a:rPr>
              <a:t>(shouting, obsessive control, putting the person down, making them feel guilty, physical and psychological punishment, comparing to others)</a:t>
            </a:r>
            <a:endParaRPr lang="pl-PL" sz="2400" dirty="0">
              <a:solidFill>
                <a:srgbClr val="FF0000"/>
              </a:solidFill>
            </a:endParaRPr>
          </a:p>
          <a:p>
            <a:r>
              <a:rPr lang="en-US" sz="2400" dirty="0"/>
              <a:t>low self-esteem. </a:t>
            </a:r>
            <a:endParaRPr lang="pl-PL" sz="2400" dirty="0"/>
          </a:p>
          <a:p>
            <a:r>
              <a:rPr lang="en-US" sz="2400" dirty="0"/>
              <a:t>feeling of guilt. </a:t>
            </a:r>
            <a:endParaRPr lang="pl-PL" sz="2400" dirty="0"/>
          </a:p>
          <a:p>
            <a:r>
              <a:rPr lang="en-US" sz="2400" dirty="0"/>
              <a:t>Sensation of not being good enough. </a:t>
            </a:r>
            <a:endParaRPr lang="pl-PL" sz="2400" dirty="0"/>
          </a:p>
          <a:p>
            <a:r>
              <a:rPr lang="en-US" sz="2400" dirty="0"/>
              <a:t>Self-destructive behavior. </a:t>
            </a:r>
            <a:endParaRPr lang="pl-PL" sz="2400" dirty="0"/>
          </a:p>
          <a:p>
            <a:r>
              <a:rPr lang="en-US" sz="2400" dirty="0"/>
              <a:t>Low self awareness (I don’t know who I am, what I want, what is good for me) </a:t>
            </a:r>
            <a:endParaRPr lang="pl-PL" sz="2400" dirty="0"/>
          </a:p>
          <a:p>
            <a:r>
              <a:rPr lang="en-US" sz="2400" dirty="0"/>
              <a:t>Excessive rebellious attitude</a:t>
            </a:r>
            <a:endParaRPr lang="pl-PL" sz="2400" dirty="0"/>
          </a:p>
          <a:p>
            <a:r>
              <a:rPr lang="en-US" sz="2400" dirty="0"/>
              <a:t>Excessive submissive attitude</a:t>
            </a:r>
            <a:endParaRPr lang="pl-PL" sz="2400" dirty="0"/>
          </a:p>
          <a:p>
            <a:r>
              <a:rPr lang="en-US" sz="2400" dirty="0"/>
              <a:t>Withdrawal, fear, distrust</a:t>
            </a:r>
            <a:endParaRPr lang="pl-PL" sz="2400" dirty="0"/>
          </a:p>
          <a:p>
            <a:endParaRPr lang="pl-PL" sz="2400" dirty="0"/>
          </a:p>
          <a:p>
            <a:endParaRPr lang="pl-PL" dirty="0"/>
          </a:p>
        </p:txBody>
      </p:sp>
    </p:spTree>
    <p:extLst>
      <p:ext uri="{BB962C8B-B14F-4D97-AF65-F5344CB8AC3E}">
        <p14:creationId xmlns:p14="http://schemas.microsoft.com/office/powerpoint/2010/main" val="172899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4393F4-D851-482C-D006-1C7C628D1AFA}"/>
              </a:ext>
            </a:extLst>
          </p:cNvPr>
          <p:cNvSpPr>
            <a:spLocks noGrp="1"/>
          </p:cNvSpPr>
          <p:nvPr>
            <p:ph type="title"/>
          </p:nvPr>
        </p:nvSpPr>
        <p:spPr>
          <a:xfrm>
            <a:off x="457200" y="260648"/>
            <a:ext cx="8229600" cy="1008112"/>
          </a:xfrm>
        </p:spPr>
        <p:txBody>
          <a:bodyPr/>
          <a:lstStyle/>
          <a:p>
            <a:r>
              <a:rPr lang="en-US" b="1" dirty="0"/>
              <a:t>Why doesn’t </a:t>
            </a:r>
            <a:r>
              <a:rPr lang="en-US" b="1" dirty="0">
                <a:solidFill>
                  <a:srgbClr val="0070C0"/>
                </a:solidFill>
              </a:rPr>
              <a:t>overindulgence</a:t>
            </a:r>
            <a:r>
              <a:rPr lang="en-US" b="1" dirty="0"/>
              <a:t> do the job?</a:t>
            </a:r>
            <a:r>
              <a:rPr lang="pl-PL" b="1" dirty="0"/>
              <a:t>?</a:t>
            </a:r>
          </a:p>
        </p:txBody>
      </p:sp>
      <p:sp>
        <p:nvSpPr>
          <p:cNvPr id="5" name="Symbol zastępczy zawartości 4">
            <a:extLst>
              <a:ext uri="{FF2B5EF4-FFF2-40B4-BE49-F238E27FC236}">
                <a16:creationId xmlns:a16="http://schemas.microsoft.com/office/drawing/2014/main" id="{9E03F3FA-5D9A-4B50-AD40-B0A364E57021}"/>
              </a:ext>
            </a:extLst>
          </p:cNvPr>
          <p:cNvSpPr>
            <a:spLocks noGrp="1"/>
          </p:cNvSpPr>
          <p:nvPr>
            <p:ph idx="1"/>
          </p:nvPr>
        </p:nvSpPr>
        <p:spPr/>
        <p:txBody>
          <a:bodyPr/>
          <a:lstStyle/>
          <a:p>
            <a:r>
              <a:rPr lang="en-US" sz="2800" dirty="0"/>
              <a:t>Consequences of over-indulgent upbringing:</a:t>
            </a:r>
            <a:endParaRPr lang="pl-PL" sz="2800" dirty="0"/>
          </a:p>
          <a:p>
            <a:r>
              <a:rPr lang="en-US" sz="2800" dirty="0"/>
              <a:t>(lack of boundaries and limits, being overprotective, fulfilling whims not needs)</a:t>
            </a:r>
            <a:endParaRPr lang="pl-PL" sz="2800" dirty="0"/>
          </a:p>
          <a:p>
            <a:r>
              <a:rPr lang="en-US" sz="2800" dirty="0"/>
              <a:t>Low self control of emotions</a:t>
            </a:r>
            <a:endParaRPr lang="pl-PL" sz="2800" dirty="0"/>
          </a:p>
          <a:p>
            <a:r>
              <a:rPr lang="en-US" sz="2800" dirty="0"/>
              <a:t>Inadequate self esteem</a:t>
            </a:r>
            <a:endParaRPr lang="pl-PL" sz="2800" dirty="0"/>
          </a:p>
          <a:p>
            <a:r>
              <a:rPr lang="en-US" sz="2800" dirty="0"/>
              <a:t>“The I deserve” attitude</a:t>
            </a:r>
            <a:endParaRPr lang="pl-PL" sz="2800" dirty="0"/>
          </a:p>
          <a:p>
            <a:r>
              <a:rPr lang="en-US" sz="2800" dirty="0"/>
              <a:t>Feeling of helplessness</a:t>
            </a:r>
            <a:endParaRPr lang="pl-PL" sz="2800" dirty="0"/>
          </a:p>
          <a:p>
            <a:r>
              <a:rPr lang="en-US" sz="2800" dirty="0"/>
              <a:t>“The Peter Pan” syndrome</a:t>
            </a:r>
            <a:endParaRPr lang="pl-PL" sz="2800" dirty="0"/>
          </a:p>
          <a:p>
            <a:r>
              <a:rPr lang="en-US" sz="2800" dirty="0"/>
              <a:t>Higher tendency to become addicted</a:t>
            </a:r>
            <a:endParaRPr lang="pl-PL" sz="2800" dirty="0"/>
          </a:p>
          <a:p>
            <a:r>
              <a:rPr lang="en-US" sz="2800" dirty="0"/>
              <a:t>Difficulty in playing by the rules</a:t>
            </a:r>
            <a:endParaRPr lang="pl-PL" sz="2800" dirty="0"/>
          </a:p>
        </p:txBody>
      </p:sp>
    </p:spTree>
    <p:extLst>
      <p:ext uri="{BB962C8B-B14F-4D97-AF65-F5344CB8AC3E}">
        <p14:creationId xmlns:p14="http://schemas.microsoft.com/office/powerpoint/2010/main" val="308404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0BBD7-D884-4AA1-91B7-6355D68B36FE}"/>
              </a:ext>
            </a:extLst>
          </p:cNvPr>
          <p:cNvSpPr>
            <a:spLocks noGrp="1"/>
          </p:cNvSpPr>
          <p:nvPr>
            <p:ph type="title"/>
          </p:nvPr>
        </p:nvSpPr>
        <p:spPr>
          <a:xfrm>
            <a:off x="457200" y="908720"/>
            <a:ext cx="8229600" cy="691480"/>
          </a:xfrm>
        </p:spPr>
        <p:txBody>
          <a:bodyPr/>
          <a:lstStyle/>
          <a:p>
            <a:r>
              <a:rPr lang="pl-PL" sz="4000" b="1" dirty="0" err="1">
                <a:solidFill>
                  <a:schemeClr val="bg1">
                    <a:lumMod val="50000"/>
                  </a:schemeClr>
                </a:solidFill>
              </a:rPr>
              <a:t>Positive</a:t>
            </a:r>
            <a:r>
              <a:rPr lang="pl-PL" sz="4000" b="1" dirty="0">
                <a:solidFill>
                  <a:schemeClr val="bg1">
                    <a:lumMod val="50000"/>
                  </a:schemeClr>
                </a:solidFill>
              </a:rPr>
              <a:t> </a:t>
            </a:r>
            <a:r>
              <a:rPr lang="pl-PL" sz="4000" b="1" dirty="0" err="1">
                <a:solidFill>
                  <a:schemeClr val="bg1">
                    <a:lumMod val="50000"/>
                  </a:schemeClr>
                </a:solidFill>
              </a:rPr>
              <a:t>discipline</a:t>
            </a:r>
            <a:br>
              <a:rPr lang="pl-PL" sz="4000" b="1" dirty="0">
                <a:solidFill>
                  <a:schemeClr val="bg1">
                    <a:lumMod val="50000"/>
                  </a:schemeClr>
                </a:solidFill>
              </a:rPr>
            </a:br>
            <a:r>
              <a:rPr lang="pl-PL" sz="4000" b="1" dirty="0">
                <a:solidFill>
                  <a:schemeClr val="bg1">
                    <a:lumMod val="50000"/>
                  </a:schemeClr>
                </a:solidFill>
              </a:rPr>
              <a:t> </a:t>
            </a:r>
          </a:p>
        </p:txBody>
      </p:sp>
      <p:sp>
        <p:nvSpPr>
          <p:cNvPr id="5" name="Symbol zastępczy zawartości 4">
            <a:extLst>
              <a:ext uri="{FF2B5EF4-FFF2-40B4-BE49-F238E27FC236}">
                <a16:creationId xmlns:a16="http://schemas.microsoft.com/office/drawing/2014/main" id="{1CD6A111-4CC0-4F8F-A73F-1BE8642884E7}"/>
              </a:ext>
            </a:extLst>
          </p:cNvPr>
          <p:cNvSpPr>
            <a:spLocks noGrp="1"/>
          </p:cNvSpPr>
          <p:nvPr>
            <p:ph idx="1"/>
          </p:nvPr>
        </p:nvSpPr>
        <p:spPr/>
        <p:txBody>
          <a:bodyPr/>
          <a:lstStyle/>
          <a:p>
            <a:r>
              <a:rPr lang="en-US" sz="2400" dirty="0"/>
              <a:t>The consequences of democratic (authoritative) upbringing</a:t>
            </a:r>
            <a:endParaRPr lang="pl-PL" sz="2400" dirty="0"/>
          </a:p>
          <a:p>
            <a:r>
              <a:rPr lang="en-US" sz="2400" dirty="0"/>
              <a:t>(relationship, setting boundaries while respecting the needs of a child, explaining your decisions, assertiveness and kindness at the same time, giving choice, learning from mistakes, no punishments)</a:t>
            </a:r>
            <a:endParaRPr lang="pl-PL" sz="2400" dirty="0"/>
          </a:p>
          <a:p>
            <a:pPr lvl="0"/>
            <a:r>
              <a:rPr lang="en-US" sz="2400" dirty="0"/>
              <a:t>Adequate self esteem</a:t>
            </a:r>
            <a:endParaRPr lang="pl-PL" sz="2400" dirty="0"/>
          </a:p>
          <a:p>
            <a:pPr lvl="0"/>
            <a:r>
              <a:rPr lang="en-US" sz="2400" dirty="0"/>
              <a:t>Good social skills</a:t>
            </a:r>
            <a:endParaRPr lang="pl-PL" sz="2400" dirty="0"/>
          </a:p>
          <a:p>
            <a:pPr lvl="0"/>
            <a:r>
              <a:rPr lang="en-US" sz="2400" dirty="0"/>
              <a:t>Feeling of independence and decisiveness</a:t>
            </a:r>
            <a:endParaRPr lang="pl-PL" sz="2400" dirty="0"/>
          </a:p>
          <a:p>
            <a:pPr lvl="0"/>
            <a:r>
              <a:rPr lang="en-US" sz="2400" dirty="0"/>
              <a:t>Self awareness (I know what I want, who I am and what my strengths and weaknesses are)</a:t>
            </a:r>
            <a:endParaRPr lang="pl-PL" sz="2400" dirty="0"/>
          </a:p>
          <a:p>
            <a:pPr lvl="0"/>
            <a:r>
              <a:rPr lang="en-US" sz="2400" dirty="0"/>
              <a:t>Assertiveness in relationship with others</a:t>
            </a:r>
            <a:endParaRPr lang="pl-PL" sz="2400" dirty="0"/>
          </a:p>
          <a:p>
            <a:pPr lvl="0"/>
            <a:r>
              <a:rPr lang="en-US" sz="2400" dirty="0"/>
              <a:t>Responsibility and the will to develop</a:t>
            </a:r>
            <a:endParaRPr lang="pl-PL" sz="2400" dirty="0"/>
          </a:p>
          <a:p>
            <a:pPr marL="0" indent="0">
              <a:buNone/>
            </a:pPr>
            <a:endParaRPr lang="pl-PL" dirty="0"/>
          </a:p>
        </p:txBody>
      </p:sp>
    </p:spTree>
    <p:extLst>
      <p:ext uri="{BB962C8B-B14F-4D97-AF65-F5344CB8AC3E}">
        <p14:creationId xmlns:p14="http://schemas.microsoft.com/office/powerpoint/2010/main" val="90258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2C86A6-CDC1-F374-410C-62DFC5FA2A88}"/>
              </a:ext>
            </a:extLst>
          </p:cNvPr>
          <p:cNvSpPr>
            <a:spLocks noGrp="1"/>
          </p:cNvSpPr>
          <p:nvPr>
            <p:ph type="title"/>
          </p:nvPr>
        </p:nvSpPr>
        <p:spPr/>
        <p:txBody>
          <a:bodyPr/>
          <a:lstStyle/>
          <a:p>
            <a:r>
              <a:rPr lang="pl-PL" b="1" dirty="0">
                <a:solidFill>
                  <a:schemeClr val="tx1">
                    <a:lumMod val="65000"/>
                    <a:lumOff val="35000"/>
                  </a:schemeClr>
                </a:solidFill>
              </a:rPr>
              <a:t>Basic PD </a:t>
            </a:r>
            <a:r>
              <a:rPr lang="pl-PL" b="1" dirty="0" err="1">
                <a:solidFill>
                  <a:schemeClr val="tx1">
                    <a:lumMod val="65000"/>
                    <a:lumOff val="35000"/>
                  </a:schemeClr>
                </a:solidFill>
              </a:rPr>
              <a:t>tools</a:t>
            </a:r>
            <a:endParaRPr lang="pl-PL" b="1" dirty="0">
              <a:solidFill>
                <a:schemeClr val="tx1">
                  <a:lumMod val="65000"/>
                  <a:lumOff val="35000"/>
                </a:schemeClr>
              </a:solidFill>
            </a:endParaRPr>
          </a:p>
        </p:txBody>
      </p:sp>
      <p:sp>
        <p:nvSpPr>
          <p:cNvPr id="3" name="Symbol zastępczy zawartości 2">
            <a:extLst>
              <a:ext uri="{FF2B5EF4-FFF2-40B4-BE49-F238E27FC236}">
                <a16:creationId xmlns:a16="http://schemas.microsoft.com/office/drawing/2014/main" id="{A29BAFDB-EC91-4198-3A1C-31C53DB02436}"/>
              </a:ext>
            </a:extLst>
          </p:cNvPr>
          <p:cNvSpPr>
            <a:spLocks noGrp="1"/>
          </p:cNvSpPr>
          <p:nvPr>
            <p:ph idx="1"/>
          </p:nvPr>
        </p:nvSpPr>
        <p:spPr>
          <a:xfrm>
            <a:off x="457200" y="1268760"/>
            <a:ext cx="8229600" cy="4525963"/>
          </a:xfrm>
        </p:spPr>
        <p:txBody>
          <a:bodyPr/>
          <a:lstStyle/>
          <a:p>
            <a:r>
              <a:rPr lang="en-US" dirty="0">
                <a:solidFill>
                  <a:srgbClr val="0070C0"/>
                </a:solidFill>
              </a:rPr>
              <a:t>The message is firm and kind at the same time</a:t>
            </a:r>
          </a:p>
          <a:p>
            <a:r>
              <a:rPr lang="en-US" dirty="0">
                <a:solidFill>
                  <a:srgbClr val="7030A0"/>
                </a:solidFill>
              </a:rPr>
              <a:t>Limited choice</a:t>
            </a:r>
          </a:p>
          <a:p>
            <a:r>
              <a:rPr lang="en-US" dirty="0">
                <a:solidFill>
                  <a:srgbClr val="FF9933"/>
                </a:solidFill>
              </a:rPr>
              <a:t>Making (writing) contracts</a:t>
            </a:r>
          </a:p>
          <a:p>
            <a:r>
              <a:rPr lang="en-US" dirty="0">
                <a:solidFill>
                  <a:schemeClr val="accent5">
                    <a:lumMod val="75000"/>
                  </a:schemeClr>
                </a:solidFill>
              </a:rPr>
              <a:t>Creating plans</a:t>
            </a:r>
          </a:p>
          <a:p>
            <a:r>
              <a:rPr lang="en-US" dirty="0">
                <a:solidFill>
                  <a:srgbClr val="CC00CC"/>
                </a:solidFill>
              </a:rPr>
              <a:t>"Decide what you will do"</a:t>
            </a:r>
          </a:p>
          <a:p>
            <a:r>
              <a:rPr lang="en-US" dirty="0">
                <a:solidFill>
                  <a:srgbClr val="92D050"/>
                </a:solidFill>
              </a:rPr>
              <a:t>Questions instead of commands</a:t>
            </a:r>
          </a:p>
          <a:p>
            <a:r>
              <a:rPr lang="en-US" dirty="0">
                <a:solidFill>
                  <a:schemeClr val="accent2">
                    <a:lumMod val="75000"/>
                  </a:schemeClr>
                </a:solidFill>
              </a:rPr>
              <a:t>Focus on the solution</a:t>
            </a:r>
          </a:p>
          <a:p>
            <a:r>
              <a:rPr lang="en-US" dirty="0">
                <a:solidFill>
                  <a:srgbClr val="FF9933"/>
                </a:solidFill>
              </a:rPr>
              <a:t>Natural consequences</a:t>
            </a:r>
          </a:p>
          <a:p>
            <a:r>
              <a:rPr lang="en-US" dirty="0">
                <a:solidFill>
                  <a:schemeClr val="bg1">
                    <a:lumMod val="50000"/>
                  </a:schemeClr>
                </a:solidFill>
              </a:rPr>
              <a:t>Logical consequences</a:t>
            </a:r>
          </a:p>
        </p:txBody>
      </p:sp>
    </p:spTree>
    <p:extLst>
      <p:ext uri="{BB962C8B-B14F-4D97-AF65-F5344CB8AC3E}">
        <p14:creationId xmlns:p14="http://schemas.microsoft.com/office/powerpoint/2010/main" val="230384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7142B3-74F0-47EB-BBED-25C4995B7B9F}"/>
              </a:ext>
            </a:extLst>
          </p:cNvPr>
          <p:cNvSpPr>
            <a:spLocks noGrp="1"/>
          </p:cNvSpPr>
          <p:nvPr>
            <p:ph type="title"/>
          </p:nvPr>
        </p:nvSpPr>
        <p:spPr>
          <a:xfrm>
            <a:off x="251520" y="620688"/>
            <a:ext cx="8435280" cy="288032"/>
          </a:xfrm>
        </p:spPr>
        <p:txBody>
          <a:bodyPr/>
          <a:lstStyle/>
          <a:p>
            <a:r>
              <a:rPr lang="pl-PL" b="1" dirty="0" err="1">
                <a:solidFill>
                  <a:srgbClr val="FF0000"/>
                </a:solidFill>
              </a:rPr>
              <a:t>Why</a:t>
            </a:r>
            <a:r>
              <a:rPr lang="pl-PL" b="1" dirty="0">
                <a:solidFill>
                  <a:srgbClr val="FF0000"/>
                </a:solidFill>
              </a:rPr>
              <a:t> do CHILDREN </a:t>
            </a:r>
            <a:r>
              <a:rPr lang="pl-PL" b="1" dirty="0" err="1">
                <a:solidFill>
                  <a:srgbClr val="FF0000"/>
                </a:solidFill>
              </a:rPr>
              <a:t>misbehave</a:t>
            </a:r>
            <a:r>
              <a:rPr lang="pl-PL" b="1" dirty="0">
                <a:solidFill>
                  <a:srgbClr val="FF0000"/>
                </a:solidFill>
              </a:rPr>
              <a:t>?</a:t>
            </a:r>
          </a:p>
        </p:txBody>
      </p:sp>
      <p:sp>
        <p:nvSpPr>
          <p:cNvPr id="5" name="Symbol zastępczy zawartości 2">
            <a:extLst>
              <a:ext uri="{FF2B5EF4-FFF2-40B4-BE49-F238E27FC236}">
                <a16:creationId xmlns:a16="http://schemas.microsoft.com/office/drawing/2014/main" id="{650E63F4-94D2-4000-93D8-1EF2FBA34276}"/>
              </a:ext>
            </a:extLst>
          </p:cNvPr>
          <p:cNvSpPr>
            <a:spLocks noGrp="1"/>
          </p:cNvSpPr>
          <p:nvPr>
            <p:ph idx="1"/>
          </p:nvPr>
        </p:nvSpPr>
        <p:spPr>
          <a:xfrm>
            <a:off x="457200" y="2492896"/>
            <a:ext cx="8229600" cy="4525963"/>
          </a:xfrm>
        </p:spPr>
        <p:txBody>
          <a:bodyPr/>
          <a:lstStyle/>
          <a:p>
            <a:pPr marL="0" indent="0">
              <a:buNone/>
            </a:pPr>
            <a:r>
              <a:rPr lang="en-US" dirty="0"/>
              <a:t>1) What are the </a:t>
            </a:r>
            <a:r>
              <a:rPr lang="en-US" dirty="0">
                <a:solidFill>
                  <a:srgbClr val="00B0F0"/>
                </a:solidFill>
              </a:rPr>
              <a:t>causes </a:t>
            </a:r>
            <a:r>
              <a:rPr lang="en-US" dirty="0"/>
              <a:t>of bad behavior?</a:t>
            </a:r>
          </a:p>
          <a:p>
            <a:pPr marL="0" indent="0">
              <a:buNone/>
            </a:pPr>
            <a:r>
              <a:rPr lang="en-US" dirty="0"/>
              <a:t>2) What does the student want to </a:t>
            </a:r>
            <a:r>
              <a:rPr lang="en-US" dirty="0">
                <a:solidFill>
                  <a:srgbClr val="00B0F0"/>
                </a:solidFill>
              </a:rPr>
              <a:t>achieve</a:t>
            </a:r>
            <a:r>
              <a:rPr lang="en-US" dirty="0"/>
              <a:t> with the misbehavior? – the motives of bad behavior</a:t>
            </a:r>
          </a:p>
          <a:p>
            <a:pPr marL="0" indent="0">
              <a:buNone/>
            </a:pPr>
            <a:r>
              <a:rPr lang="en-US" dirty="0"/>
              <a:t>3) What </a:t>
            </a:r>
            <a:r>
              <a:rPr lang="en-US" dirty="0">
                <a:solidFill>
                  <a:srgbClr val="00B0F0"/>
                </a:solidFill>
              </a:rPr>
              <a:t>encourages</a:t>
            </a:r>
            <a:r>
              <a:rPr lang="en-US" dirty="0"/>
              <a:t> bad behavior? i.e. circumstances conducive to bad behavior</a:t>
            </a:r>
          </a:p>
        </p:txBody>
      </p:sp>
    </p:spTree>
    <p:extLst>
      <p:ext uri="{BB962C8B-B14F-4D97-AF65-F5344CB8AC3E}">
        <p14:creationId xmlns:p14="http://schemas.microsoft.com/office/powerpoint/2010/main" val="59405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5D347A-C833-4D7D-8CE6-946CC75A2C6B}"/>
              </a:ext>
            </a:extLst>
          </p:cNvPr>
          <p:cNvSpPr>
            <a:spLocks noGrp="1"/>
          </p:cNvSpPr>
          <p:nvPr>
            <p:ph type="title"/>
          </p:nvPr>
        </p:nvSpPr>
        <p:spPr/>
        <p:txBody>
          <a:bodyPr/>
          <a:lstStyle/>
          <a:p>
            <a:r>
              <a:rPr lang="en-GB" b="1" dirty="0"/>
              <a:t>Materials were developed by:</a:t>
            </a:r>
            <a:endParaRPr lang="pl-PL" dirty="0"/>
          </a:p>
        </p:txBody>
      </p:sp>
      <p:sp>
        <p:nvSpPr>
          <p:cNvPr id="3" name="Symbol zastępczy zawartości 2">
            <a:extLst>
              <a:ext uri="{FF2B5EF4-FFF2-40B4-BE49-F238E27FC236}">
                <a16:creationId xmlns:a16="http://schemas.microsoft.com/office/drawing/2014/main" id="{3DEAAFC6-61CE-43DE-8EA3-176691024B55}"/>
              </a:ext>
            </a:extLst>
          </p:cNvPr>
          <p:cNvSpPr>
            <a:spLocks noGrp="1"/>
          </p:cNvSpPr>
          <p:nvPr>
            <p:ph idx="1"/>
          </p:nvPr>
        </p:nvSpPr>
        <p:spPr/>
        <p:txBody>
          <a:bodyPr/>
          <a:lstStyle/>
          <a:p>
            <a:pPr marL="0" indent="0" algn="ctr">
              <a:buNone/>
            </a:pPr>
            <a:r>
              <a:rPr lang="pl-PL" sz="2000" dirty="0"/>
              <a:t>Fundacja Edumocni, Polska </a:t>
            </a:r>
            <a:r>
              <a:rPr lang="pl-PL" sz="2000" u="sng" dirty="0">
                <a:hlinkClick r:id="rId2"/>
              </a:rPr>
              <a:t>https://edumocni.pl/</a:t>
            </a:r>
            <a:endParaRPr lang="pl-PL" sz="2000" dirty="0"/>
          </a:p>
          <a:p>
            <a:pPr marL="0" indent="0" algn="ctr">
              <a:buNone/>
            </a:pPr>
            <a:r>
              <a:rPr lang="pl-PL" sz="2000" dirty="0"/>
              <a:t>Justyna Kołodziej – Kozub </a:t>
            </a:r>
            <a:r>
              <a:rPr lang="pl-PL" sz="2000" u="sng" dirty="0">
                <a:hlinkClick r:id="rId3"/>
              </a:rPr>
              <a:t>https://www.facebook.com/profile.php?id=100059272547940</a:t>
            </a:r>
            <a:r>
              <a:rPr lang="pl-PL" sz="2000" dirty="0"/>
              <a:t> </a:t>
            </a:r>
          </a:p>
          <a:p>
            <a:pPr marL="0" indent="0" algn="ctr">
              <a:buNone/>
            </a:pPr>
            <a:r>
              <a:rPr lang="pl-PL" sz="2000" dirty="0"/>
              <a:t> </a:t>
            </a:r>
          </a:p>
          <a:p>
            <a:pPr marL="0" indent="0" algn="ctr">
              <a:buNone/>
            </a:pPr>
            <a:r>
              <a:rPr lang="en-GB" sz="2000" dirty="0"/>
              <a:t>Bluebook </a:t>
            </a:r>
            <a:r>
              <a:rPr lang="en-GB" sz="2000" dirty="0" err="1"/>
              <a:t>srl</a:t>
            </a:r>
            <a:r>
              <a:rPr lang="en-GB" sz="2000" dirty="0"/>
              <a:t>, </a:t>
            </a:r>
            <a:r>
              <a:rPr lang="en-GB" sz="2000" dirty="0" err="1"/>
              <a:t>Włochy</a:t>
            </a:r>
            <a:r>
              <a:rPr lang="en-GB" sz="2000" dirty="0"/>
              <a:t> </a:t>
            </a:r>
            <a:r>
              <a:rPr lang="en-GB" sz="2000" u="sng" dirty="0">
                <a:hlinkClick r:id="rId4"/>
              </a:rPr>
              <a:t>https://www.bluebook.it/</a:t>
            </a:r>
            <a:endParaRPr lang="pl-PL" sz="2000" dirty="0"/>
          </a:p>
          <a:p>
            <a:pPr marL="0" indent="0" algn="ctr">
              <a:buNone/>
            </a:pPr>
            <a:r>
              <a:rPr lang="en-GB" sz="2000" dirty="0"/>
              <a:t>Monica </a:t>
            </a:r>
            <a:r>
              <a:rPr lang="en-GB" sz="2000" dirty="0" err="1"/>
              <a:t>Pomero</a:t>
            </a:r>
            <a:r>
              <a:rPr lang="en-GB" sz="2000" dirty="0"/>
              <a:t>, Letizia </a:t>
            </a:r>
            <a:r>
              <a:rPr lang="en-GB" sz="2000" dirty="0" err="1"/>
              <a:t>Zucchelli</a:t>
            </a:r>
            <a:endParaRPr lang="pl-PL" sz="2000" dirty="0"/>
          </a:p>
          <a:p>
            <a:pPr marL="0" indent="0" algn="ctr">
              <a:buNone/>
            </a:pPr>
            <a:endParaRPr lang="pl-PL" sz="2000" dirty="0"/>
          </a:p>
          <a:p>
            <a:pPr marL="0" indent="0" algn="ctr">
              <a:buNone/>
            </a:pPr>
            <a:r>
              <a:rPr lang="en-US" sz="1400"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p>
          <a:p>
            <a:pPr marL="0" indent="0" algn="ctr">
              <a:buNone/>
            </a:pPr>
            <a:endParaRPr lang="pl-PL" sz="1400" dirty="0"/>
          </a:p>
          <a:p>
            <a:pPr marL="0" indent="0" algn="ctr">
              <a:buNone/>
            </a:pPr>
            <a:endParaRPr lang="pl-PL" sz="1400"/>
          </a:p>
          <a:p>
            <a:pPr marL="0" indent="0" algn="ctr">
              <a:buNone/>
            </a:pPr>
            <a:r>
              <a:rPr lang="en-US" sz="1400"/>
              <a:t>Attribution </a:t>
            </a:r>
            <a:r>
              <a:rPr lang="en-US" sz="1400" dirty="0"/>
              <a:t>4.0 International (CC BY 4.0)</a:t>
            </a:r>
          </a:p>
          <a:p>
            <a:endParaRPr lang="pl-PL" dirty="0"/>
          </a:p>
        </p:txBody>
      </p:sp>
      <p:pic>
        <p:nvPicPr>
          <p:cNvPr id="4" name="Obraz 3" descr="http://i.creativecommons.org/l/by/3.0/88x31.png">
            <a:extLst>
              <a:ext uri="{FF2B5EF4-FFF2-40B4-BE49-F238E27FC236}">
                <a16:creationId xmlns:a16="http://schemas.microsoft.com/office/drawing/2014/main" id="{B55251B3-0423-4E92-96FC-7A46EDF8E1C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52900" y="4932745"/>
            <a:ext cx="838200" cy="294005"/>
          </a:xfrm>
          <a:prstGeom prst="rect">
            <a:avLst/>
          </a:prstGeom>
          <a:noFill/>
          <a:ln>
            <a:noFill/>
          </a:ln>
        </p:spPr>
      </p:pic>
    </p:spTree>
    <p:extLst>
      <p:ext uri="{BB962C8B-B14F-4D97-AF65-F5344CB8AC3E}">
        <p14:creationId xmlns:p14="http://schemas.microsoft.com/office/powerpoint/2010/main" val="226554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a:extLst>
              <a:ext uri="{FF2B5EF4-FFF2-40B4-BE49-F238E27FC236}">
                <a16:creationId xmlns:a16="http://schemas.microsoft.com/office/drawing/2014/main" id="{8F44360E-4427-46CB-A0C0-E08656FC4C81}"/>
              </a:ext>
            </a:extLst>
          </p:cNvPr>
          <p:cNvPicPr>
            <a:picLocks noGrp="1" noChangeAspect="1"/>
          </p:cNvPicPr>
          <p:nvPr>
            <p:ph idx="1"/>
          </p:nvPr>
        </p:nvPicPr>
        <p:blipFill>
          <a:blip r:embed="rId2"/>
          <a:stretch>
            <a:fillRect/>
          </a:stretch>
        </p:blipFill>
        <p:spPr>
          <a:xfrm>
            <a:off x="3437911" y="1388948"/>
            <a:ext cx="5706089" cy="5053636"/>
          </a:xfrm>
          <a:noFill/>
        </p:spPr>
      </p:pic>
      <p:sp>
        <p:nvSpPr>
          <p:cNvPr id="15" name="Text Placeholder 3">
            <a:extLst>
              <a:ext uri="{FF2B5EF4-FFF2-40B4-BE49-F238E27FC236}">
                <a16:creationId xmlns:a16="http://schemas.microsoft.com/office/drawing/2014/main" id="{03D16F22-1B58-46C4-A907-D83BF2053840}"/>
              </a:ext>
            </a:extLst>
          </p:cNvPr>
          <p:cNvSpPr>
            <a:spLocks noGrp="1"/>
          </p:cNvSpPr>
          <p:nvPr>
            <p:ph type="body" sz="half" idx="2"/>
          </p:nvPr>
        </p:nvSpPr>
        <p:spPr>
          <a:xfrm>
            <a:off x="457200" y="1916832"/>
            <a:ext cx="3754760" cy="4209331"/>
          </a:xfrm>
        </p:spPr>
        <p:txBody>
          <a:bodyPr/>
          <a:lstStyle/>
          <a:p>
            <a:pPr algn="ctr"/>
            <a:r>
              <a:rPr lang="en-US" sz="3200" b="1" dirty="0">
                <a:solidFill>
                  <a:srgbClr val="00B0F0"/>
                </a:solidFill>
              </a:rPr>
              <a:t>THE NEED FOR BELONGING AND BEING VALUEABLE </a:t>
            </a:r>
          </a:p>
        </p:txBody>
      </p:sp>
      <p:pic>
        <p:nvPicPr>
          <p:cNvPr id="12" name="Obraz 11" descr="Serce składający się z bloków zabawek">
            <a:extLst>
              <a:ext uri="{FF2B5EF4-FFF2-40B4-BE49-F238E27FC236}">
                <a16:creationId xmlns:a16="http://schemas.microsoft.com/office/drawing/2014/main" id="{9163295C-4DBC-4749-B8C4-9CE56D14A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1" y="4167569"/>
            <a:ext cx="4088470" cy="2726025"/>
          </a:xfrm>
          <a:prstGeom prst="rect">
            <a:avLst/>
          </a:prstGeom>
        </p:spPr>
      </p:pic>
      <p:sp>
        <p:nvSpPr>
          <p:cNvPr id="14" name="pole tekstowe 13">
            <a:extLst>
              <a:ext uri="{FF2B5EF4-FFF2-40B4-BE49-F238E27FC236}">
                <a16:creationId xmlns:a16="http://schemas.microsoft.com/office/drawing/2014/main" id="{17362EDE-620E-4632-99FF-D3C362BA84C0}"/>
              </a:ext>
            </a:extLst>
          </p:cNvPr>
          <p:cNvSpPr txBox="1"/>
          <p:nvPr/>
        </p:nvSpPr>
        <p:spPr>
          <a:xfrm>
            <a:off x="719572" y="381609"/>
            <a:ext cx="7704856" cy="1200329"/>
          </a:xfrm>
          <a:prstGeom prst="rect">
            <a:avLst/>
          </a:prstGeom>
          <a:noFill/>
        </p:spPr>
        <p:txBody>
          <a:bodyPr wrap="square" rtlCol="0">
            <a:spAutoFit/>
          </a:bodyPr>
          <a:lstStyle/>
          <a:p>
            <a:pPr algn="ctr"/>
            <a:r>
              <a:rPr lang="en-US" sz="3600" b="1" dirty="0"/>
              <a:t>CHILD behavior is just the tip of the iceberg</a:t>
            </a:r>
            <a:endParaRPr lang="pl-PL" sz="3600" b="1" dirty="0"/>
          </a:p>
        </p:txBody>
      </p:sp>
    </p:spTree>
    <p:extLst>
      <p:ext uri="{BB962C8B-B14F-4D97-AF65-F5344CB8AC3E}">
        <p14:creationId xmlns:p14="http://schemas.microsoft.com/office/powerpoint/2010/main" val="254241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D360A9-640C-4013-9B30-62A028F21F19}"/>
              </a:ext>
            </a:extLst>
          </p:cNvPr>
          <p:cNvSpPr>
            <a:spLocks noGrp="1"/>
          </p:cNvSpPr>
          <p:nvPr>
            <p:ph type="title"/>
          </p:nvPr>
        </p:nvSpPr>
        <p:spPr>
          <a:xfrm>
            <a:off x="457200" y="218445"/>
            <a:ext cx="8229600" cy="706090"/>
          </a:xfrm>
        </p:spPr>
        <p:txBody>
          <a:bodyPr/>
          <a:lstStyle/>
          <a:p>
            <a:r>
              <a:rPr lang="pl-PL" b="1" dirty="0" err="1">
                <a:solidFill>
                  <a:srgbClr val="00B0F0"/>
                </a:solidFill>
              </a:rPr>
              <a:t>Causes</a:t>
            </a:r>
            <a:r>
              <a:rPr lang="pl-PL" b="1" dirty="0">
                <a:solidFill>
                  <a:srgbClr val="00B0F0"/>
                </a:solidFill>
              </a:rPr>
              <a:t> of </a:t>
            </a:r>
            <a:r>
              <a:rPr lang="pl-PL" b="1" dirty="0" err="1">
                <a:solidFill>
                  <a:srgbClr val="00B0F0"/>
                </a:solidFill>
              </a:rPr>
              <a:t>bad</a:t>
            </a:r>
            <a:r>
              <a:rPr lang="pl-PL" b="1" dirty="0">
                <a:solidFill>
                  <a:srgbClr val="00B0F0"/>
                </a:solidFill>
              </a:rPr>
              <a:t> </a:t>
            </a:r>
            <a:r>
              <a:rPr lang="pl-PL" b="1" dirty="0" err="1">
                <a:solidFill>
                  <a:srgbClr val="00B0F0"/>
                </a:solidFill>
              </a:rPr>
              <a:t>behavior</a:t>
            </a:r>
            <a:endParaRPr lang="pl-PL" b="1" dirty="0">
              <a:solidFill>
                <a:srgbClr val="00B0F0"/>
              </a:solidFill>
            </a:endParaRPr>
          </a:p>
        </p:txBody>
      </p:sp>
      <p:sp>
        <p:nvSpPr>
          <p:cNvPr id="3" name="Symbol zastępczy zawartości 2">
            <a:extLst>
              <a:ext uri="{FF2B5EF4-FFF2-40B4-BE49-F238E27FC236}">
                <a16:creationId xmlns:a16="http://schemas.microsoft.com/office/drawing/2014/main" id="{0DD7A075-4451-4E9D-AAA5-A216108A0847}"/>
              </a:ext>
            </a:extLst>
          </p:cNvPr>
          <p:cNvSpPr>
            <a:spLocks noGrp="1"/>
          </p:cNvSpPr>
          <p:nvPr>
            <p:ph idx="1"/>
          </p:nvPr>
        </p:nvSpPr>
        <p:spPr>
          <a:xfrm>
            <a:off x="251520" y="1196752"/>
            <a:ext cx="8435280" cy="4929411"/>
          </a:xfrm>
        </p:spPr>
        <p:txBody>
          <a:bodyPr/>
          <a:lstStyle/>
          <a:p>
            <a:pPr algn="just"/>
            <a:r>
              <a:rPr lang="en-US" sz="2800" b="1" dirty="0"/>
              <a:t>Difficult family situation </a:t>
            </a:r>
            <a:r>
              <a:rPr lang="en-US" sz="2800" dirty="0"/>
              <a:t>(divorce, parental addiction, single parenthood, family financial problems, attention deficit at home, death of a loved one, etc.)</a:t>
            </a:r>
          </a:p>
          <a:p>
            <a:pPr algn="just"/>
            <a:r>
              <a:rPr lang="en-US" sz="2800" b="1" dirty="0"/>
              <a:t>Low level of school achievements</a:t>
            </a:r>
            <a:r>
              <a:rPr lang="en-US" sz="2800" dirty="0"/>
              <a:t>, a student who has difficulties with appearing in the class forum due to his school results may want to appear in a different role - e.g. bully, class clown</a:t>
            </a:r>
          </a:p>
          <a:p>
            <a:pPr algn="just"/>
            <a:r>
              <a:rPr lang="en-US" sz="2800" b="1" dirty="0"/>
              <a:t>Very strict upbringing at home</a:t>
            </a:r>
            <a:r>
              <a:rPr lang="en-US" sz="2800" dirty="0"/>
              <a:t>, full of prohibitions, a lot of control, punishment, sometimes violence - the child cannot cope with emotions that are not allowed at home and therefore reacts at school</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pl-PL"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pl-PL"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pl-PL" sz="3200" b="0" i="0" u="none" strike="noStrike" kern="1200" cap="none" spc="0" normalizeH="0" baseline="0" noProof="0" dirty="0">
              <a:ln>
                <a:noFill/>
              </a:ln>
              <a:solidFill>
                <a:prstClr val="black"/>
              </a:solidFill>
              <a:effectLst/>
              <a:uLnTx/>
              <a:uFillTx/>
              <a:latin typeface="Calibri"/>
              <a:ea typeface="+mn-ea"/>
              <a:cs typeface="+mn-cs"/>
            </a:endParaRPr>
          </a:p>
          <a:p>
            <a:endParaRPr lang="pl-PL" dirty="0"/>
          </a:p>
        </p:txBody>
      </p:sp>
    </p:spTree>
    <p:extLst>
      <p:ext uri="{BB962C8B-B14F-4D97-AF65-F5344CB8AC3E}">
        <p14:creationId xmlns:p14="http://schemas.microsoft.com/office/powerpoint/2010/main" val="325420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ED20EC-3DC5-4CA6-9BAC-0DF4F467F501}"/>
              </a:ext>
            </a:extLst>
          </p:cNvPr>
          <p:cNvSpPr>
            <a:spLocks noGrp="1"/>
          </p:cNvSpPr>
          <p:nvPr>
            <p:ph type="title"/>
          </p:nvPr>
        </p:nvSpPr>
        <p:spPr>
          <a:xfrm>
            <a:off x="457200" y="274638"/>
            <a:ext cx="8229600" cy="634082"/>
          </a:xfrm>
        </p:spPr>
        <p:txBody>
          <a:bodyPr wrap="square" anchor="ctr">
            <a:normAutofit fontScale="90000"/>
          </a:bodyPr>
          <a:lstStyle/>
          <a:p>
            <a:r>
              <a:rPr lang="pl-PL" b="1" dirty="0">
                <a:solidFill>
                  <a:srgbClr val="00B0F0"/>
                </a:solidFill>
              </a:rPr>
              <a:t>The </a:t>
            </a:r>
            <a:r>
              <a:rPr lang="pl-PL" b="1" dirty="0" err="1">
                <a:solidFill>
                  <a:srgbClr val="00B0F0"/>
                </a:solidFill>
              </a:rPr>
              <a:t>Mills</a:t>
            </a:r>
            <a:r>
              <a:rPr lang="pl-PL" b="1" dirty="0">
                <a:solidFill>
                  <a:srgbClr val="00B0F0"/>
                </a:solidFill>
              </a:rPr>
              <a:t> </a:t>
            </a:r>
            <a:r>
              <a:rPr lang="pl-PL" b="1" dirty="0" err="1">
                <a:solidFill>
                  <a:srgbClr val="00B0F0"/>
                </a:solidFill>
              </a:rPr>
              <a:t>theory</a:t>
            </a:r>
            <a:endParaRPr lang="pl-PL" b="1" dirty="0">
              <a:solidFill>
                <a:srgbClr val="00B0F0"/>
              </a:solidFill>
            </a:endParaRPr>
          </a:p>
        </p:txBody>
      </p:sp>
      <p:sp>
        <p:nvSpPr>
          <p:cNvPr id="3" name="Symbol zastępczy zawartości 2">
            <a:extLst>
              <a:ext uri="{FF2B5EF4-FFF2-40B4-BE49-F238E27FC236}">
                <a16:creationId xmlns:a16="http://schemas.microsoft.com/office/drawing/2014/main" id="{5535FB83-9A71-43DA-B387-EBE62F417410}"/>
              </a:ext>
            </a:extLst>
          </p:cNvPr>
          <p:cNvSpPr>
            <a:spLocks noGrp="1"/>
          </p:cNvSpPr>
          <p:nvPr>
            <p:ph sz="half" idx="1"/>
          </p:nvPr>
        </p:nvSpPr>
        <p:spPr>
          <a:xfrm>
            <a:off x="-10683" y="1052736"/>
            <a:ext cx="5436096" cy="5805264"/>
          </a:xfrm>
        </p:spPr>
        <p:txBody>
          <a:bodyPr wrap="square" anchor="t">
            <a:noAutofit/>
          </a:bodyPr>
          <a:lstStyle/>
          <a:p>
            <a:pPr algn="just">
              <a:lnSpc>
                <a:spcPct val="90000"/>
              </a:lnSpc>
            </a:pPr>
            <a:endParaRPr lang="pl-PL" sz="2400" dirty="0"/>
          </a:p>
          <a:p>
            <a:pPr algn="just">
              <a:lnSpc>
                <a:spcPct val="90000"/>
              </a:lnSpc>
            </a:pPr>
            <a:r>
              <a:rPr lang="en-US" sz="2400" dirty="0"/>
              <a:t>The motive for inappropriate behavior of children is also a strong stimulation of the brain with stimuli provided by: television, computer games, online videos, (generally screens).</a:t>
            </a:r>
          </a:p>
          <a:p>
            <a:pPr algn="just">
              <a:lnSpc>
                <a:spcPct val="90000"/>
              </a:lnSpc>
            </a:pPr>
            <a:r>
              <a:rPr lang="en-US" sz="2400" dirty="0"/>
              <a:t>When a child comes to school in such a state, he perceives it as a stimuli desert of, boredom...</a:t>
            </a:r>
          </a:p>
          <a:p>
            <a:pPr algn="just">
              <a:lnSpc>
                <a:spcPct val="90000"/>
              </a:lnSpc>
            </a:pPr>
            <a:r>
              <a:rPr lang="en-US" sz="2400" dirty="0"/>
              <a:t>Something needs to be done with this desert, so the child, breaking the applicable rules, defying the teachers, receives the necessary thrill and adrenaline</a:t>
            </a:r>
          </a:p>
        </p:txBody>
      </p:sp>
      <p:pic>
        <p:nvPicPr>
          <p:cNvPr id="5" name="Obraz 4" descr="Obraz zawierający tekst, wewnątrz, osoba&#10;&#10;Opis wygenerowany automatycznie">
            <a:extLst>
              <a:ext uri="{FF2B5EF4-FFF2-40B4-BE49-F238E27FC236}">
                <a16:creationId xmlns:a16="http://schemas.microsoft.com/office/drawing/2014/main" id="{C9CD3709-AAB0-4A3D-ADB2-4B9D8BDA080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590" r="29216" b="-2"/>
          <a:stretch/>
        </p:blipFill>
        <p:spPr>
          <a:xfrm>
            <a:off x="5580112" y="1268760"/>
            <a:ext cx="3250704" cy="4525963"/>
          </a:xfrm>
          <a:prstGeom prst="rect">
            <a:avLst/>
          </a:prstGeom>
          <a:noFill/>
        </p:spPr>
      </p:pic>
    </p:spTree>
    <p:extLst>
      <p:ext uri="{BB962C8B-B14F-4D97-AF65-F5344CB8AC3E}">
        <p14:creationId xmlns:p14="http://schemas.microsoft.com/office/powerpoint/2010/main" val="190465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AAF11A-342A-49F2-AD52-FE939D486944}"/>
              </a:ext>
            </a:extLst>
          </p:cNvPr>
          <p:cNvSpPr>
            <a:spLocks noGrp="1"/>
          </p:cNvSpPr>
          <p:nvPr>
            <p:ph type="title"/>
          </p:nvPr>
        </p:nvSpPr>
        <p:spPr>
          <a:xfrm>
            <a:off x="323528" y="0"/>
            <a:ext cx="8229600" cy="692696"/>
          </a:xfrm>
        </p:spPr>
        <p:txBody>
          <a:bodyPr/>
          <a:lstStyle/>
          <a:p>
            <a:r>
              <a:rPr lang="en-US" sz="3600" dirty="0">
                <a:solidFill>
                  <a:srgbClr val="00B0F0"/>
                </a:solidFill>
              </a:rPr>
              <a:t>The 4 wrong goals (motives) of behavior</a:t>
            </a:r>
            <a:endParaRPr lang="pl-PL" sz="3600" dirty="0">
              <a:solidFill>
                <a:srgbClr val="00B0F0"/>
              </a:solidFill>
            </a:endParaRPr>
          </a:p>
        </p:txBody>
      </p:sp>
      <p:sp>
        <p:nvSpPr>
          <p:cNvPr id="3" name="Symbol zastępczy zawartości 2">
            <a:extLst>
              <a:ext uri="{FF2B5EF4-FFF2-40B4-BE49-F238E27FC236}">
                <a16:creationId xmlns:a16="http://schemas.microsoft.com/office/drawing/2014/main" id="{E276A0B3-5040-460C-A907-039740441896}"/>
              </a:ext>
            </a:extLst>
          </p:cNvPr>
          <p:cNvSpPr>
            <a:spLocks noGrp="1"/>
          </p:cNvSpPr>
          <p:nvPr>
            <p:ph idx="1"/>
          </p:nvPr>
        </p:nvSpPr>
        <p:spPr>
          <a:xfrm>
            <a:off x="161510" y="692696"/>
            <a:ext cx="8820980" cy="4929411"/>
          </a:xfrm>
        </p:spPr>
        <p:txBody>
          <a:bodyPr/>
          <a:lstStyle/>
          <a:p>
            <a:pPr marL="0" indent="0">
              <a:buNone/>
            </a:pPr>
            <a:endParaRPr lang="pl-PL" sz="2800" i="1" dirty="0">
              <a:solidFill>
                <a:srgbClr val="FFC000"/>
              </a:solidFill>
            </a:endParaRPr>
          </a:p>
          <a:p>
            <a:pPr marL="0" indent="0">
              <a:buNone/>
            </a:pPr>
            <a:r>
              <a:rPr lang="en-US" sz="2800" i="1" dirty="0">
                <a:solidFill>
                  <a:srgbClr val="FFC000"/>
                </a:solidFill>
              </a:rPr>
              <a:t>according to the Dreikurs theory</a:t>
            </a:r>
            <a:endParaRPr lang="pl-PL" sz="2800" i="1" dirty="0">
              <a:solidFill>
                <a:srgbClr val="FFC000"/>
              </a:solidFill>
            </a:endParaRPr>
          </a:p>
          <a:p>
            <a:r>
              <a:rPr lang="en-US" sz="2800" dirty="0"/>
              <a:t>drawing excessive </a:t>
            </a:r>
            <a:r>
              <a:rPr lang="en-US" sz="2800" dirty="0">
                <a:solidFill>
                  <a:srgbClr val="7030A0"/>
                </a:solidFill>
              </a:rPr>
              <a:t>attention</a:t>
            </a:r>
            <a:r>
              <a:rPr lang="en-US" sz="2800" dirty="0"/>
              <a:t> to yourself - the belief that you are important when you are the center of attention</a:t>
            </a:r>
          </a:p>
          <a:p>
            <a:r>
              <a:rPr lang="en-US" sz="2800" dirty="0">
                <a:solidFill>
                  <a:srgbClr val="FF0000"/>
                </a:solidFill>
              </a:rPr>
              <a:t>gaining power </a:t>
            </a:r>
            <a:r>
              <a:rPr lang="en-US" sz="2800" dirty="0"/>
              <a:t>(authority) - it is the belief that only those who are strong command, deserve recognition</a:t>
            </a:r>
          </a:p>
          <a:p>
            <a:r>
              <a:rPr lang="en-US" sz="2800" dirty="0">
                <a:solidFill>
                  <a:srgbClr val="0070C0"/>
                </a:solidFill>
              </a:rPr>
              <a:t>revenge</a:t>
            </a:r>
            <a:r>
              <a:rPr lang="en-US" sz="2800" dirty="0"/>
              <a:t>, the criteria of belonging to a group is to repay with the same coin for the wrongs suffered, I am hurt so I can hurt others</a:t>
            </a:r>
          </a:p>
          <a:p>
            <a:r>
              <a:rPr lang="en-US" sz="2800" dirty="0">
                <a:solidFill>
                  <a:srgbClr val="00B050"/>
                </a:solidFill>
              </a:rPr>
              <a:t>lack of self-confidence </a:t>
            </a:r>
            <a:r>
              <a:rPr lang="en-US" sz="2800" dirty="0"/>
              <a:t>- it's proving to others that you're not worth much, therefore you don't try </a:t>
            </a:r>
          </a:p>
        </p:txBody>
      </p:sp>
    </p:spTree>
    <p:extLst>
      <p:ext uri="{BB962C8B-B14F-4D97-AF65-F5344CB8AC3E}">
        <p14:creationId xmlns:p14="http://schemas.microsoft.com/office/powerpoint/2010/main" val="421241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2770A7-E254-41BB-A2F5-3EC4D60A06AC}"/>
              </a:ext>
            </a:extLst>
          </p:cNvPr>
          <p:cNvSpPr>
            <a:spLocks noGrp="1"/>
          </p:cNvSpPr>
          <p:nvPr>
            <p:ph type="title"/>
          </p:nvPr>
        </p:nvSpPr>
        <p:spPr>
          <a:xfrm>
            <a:off x="1619672" y="274638"/>
            <a:ext cx="7067128" cy="1143000"/>
          </a:xfrm>
        </p:spPr>
        <p:txBody>
          <a:bodyPr/>
          <a:lstStyle/>
          <a:p>
            <a:r>
              <a:rPr lang="pl-PL" b="1" dirty="0">
                <a:solidFill>
                  <a:srgbClr val="00B0F0"/>
                </a:solidFill>
              </a:rPr>
              <a:t>EXCESSIVE ATTENTION </a:t>
            </a:r>
            <a:br>
              <a:rPr lang="pl-PL" b="1" dirty="0">
                <a:solidFill>
                  <a:srgbClr val="00B0F0"/>
                </a:solidFill>
              </a:rPr>
            </a:br>
            <a:endParaRPr lang="pl-PL" b="1" dirty="0">
              <a:solidFill>
                <a:srgbClr val="00B0F0"/>
              </a:solidFill>
            </a:endParaRPr>
          </a:p>
        </p:txBody>
      </p:sp>
      <p:pic>
        <p:nvPicPr>
          <p:cNvPr id="5" name="Symbol zastępczy zawartości 4">
            <a:extLst>
              <a:ext uri="{FF2B5EF4-FFF2-40B4-BE49-F238E27FC236}">
                <a16:creationId xmlns:a16="http://schemas.microsoft.com/office/drawing/2014/main" id="{1730D3A2-A5A9-49D4-919F-2F7432993F7B}"/>
              </a:ext>
            </a:extLst>
          </p:cNvPr>
          <p:cNvPicPr>
            <a:picLocks noGrp="1" noChangeAspect="1"/>
          </p:cNvPicPr>
          <p:nvPr>
            <p:ph idx="1"/>
          </p:nvPr>
        </p:nvPicPr>
        <p:blipFill>
          <a:blip r:embed="rId2"/>
          <a:stretch>
            <a:fillRect/>
          </a:stretch>
        </p:blipFill>
        <p:spPr>
          <a:xfrm>
            <a:off x="0" y="980728"/>
            <a:ext cx="4077816" cy="5256584"/>
          </a:xfrm>
        </p:spPr>
      </p:pic>
      <p:sp>
        <p:nvSpPr>
          <p:cNvPr id="9" name="pole tekstowe 8">
            <a:extLst>
              <a:ext uri="{FF2B5EF4-FFF2-40B4-BE49-F238E27FC236}">
                <a16:creationId xmlns:a16="http://schemas.microsoft.com/office/drawing/2014/main" id="{CD97FEB3-DD14-440D-A227-C5D1A0A2E716}"/>
              </a:ext>
            </a:extLst>
          </p:cNvPr>
          <p:cNvSpPr txBox="1"/>
          <p:nvPr/>
        </p:nvSpPr>
        <p:spPr>
          <a:xfrm>
            <a:off x="4742656" y="1417638"/>
            <a:ext cx="4077816" cy="1938992"/>
          </a:xfrm>
          <a:prstGeom prst="rect">
            <a:avLst/>
          </a:prstGeom>
          <a:noFill/>
        </p:spPr>
        <p:txBody>
          <a:bodyPr wrap="square">
            <a:spAutoFit/>
          </a:bodyPr>
          <a:lstStyle/>
          <a:p>
            <a:pPr algn="just"/>
            <a:r>
              <a:rPr lang="en-US" sz="2400" b="1" dirty="0">
                <a:solidFill>
                  <a:srgbClr val="222222"/>
                </a:solidFill>
                <a:latin typeface="Arial" panose="020B0604020202020204" pitchFamily="34" charset="0"/>
              </a:rPr>
              <a:t>The need for EXCESSIVE ATTENTION comes from the belief that "I only belong when I'm the center of attention"</a:t>
            </a:r>
            <a:endParaRPr lang="pl-PL" sz="2400" b="1" dirty="0"/>
          </a:p>
        </p:txBody>
      </p:sp>
    </p:spTree>
    <p:extLst>
      <p:ext uri="{BB962C8B-B14F-4D97-AF65-F5344CB8AC3E}">
        <p14:creationId xmlns:p14="http://schemas.microsoft.com/office/powerpoint/2010/main" val="2961026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F4807C-7B96-441E-B8E4-3E17C559C9DC}"/>
              </a:ext>
            </a:extLst>
          </p:cNvPr>
          <p:cNvSpPr>
            <a:spLocks noGrp="1"/>
          </p:cNvSpPr>
          <p:nvPr>
            <p:ph type="title"/>
          </p:nvPr>
        </p:nvSpPr>
        <p:spPr>
          <a:xfrm>
            <a:off x="457200" y="274638"/>
            <a:ext cx="8229600" cy="1143000"/>
          </a:xfrm>
        </p:spPr>
        <p:txBody>
          <a:bodyPr wrap="square" anchor="ctr">
            <a:normAutofit/>
          </a:bodyPr>
          <a:lstStyle/>
          <a:p>
            <a:r>
              <a:rPr lang="pl-PL" b="1" dirty="0">
                <a:solidFill>
                  <a:srgbClr val="00B0F0"/>
                </a:solidFill>
              </a:rPr>
              <a:t>ATTENTION - </a:t>
            </a:r>
            <a:r>
              <a:rPr lang="pl-PL" b="1" dirty="0" err="1">
                <a:solidFill>
                  <a:srgbClr val="00B0F0"/>
                </a:solidFill>
              </a:rPr>
              <a:t>what</a:t>
            </a:r>
            <a:r>
              <a:rPr lang="pl-PL" b="1" dirty="0">
                <a:solidFill>
                  <a:srgbClr val="00B0F0"/>
                </a:solidFill>
              </a:rPr>
              <a:t> to do?</a:t>
            </a:r>
            <a:endParaRPr lang="pl-PL" dirty="0"/>
          </a:p>
        </p:txBody>
      </p:sp>
      <p:pic>
        <p:nvPicPr>
          <p:cNvPr id="5" name="Obraz 4" descr="Zbliżenie rąk podniesionych w klasie">
            <a:extLst>
              <a:ext uri="{FF2B5EF4-FFF2-40B4-BE49-F238E27FC236}">
                <a16:creationId xmlns:a16="http://schemas.microsoft.com/office/drawing/2014/main" id="{6989CD4F-08D6-40EF-A31F-6B7B346F77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674" r="31763" b="-1"/>
          <a:stretch/>
        </p:blipFill>
        <p:spPr>
          <a:xfrm>
            <a:off x="457200" y="1613453"/>
            <a:ext cx="4038600" cy="4525963"/>
          </a:xfrm>
          <a:prstGeom prst="rect">
            <a:avLst/>
          </a:prstGeom>
          <a:noFill/>
        </p:spPr>
      </p:pic>
      <p:sp>
        <p:nvSpPr>
          <p:cNvPr id="3" name="Symbol zastępczy zawartości 2">
            <a:extLst>
              <a:ext uri="{FF2B5EF4-FFF2-40B4-BE49-F238E27FC236}">
                <a16:creationId xmlns:a16="http://schemas.microsoft.com/office/drawing/2014/main" id="{E9C7C829-DBF2-47F9-B8BF-6936B2491624}"/>
              </a:ext>
            </a:extLst>
          </p:cNvPr>
          <p:cNvSpPr>
            <a:spLocks noGrp="1"/>
          </p:cNvSpPr>
          <p:nvPr>
            <p:ph sz="half" idx="2"/>
          </p:nvPr>
        </p:nvSpPr>
        <p:spPr>
          <a:xfrm>
            <a:off x="4648200" y="1600200"/>
            <a:ext cx="4038600" cy="4525963"/>
          </a:xfrm>
        </p:spPr>
        <p:txBody>
          <a:bodyPr wrap="square" anchor="t">
            <a:normAutofit/>
          </a:bodyPr>
          <a:lstStyle/>
          <a:p>
            <a:r>
              <a:rPr lang="en-US" dirty="0">
                <a:solidFill>
                  <a:srgbClr val="00B0F0"/>
                </a:solidFill>
              </a:rPr>
              <a:t>Involve your child in some activity</a:t>
            </a:r>
          </a:p>
          <a:p>
            <a:r>
              <a:rPr lang="en-US" dirty="0">
                <a:solidFill>
                  <a:srgbClr val="00B0F0"/>
                </a:solidFill>
              </a:rPr>
              <a:t>Give non-verbal signals</a:t>
            </a:r>
          </a:p>
          <a:p>
            <a:r>
              <a:rPr lang="en-US" dirty="0">
                <a:solidFill>
                  <a:srgbClr val="00B0F0"/>
                </a:solidFill>
              </a:rPr>
              <a:t>Make him your assistant</a:t>
            </a:r>
          </a:p>
          <a:p>
            <a:r>
              <a:rPr lang="en-US" dirty="0">
                <a:solidFill>
                  <a:srgbClr val="00B0F0"/>
                </a:solidFill>
              </a:rPr>
              <a:t>For example: </a:t>
            </a:r>
            <a:r>
              <a:rPr lang="en-US" dirty="0" err="1">
                <a:solidFill>
                  <a:srgbClr val="00B0F0"/>
                </a:solidFill>
              </a:rPr>
              <a:t>Ania</a:t>
            </a:r>
            <a:r>
              <a:rPr lang="en-US" dirty="0">
                <a:solidFill>
                  <a:srgbClr val="00B0F0"/>
                </a:solidFill>
              </a:rPr>
              <a:t>, please watch the time and let me know when it’s 13.10</a:t>
            </a:r>
          </a:p>
        </p:txBody>
      </p:sp>
    </p:spTree>
    <p:extLst>
      <p:ext uri="{BB962C8B-B14F-4D97-AF65-F5344CB8AC3E}">
        <p14:creationId xmlns:p14="http://schemas.microsoft.com/office/powerpoint/2010/main" val="316185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16B1B-F565-4D9B-A810-B463512891FB}"/>
              </a:ext>
            </a:extLst>
          </p:cNvPr>
          <p:cNvSpPr>
            <a:spLocks noGrp="1"/>
          </p:cNvSpPr>
          <p:nvPr>
            <p:ph type="title"/>
          </p:nvPr>
        </p:nvSpPr>
        <p:spPr/>
        <p:txBody>
          <a:bodyPr/>
          <a:lstStyle/>
          <a:p>
            <a:pPr algn="r"/>
            <a:r>
              <a:rPr lang="pl-PL" sz="4000" b="1" dirty="0">
                <a:solidFill>
                  <a:srgbClr val="FF0000"/>
                </a:solidFill>
              </a:rPr>
              <a:t>POWER (AUTHORITY)</a:t>
            </a:r>
          </a:p>
        </p:txBody>
      </p:sp>
      <p:pic>
        <p:nvPicPr>
          <p:cNvPr id="5" name="Symbol zastępczy zawartości 4">
            <a:extLst>
              <a:ext uri="{FF2B5EF4-FFF2-40B4-BE49-F238E27FC236}">
                <a16:creationId xmlns:a16="http://schemas.microsoft.com/office/drawing/2014/main" id="{3223B0C2-8C30-4FE5-8023-31FA5E294687}"/>
              </a:ext>
            </a:extLst>
          </p:cNvPr>
          <p:cNvPicPr>
            <a:picLocks noGrp="1" noChangeAspect="1"/>
          </p:cNvPicPr>
          <p:nvPr>
            <p:ph idx="1"/>
          </p:nvPr>
        </p:nvPicPr>
        <p:blipFill>
          <a:blip r:embed="rId2"/>
          <a:stretch>
            <a:fillRect/>
          </a:stretch>
        </p:blipFill>
        <p:spPr>
          <a:xfrm>
            <a:off x="3339" y="116632"/>
            <a:ext cx="3990663" cy="5133225"/>
          </a:xfrm>
        </p:spPr>
      </p:pic>
      <p:sp>
        <p:nvSpPr>
          <p:cNvPr id="7" name="pole tekstowe 6">
            <a:extLst>
              <a:ext uri="{FF2B5EF4-FFF2-40B4-BE49-F238E27FC236}">
                <a16:creationId xmlns:a16="http://schemas.microsoft.com/office/drawing/2014/main" id="{9655D7EA-6D84-4211-80B8-F3905214C392}"/>
              </a:ext>
            </a:extLst>
          </p:cNvPr>
          <p:cNvSpPr txBox="1"/>
          <p:nvPr/>
        </p:nvSpPr>
        <p:spPr>
          <a:xfrm>
            <a:off x="4054401" y="1997839"/>
            <a:ext cx="4572000" cy="4893647"/>
          </a:xfrm>
          <a:prstGeom prst="rect">
            <a:avLst/>
          </a:prstGeom>
          <a:noFill/>
        </p:spPr>
        <p:txBody>
          <a:bodyPr wrap="square">
            <a:spAutoFit/>
          </a:bodyPr>
          <a:lstStyle/>
          <a:p>
            <a:pPr lvl="0" algn="just">
              <a:defRPr/>
            </a:pPr>
            <a:r>
              <a:rPr lang="en-US" sz="2400" b="1" dirty="0">
                <a:solidFill>
                  <a:srgbClr val="000000"/>
                </a:solidFill>
                <a:latin typeface="Roboto" panose="02000000000000000000" pitchFamily="2" charset="0"/>
              </a:rPr>
              <a:t>The child wants to belong, to be needed, but does not know how to achieve it. The only thing that comes to a child’s mind is to resist. If we give him limited power, space, then he will be able to use this power in a constructive way. We do not aim to take away the power of the child, but to give him a choice that is limited and acceptable to us.</a:t>
            </a:r>
            <a:r>
              <a:rPr kumimoji="0" lang="pl-PL" sz="2400" b="1" i="0" u="none" strike="noStrike" kern="1200" cap="none" spc="0" normalizeH="0" baseline="0" noProof="0" dirty="0">
                <a:ln>
                  <a:noFill/>
                </a:ln>
                <a:solidFill>
                  <a:srgbClr val="000000"/>
                </a:solidFill>
                <a:effectLst/>
                <a:uLnTx/>
                <a:uFillTx/>
                <a:latin typeface="Roboto" panose="02000000000000000000" pitchFamily="2" charset="0"/>
                <a:ea typeface="+mn-ea"/>
                <a:cs typeface="Arial" pitchFamily="34" charset="0"/>
              </a:rPr>
              <a:t>.</a:t>
            </a:r>
            <a:endParaRPr kumimoji="0" lang="pl-PL"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30710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5E587-9EEA-4036-9248-4521058C5F8B}"/>
              </a:ext>
            </a:extLst>
          </p:cNvPr>
          <p:cNvSpPr>
            <a:spLocks noGrp="1"/>
          </p:cNvSpPr>
          <p:nvPr>
            <p:ph type="title"/>
          </p:nvPr>
        </p:nvSpPr>
        <p:spPr/>
        <p:txBody>
          <a:bodyPr/>
          <a:lstStyle/>
          <a:p>
            <a:r>
              <a:rPr lang="pl-PL" b="1" dirty="0">
                <a:solidFill>
                  <a:srgbClr val="FF0000"/>
                </a:solidFill>
              </a:rPr>
              <a:t>POWER (AUTHORITY)</a:t>
            </a:r>
          </a:p>
        </p:txBody>
      </p:sp>
      <p:sp>
        <p:nvSpPr>
          <p:cNvPr id="3" name="Symbol zastępczy zawartości 2">
            <a:extLst>
              <a:ext uri="{FF2B5EF4-FFF2-40B4-BE49-F238E27FC236}">
                <a16:creationId xmlns:a16="http://schemas.microsoft.com/office/drawing/2014/main" id="{75A2192C-76F8-4CCE-B61D-2B4DE426953F}"/>
              </a:ext>
            </a:extLst>
          </p:cNvPr>
          <p:cNvSpPr>
            <a:spLocks noGrp="1"/>
          </p:cNvSpPr>
          <p:nvPr>
            <p:ph idx="1"/>
          </p:nvPr>
        </p:nvSpPr>
        <p:spPr>
          <a:xfrm>
            <a:off x="205679" y="1351033"/>
            <a:ext cx="8507288" cy="5073427"/>
          </a:xfrm>
        </p:spPr>
        <p:txBody>
          <a:bodyPr/>
          <a:lstStyle/>
          <a:p>
            <a:pPr algn="just"/>
            <a:r>
              <a:rPr lang="en-US" sz="2800" dirty="0">
                <a:solidFill>
                  <a:srgbClr val="000000"/>
                </a:solidFill>
                <a:latin typeface="Roboto" panose="02000000000000000000" pitchFamily="2" charset="0"/>
              </a:rPr>
              <a:t>The more someone tries to rule us, the more we resist.</a:t>
            </a:r>
          </a:p>
          <a:p>
            <a:pPr algn="just"/>
            <a:r>
              <a:rPr lang="en-US" sz="2800" dirty="0">
                <a:solidFill>
                  <a:srgbClr val="000000"/>
                </a:solidFill>
                <a:latin typeface="Roboto" panose="02000000000000000000" pitchFamily="2" charset="0"/>
              </a:rPr>
              <a:t>That's why it's so important to get out of this misguided purpose of power in order to do something constructive.</a:t>
            </a:r>
          </a:p>
          <a:p>
            <a:pPr algn="just"/>
            <a:r>
              <a:rPr lang="en-US" sz="2800" dirty="0">
                <a:solidFill>
                  <a:srgbClr val="000000"/>
                </a:solidFill>
                <a:latin typeface="Roboto" panose="02000000000000000000" pitchFamily="2" charset="0"/>
              </a:rPr>
              <a:t>Imagine you are clenching your fist and I am saying to you, </a:t>
            </a:r>
            <a:r>
              <a:rPr lang="en-US" sz="2800" dirty="0">
                <a:solidFill>
                  <a:srgbClr val="0070C0"/>
                </a:solidFill>
                <a:latin typeface="Roboto" panose="02000000000000000000" pitchFamily="2" charset="0"/>
              </a:rPr>
              <a:t>"You know, I can't make you do anything. You will do what you decide. I just care and you would help me a lot if you opened that fist."</a:t>
            </a:r>
          </a:p>
          <a:p>
            <a:pPr algn="just"/>
            <a:r>
              <a:rPr lang="en-US" sz="2800" dirty="0">
                <a:solidFill>
                  <a:srgbClr val="000000"/>
                </a:solidFill>
                <a:latin typeface="Roboto" panose="02000000000000000000" pitchFamily="2" charset="0"/>
              </a:rPr>
              <a:t>Would you like to open it? What happens then? I recognized you as decision makers…</a:t>
            </a:r>
          </a:p>
          <a:p>
            <a:pPr algn="just"/>
            <a:endParaRPr lang="en-US" sz="2800" dirty="0">
              <a:solidFill>
                <a:srgbClr val="000000"/>
              </a:solidFill>
              <a:latin typeface="Roboto" panose="02000000000000000000" pitchFamily="2" charset="0"/>
            </a:endParaRPr>
          </a:p>
        </p:txBody>
      </p:sp>
    </p:spTree>
    <p:extLst>
      <p:ext uri="{BB962C8B-B14F-4D97-AF65-F5344CB8AC3E}">
        <p14:creationId xmlns:p14="http://schemas.microsoft.com/office/powerpoint/2010/main" val="3004110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FB61AF-50AA-4AB4-A8A6-6A4A0FCD91AA}"/>
              </a:ext>
            </a:extLst>
          </p:cNvPr>
          <p:cNvSpPr>
            <a:spLocks noGrp="1"/>
          </p:cNvSpPr>
          <p:nvPr>
            <p:ph type="title"/>
          </p:nvPr>
        </p:nvSpPr>
        <p:spPr/>
        <p:txBody>
          <a:bodyPr/>
          <a:lstStyle/>
          <a:p>
            <a:pPr algn="r"/>
            <a:r>
              <a:rPr lang="pl-PL" b="1" dirty="0">
                <a:solidFill>
                  <a:srgbClr val="CC00CC"/>
                </a:solidFill>
              </a:rPr>
              <a:t>REVENGE</a:t>
            </a:r>
          </a:p>
        </p:txBody>
      </p:sp>
      <p:pic>
        <p:nvPicPr>
          <p:cNvPr id="5" name="Symbol zastępczy zawartości 4">
            <a:extLst>
              <a:ext uri="{FF2B5EF4-FFF2-40B4-BE49-F238E27FC236}">
                <a16:creationId xmlns:a16="http://schemas.microsoft.com/office/drawing/2014/main" id="{F2FA8E98-5F3D-47D2-8FDB-AB7E81DB7173}"/>
              </a:ext>
            </a:extLst>
          </p:cNvPr>
          <p:cNvPicPr>
            <a:picLocks noGrp="1" noChangeAspect="1"/>
          </p:cNvPicPr>
          <p:nvPr>
            <p:ph idx="1"/>
          </p:nvPr>
        </p:nvPicPr>
        <p:blipFill>
          <a:blip r:embed="rId2"/>
          <a:stretch>
            <a:fillRect/>
          </a:stretch>
        </p:blipFill>
        <p:spPr>
          <a:xfrm>
            <a:off x="274052" y="0"/>
            <a:ext cx="4613093" cy="5085184"/>
          </a:xfrm>
        </p:spPr>
      </p:pic>
      <p:sp>
        <p:nvSpPr>
          <p:cNvPr id="7" name="pole tekstowe 6">
            <a:extLst>
              <a:ext uri="{FF2B5EF4-FFF2-40B4-BE49-F238E27FC236}">
                <a16:creationId xmlns:a16="http://schemas.microsoft.com/office/drawing/2014/main" id="{FF215080-F53A-49D7-8F4E-56C83FCBF5E0}"/>
              </a:ext>
            </a:extLst>
          </p:cNvPr>
          <p:cNvSpPr txBox="1"/>
          <p:nvPr/>
        </p:nvSpPr>
        <p:spPr>
          <a:xfrm>
            <a:off x="4591076" y="2132856"/>
            <a:ext cx="4278872" cy="1323439"/>
          </a:xfrm>
          <a:prstGeom prst="rect">
            <a:avLst/>
          </a:prstGeom>
          <a:noFill/>
        </p:spPr>
        <p:txBody>
          <a:bodyPr wrap="square">
            <a:spAutoFit/>
          </a:bodyPr>
          <a:lstStyle/>
          <a:p>
            <a:pPr lvl="0" algn="just">
              <a:defRPr/>
            </a:pPr>
            <a:r>
              <a:rPr lang="en-US" sz="2000" b="1" dirty="0">
                <a:solidFill>
                  <a:srgbClr val="000000"/>
                </a:solidFill>
                <a:latin typeface="Roboto" panose="02000000000000000000" pitchFamily="2" charset="0"/>
              </a:rPr>
              <a:t>The child feels terrible and therefore makes us adults feel the same way. A strong need for revenge is activated</a:t>
            </a:r>
          </a:p>
        </p:txBody>
      </p:sp>
      <p:sp>
        <p:nvSpPr>
          <p:cNvPr id="8" name="pole tekstowe 7">
            <a:extLst>
              <a:ext uri="{FF2B5EF4-FFF2-40B4-BE49-F238E27FC236}">
                <a16:creationId xmlns:a16="http://schemas.microsoft.com/office/drawing/2014/main" id="{262D6ABB-4B88-4B2E-B300-5C5499069FA7}"/>
              </a:ext>
            </a:extLst>
          </p:cNvPr>
          <p:cNvSpPr txBox="1"/>
          <p:nvPr/>
        </p:nvSpPr>
        <p:spPr>
          <a:xfrm>
            <a:off x="4591076" y="4182647"/>
            <a:ext cx="4608512" cy="1077218"/>
          </a:xfrm>
          <a:prstGeom prst="rect">
            <a:avLst/>
          </a:prstGeom>
          <a:noFill/>
        </p:spPr>
        <p:txBody>
          <a:bodyPr wrap="square" rtlCol="0">
            <a:spAutoFit/>
          </a:bodyPr>
          <a:lstStyle/>
          <a:p>
            <a:pPr lvl="0" algn="ctr">
              <a:defRPr/>
            </a:pPr>
            <a:r>
              <a:rPr lang="en-US" sz="3200" b="1" dirty="0">
                <a:solidFill>
                  <a:prstClr val="black"/>
                </a:solidFill>
              </a:rPr>
              <a:t>RECOGNIZE MY FEELINGS, I feel very bad inside</a:t>
            </a:r>
          </a:p>
        </p:txBody>
      </p:sp>
      <p:pic>
        <p:nvPicPr>
          <p:cNvPr id="4" name="Obraz 3" descr="Obraz zawierający odzież, osoba&#10;&#10;Opis wygenerowany automatycznie">
            <a:extLst>
              <a:ext uri="{FF2B5EF4-FFF2-40B4-BE49-F238E27FC236}">
                <a16:creationId xmlns:a16="http://schemas.microsoft.com/office/drawing/2014/main" id="{045870BA-11E4-438B-AD62-B6746FD9744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200497"/>
            <a:ext cx="1828800" cy="2743200"/>
          </a:xfrm>
          <a:prstGeom prst="rect">
            <a:avLst/>
          </a:prstGeom>
        </p:spPr>
      </p:pic>
    </p:spTree>
    <p:extLst>
      <p:ext uri="{BB962C8B-B14F-4D97-AF65-F5344CB8AC3E}">
        <p14:creationId xmlns:p14="http://schemas.microsoft.com/office/powerpoint/2010/main" val="194274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DE2860-74BE-4549-BE8E-6B6C698F6164}"/>
              </a:ext>
            </a:extLst>
          </p:cNvPr>
          <p:cNvSpPr>
            <a:spLocks noGrp="1"/>
          </p:cNvSpPr>
          <p:nvPr>
            <p:ph type="title"/>
          </p:nvPr>
        </p:nvSpPr>
        <p:spPr>
          <a:xfrm>
            <a:off x="457200" y="274638"/>
            <a:ext cx="8229600" cy="634082"/>
          </a:xfrm>
        </p:spPr>
        <p:txBody>
          <a:bodyPr/>
          <a:lstStyle/>
          <a:p>
            <a:r>
              <a:rPr lang="pl-PL" b="1" dirty="0">
                <a:solidFill>
                  <a:srgbClr val="CC00CC"/>
                </a:solidFill>
              </a:rPr>
              <a:t>Revenge - </a:t>
            </a:r>
            <a:r>
              <a:rPr lang="pl-PL" b="1" dirty="0" err="1">
                <a:solidFill>
                  <a:srgbClr val="CC00CC"/>
                </a:solidFill>
              </a:rPr>
              <a:t>what</a:t>
            </a:r>
            <a:r>
              <a:rPr lang="pl-PL" b="1" dirty="0">
                <a:solidFill>
                  <a:srgbClr val="CC00CC"/>
                </a:solidFill>
              </a:rPr>
              <a:t> to do?</a:t>
            </a:r>
          </a:p>
        </p:txBody>
      </p:sp>
      <p:sp>
        <p:nvSpPr>
          <p:cNvPr id="3" name="Symbol zastępczy zawartości 2">
            <a:extLst>
              <a:ext uri="{FF2B5EF4-FFF2-40B4-BE49-F238E27FC236}">
                <a16:creationId xmlns:a16="http://schemas.microsoft.com/office/drawing/2014/main" id="{6DB57801-8772-4B2C-9839-6A561A2F3616}"/>
              </a:ext>
            </a:extLst>
          </p:cNvPr>
          <p:cNvSpPr>
            <a:spLocks noGrp="1"/>
          </p:cNvSpPr>
          <p:nvPr>
            <p:ph idx="1"/>
          </p:nvPr>
        </p:nvSpPr>
        <p:spPr>
          <a:xfrm>
            <a:off x="354360" y="1628800"/>
            <a:ext cx="8435280" cy="4525963"/>
          </a:xfrm>
        </p:spPr>
        <p:txBody>
          <a:bodyPr/>
          <a:lstStyle/>
          <a:p>
            <a:pPr algn="just"/>
            <a:r>
              <a:rPr lang="en-US" sz="2400" dirty="0">
                <a:solidFill>
                  <a:srgbClr val="000000"/>
                </a:solidFill>
                <a:latin typeface="Roboto" panose="02000000000000000000" pitchFamily="2" charset="0"/>
              </a:rPr>
              <a:t>What our intuition tells us culturally is to disagree with such treatment. We think, "He's undermining my authority." We react to the tip of the iceberg (</a:t>
            </a:r>
            <a:r>
              <a:rPr lang="en-US" sz="2400" dirty="0" err="1">
                <a:solidFill>
                  <a:srgbClr val="000000"/>
                </a:solidFill>
                <a:latin typeface="Roboto" panose="02000000000000000000" pitchFamily="2" charset="0"/>
              </a:rPr>
              <a:t>behaviour</a:t>
            </a:r>
            <a:r>
              <a:rPr lang="en-US" sz="2400" dirty="0">
                <a:solidFill>
                  <a:srgbClr val="000000"/>
                </a:solidFill>
                <a:latin typeface="Roboto" panose="02000000000000000000" pitchFamily="2" charset="0"/>
              </a:rPr>
              <a:t>) by punishing the child. So we're only referring to behavior.</a:t>
            </a:r>
          </a:p>
          <a:p>
            <a:pPr algn="just"/>
            <a:endParaRPr lang="en-US" sz="2400" dirty="0">
              <a:solidFill>
                <a:srgbClr val="000000"/>
              </a:solidFill>
              <a:latin typeface="Roboto" panose="02000000000000000000" pitchFamily="2" charset="0"/>
            </a:endParaRPr>
          </a:p>
          <a:p>
            <a:pPr algn="just"/>
            <a:r>
              <a:rPr lang="en-US" sz="2400" dirty="0">
                <a:solidFill>
                  <a:srgbClr val="000000"/>
                </a:solidFill>
                <a:latin typeface="Roboto" panose="02000000000000000000" pitchFamily="2" charset="0"/>
              </a:rPr>
              <a:t>What happens then? We deepen the feeling of being unimportant and misunderstood.</a:t>
            </a:r>
          </a:p>
          <a:p>
            <a:pPr marL="0" indent="0" algn="just">
              <a:buNone/>
            </a:pPr>
            <a:endParaRPr lang="en-US" sz="2400" dirty="0">
              <a:solidFill>
                <a:srgbClr val="000000"/>
              </a:solidFill>
              <a:latin typeface="Roboto" panose="02000000000000000000" pitchFamily="2" charset="0"/>
            </a:endParaRPr>
          </a:p>
          <a:p>
            <a:pPr algn="just"/>
            <a:r>
              <a:rPr lang="en-US" sz="2400" dirty="0">
                <a:solidFill>
                  <a:srgbClr val="000000"/>
                </a:solidFill>
                <a:latin typeface="Roboto" panose="02000000000000000000" pitchFamily="2" charset="0"/>
              </a:rPr>
              <a:t>The child begins to behave even worse. We are entering a vicious circle of revenge. The more we punish, the more intensive the revenge cycle.</a:t>
            </a:r>
          </a:p>
        </p:txBody>
      </p:sp>
    </p:spTree>
    <p:extLst>
      <p:ext uri="{BB962C8B-B14F-4D97-AF65-F5344CB8AC3E}">
        <p14:creationId xmlns:p14="http://schemas.microsoft.com/office/powerpoint/2010/main" val="351038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1700808"/>
            <a:ext cx="9144000" cy="1109985"/>
          </a:xfrm>
        </p:spPr>
        <p:txBody>
          <a:bodyPr rtlCol="0">
            <a:noAutofit/>
          </a:bodyPr>
          <a:lstStyle/>
          <a:p>
            <a:pPr fontAlgn="auto">
              <a:spcAft>
                <a:spcPts val="0"/>
              </a:spcAft>
              <a:defRPr/>
            </a:pPr>
            <a:r>
              <a:rPr lang="pl-PL" sz="6000" b="1" i="1" dirty="0" err="1">
                <a:solidFill>
                  <a:schemeClr val="tx2">
                    <a:lumMod val="60000"/>
                    <a:lumOff val="40000"/>
                  </a:schemeClr>
                </a:solidFill>
              </a:rPr>
              <a:t>Psycho-educational</a:t>
            </a:r>
            <a:r>
              <a:rPr lang="pl-PL" sz="6000" b="1" i="1" dirty="0">
                <a:solidFill>
                  <a:schemeClr val="tx2">
                    <a:lumMod val="60000"/>
                    <a:lumOff val="40000"/>
                  </a:schemeClr>
                </a:solidFill>
              </a:rPr>
              <a:t> </a:t>
            </a:r>
            <a:r>
              <a:rPr lang="pl-PL" sz="6000" b="1" i="1" dirty="0" err="1">
                <a:solidFill>
                  <a:schemeClr val="tx2">
                    <a:lumMod val="60000"/>
                    <a:lumOff val="40000"/>
                  </a:schemeClr>
                </a:solidFill>
              </a:rPr>
              <a:t>workshop</a:t>
            </a:r>
            <a:r>
              <a:rPr lang="pl-PL" sz="6000" b="1" i="1" dirty="0">
                <a:solidFill>
                  <a:schemeClr val="tx2">
                    <a:lumMod val="60000"/>
                    <a:lumOff val="40000"/>
                  </a:schemeClr>
                </a:solidFill>
              </a:rPr>
              <a:t> for </a:t>
            </a:r>
            <a:r>
              <a:rPr lang="pl-PL" sz="6000" b="1" i="1" dirty="0" err="1">
                <a:solidFill>
                  <a:schemeClr val="tx2">
                    <a:lumMod val="60000"/>
                    <a:lumOff val="40000"/>
                  </a:schemeClr>
                </a:solidFill>
              </a:rPr>
              <a:t>teachers</a:t>
            </a:r>
            <a:br>
              <a:rPr lang="pl-PL" sz="6000" b="1" i="1" dirty="0">
                <a:solidFill>
                  <a:schemeClr val="tx2">
                    <a:lumMod val="60000"/>
                    <a:lumOff val="40000"/>
                  </a:schemeClr>
                </a:solidFill>
              </a:rPr>
            </a:br>
            <a:endParaRPr lang="pl-PL" sz="6000" b="1" i="1" dirty="0">
              <a:solidFill>
                <a:schemeClr val="tx2">
                  <a:lumMod val="60000"/>
                  <a:lumOff val="40000"/>
                </a:schemeClr>
              </a:solidFill>
            </a:endParaRPr>
          </a:p>
        </p:txBody>
      </p:sp>
      <p:pic>
        <p:nvPicPr>
          <p:cNvPr id="11" name="Obraz 10" descr="Obraz zawierający trawa, osoba&#10;&#10;Opis wygenerowany automatycznie">
            <a:extLst>
              <a:ext uri="{FF2B5EF4-FFF2-40B4-BE49-F238E27FC236}">
                <a16:creationId xmlns:a16="http://schemas.microsoft.com/office/drawing/2014/main" id="{FED8A497-548D-4E62-8226-016A9ED951F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11412" y="3356992"/>
            <a:ext cx="4321175" cy="28807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F2E830-AB43-432F-9012-BDB21C977F03}"/>
              </a:ext>
            </a:extLst>
          </p:cNvPr>
          <p:cNvSpPr>
            <a:spLocks noGrp="1"/>
          </p:cNvSpPr>
          <p:nvPr>
            <p:ph type="title"/>
          </p:nvPr>
        </p:nvSpPr>
        <p:spPr>
          <a:xfrm>
            <a:off x="457200" y="274638"/>
            <a:ext cx="8229600" cy="562074"/>
          </a:xfrm>
        </p:spPr>
        <p:txBody>
          <a:bodyPr/>
          <a:lstStyle/>
          <a:p>
            <a:r>
              <a:rPr lang="pl-PL" b="1" dirty="0">
                <a:solidFill>
                  <a:srgbClr val="CC00CC"/>
                </a:solidFill>
              </a:rPr>
              <a:t>Revenge</a:t>
            </a:r>
          </a:p>
        </p:txBody>
      </p:sp>
      <p:sp>
        <p:nvSpPr>
          <p:cNvPr id="3" name="Symbol zastępczy zawartości 2">
            <a:extLst>
              <a:ext uri="{FF2B5EF4-FFF2-40B4-BE49-F238E27FC236}">
                <a16:creationId xmlns:a16="http://schemas.microsoft.com/office/drawing/2014/main" id="{71B16F1B-19A0-4703-A4FA-0F9F2213C7C3}"/>
              </a:ext>
            </a:extLst>
          </p:cNvPr>
          <p:cNvSpPr>
            <a:spLocks noGrp="1"/>
          </p:cNvSpPr>
          <p:nvPr>
            <p:ph idx="1"/>
          </p:nvPr>
        </p:nvSpPr>
        <p:spPr>
          <a:xfrm>
            <a:off x="179512" y="1268760"/>
            <a:ext cx="8507288" cy="4525963"/>
          </a:xfrm>
        </p:spPr>
        <p:txBody>
          <a:bodyPr/>
          <a:lstStyle/>
          <a:p>
            <a:pPr algn="just"/>
            <a:r>
              <a:rPr lang="pl-PL" sz="2400" b="0" i="0" dirty="0">
                <a:solidFill>
                  <a:srgbClr val="000000"/>
                </a:solidFill>
                <a:effectLst/>
                <a:latin typeface="Roboto" panose="02000000000000000000" pitchFamily="2" charset="0"/>
              </a:rPr>
              <a:t> </a:t>
            </a:r>
            <a:r>
              <a:rPr lang="en-US" sz="2400" i="1" dirty="0">
                <a:solidFill>
                  <a:srgbClr val="000000"/>
                </a:solidFill>
                <a:latin typeface="Roboto" panose="02000000000000000000" pitchFamily="2" charset="0"/>
              </a:rPr>
              <a:t>"You must feel terrible to be acting like this."</a:t>
            </a:r>
          </a:p>
          <a:p>
            <a:pPr algn="just"/>
            <a:endParaRPr lang="en-US" sz="2400" i="1" dirty="0">
              <a:solidFill>
                <a:srgbClr val="000000"/>
              </a:solidFill>
              <a:latin typeface="Roboto" panose="02000000000000000000" pitchFamily="2" charset="0"/>
            </a:endParaRPr>
          </a:p>
          <a:p>
            <a:pPr algn="just"/>
            <a:r>
              <a:rPr lang="en-US" sz="2400" i="1" dirty="0">
                <a:solidFill>
                  <a:srgbClr val="000000"/>
                </a:solidFill>
                <a:latin typeface="Roboto" panose="02000000000000000000" pitchFamily="2" charset="0"/>
              </a:rPr>
              <a:t>We notice a person with his/her emotions, not with behavior. We separate the child from his/her behavior</a:t>
            </a:r>
          </a:p>
          <a:p>
            <a:pPr algn="just"/>
            <a:endParaRPr lang="en-US" sz="2400" i="1" dirty="0">
              <a:solidFill>
                <a:srgbClr val="000000"/>
              </a:solidFill>
              <a:latin typeface="Roboto" panose="02000000000000000000" pitchFamily="2" charset="0"/>
            </a:endParaRPr>
          </a:p>
          <a:p>
            <a:pPr algn="just"/>
            <a:r>
              <a:rPr lang="en-US" sz="2400" i="1" dirty="0">
                <a:solidFill>
                  <a:srgbClr val="000000"/>
                </a:solidFill>
                <a:latin typeface="Roboto" panose="02000000000000000000" pitchFamily="2" charset="0"/>
              </a:rPr>
              <a:t>“Hearing what you say…I suspect you feel bad and I'm sorry about that. What would help you feel better about a decision I won't change?"</a:t>
            </a:r>
          </a:p>
          <a:p>
            <a:pPr algn="just"/>
            <a:endParaRPr lang="en-US" sz="2400" i="1" dirty="0">
              <a:solidFill>
                <a:srgbClr val="000000"/>
              </a:solidFill>
              <a:latin typeface="Roboto" panose="02000000000000000000" pitchFamily="2" charset="0"/>
            </a:endParaRPr>
          </a:p>
          <a:p>
            <a:pPr algn="just"/>
            <a:r>
              <a:rPr lang="en-US" sz="2400" i="1" dirty="0">
                <a:solidFill>
                  <a:srgbClr val="000000"/>
                </a:solidFill>
                <a:latin typeface="Roboto" panose="02000000000000000000" pitchFamily="2" charset="0"/>
              </a:rPr>
              <a:t>"At the same time, I don't approve of such comments because they are disrespectful."</a:t>
            </a:r>
          </a:p>
          <a:p>
            <a:pPr algn="just"/>
            <a:endParaRPr lang="en-US" sz="2400" i="1" dirty="0">
              <a:solidFill>
                <a:srgbClr val="000000"/>
              </a:solidFill>
              <a:latin typeface="Roboto" panose="02000000000000000000" pitchFamily="2" charset="0"/>
            </a:endParaRPr>
          </a:p>
        </p:txBody>
      </p:sp>
    </p:spTree>
    <p:extLst>
      <p:ext uri="{BB962C8B-B14F-4D97-AF65-F5344CB8AC3E}">
        <p14:creationId xmlns:p14="http://schemas.microsoft.com/office/powerpoint/2010/main" val="1440252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B90ADF-F3A2-4E9E-8BB6-E2E845F99728}"/>
              </a:ext>
            </a:extLst>
          </p:cNvPr>
          <p:cNvSpPr>
            <a:spLocks noGrp="1"/>
          </p:cNvSpPr>
          <p:nvPr>
            <p:ph type="title"/>
          </p:nvPr>
        </p:nvSpPr>
        <p:spPr>
          <a:xfrm>
            <a:off x="2699792" y="274638"/>
            <a:ext cx="5987008" cy="1143000"/>
          </a:xfrm>
        </p:spPr>
        <p:txBody>
          <a:bodyPr/>
          <a:lstStyle/>
          <a:p>
            <a:r>
              <a:rPr lang="pl-PL" b="1" dirty="0">
                <a:solidFill>
                  <a:srgbClr val="00B050"/>
                </a:solidFill>
              </a:rPr>
              <a:t>LACK OF FAITH</a:t>
            </a:r>
          </a:p>
        </p:txBody>
      </p:sp>
      <p:pic>
        <p:nvPicPr>
          <p:cNvPr id="5" name="Symbol zastępczy zawartości 4">
            <a:extLst>
              <a:ext uri="{FF2B5EF4-FFF2-40B4-BE49-F238E27FC236}">
                <a16:creationId xmlns:a16="http://schemas.microsoft.com/office/drawing/2014/main" id="{9433EC98-BA4D-49BB-BB2B-92CF6F606809}"/>
              </a:ext>
            </a:extLst>
          </p:cNvPr>
          <p:cNvPicPr>
            <a:picLocks noGrp="1" noChangeAspect="1"/>
          </p:cNvPicPr>
          <p:nvPr>
            <p:ph idx="1"/>
          </p:nvPr>
        </p:nvPicPr>
        <p:blipFill>
          <a:blip r:embed="rId2"/>
          <a:stretch>
            <a:fillRect/>
          </a:stretch>
        </p:blipFill>
        <p:spPr>
          <a:xfrm>
            <a:off x="241481" y="56019"/>
            <a:ext cx="3790967" cy="4873753"/>
          </a:xfrm>
        </p:spPr>
      </p:pic>
      <p:sp>
        <p:nvSpPr>
          <p:cNvPr id="7" name="pole tekstowe 6">
            <a:extLst>
              <a:ext uri="{FF2B5EF4-FFF2-40B4-BE49-F238E27FC236}">
                <a16:creationId xmlns:a16="http://schemas.microsoft.com/office/drawing/2014/main" id="{A7AE049A-1E08-4D0C-A7A4-577D7A9FB115}"/>
              </a:ext>
            </a:extLst>
          </p:cNvPr>
          <p:cNvSpPr txBox="1"/>
          <p:nvPr/>
        </p:nvSpPr>
        <p:spPr>
          <a:xfrm>
            <a:off x="4042487" y="1417638"/>
            <a:ext cx="4896544" cy="2923877"/>
          </a:xfrm>
          <a:prstGeom prst="rect">
            <a:avLst/>
          </a:prstGeom>
          <a:noFill/>
        </p:spPr>
        <p:txBody>
          <a:bodyPr wrap="square">
            <a:spAutoFit/>
          </a:bodyPr>
          <a:lstStyle/>
          <a:p>
            <a:pPr lvl="0" algn="just">
              <a:defRPr/>
            </a:pPr>
            <a:r>
              <a:rPr kumimoji="0" lang="pl-PL" sz="1600" b="0" i="0" u="none" strike="noStrike" kern="1200" cap="none" spc="0" normalizeH="0" baseline="0" noProof="0" dirty="0">
                <a:ln>
                  <a:noFill/>
                </a:ln>
                <a:solidFill>
                  <a:srgbClr val="000000"/>
                </a:solidFill>
                <a:effectLst/>
                <a:uLnTx/>
                <a:uFillTx/>
                <a:latin typeface="Roboto" panose="02000000000000000000" pitchFamily="2" charset="0"/>
                <a:ea typeface="+mn-ea"/>
                <a:cs typeface="Arial" pitchFamily="34" charset="0"/>
              </a:rPr>
              <a:t> </a:t>
            </a:r>
            <a:r>
              <a:rPr lang="en-US" sz="2000" b="1" dirty="0">
                <a:solidFill>
                  <a:srgbClr val="000000"/>
                </a:solidFill>
                <a:latin typeface="Roboto" panose="02000000000000000000" pitchFamily="2" charset="0"/>
              </a:rPr>
              <a:t>Show that you believe he can</a:t>
            </a:r>
          </a:p>
          <a:p>
            <a:pPr lvl="0" algn="just">
              <a:defRPr/>
            </a:pPr>
            <a:endParaRPr lang="en-US" sz="2000" b="1" dirty="0">
              <a:solidFill>
                <a:srgbClr val="000000"/>
              </a:solidFill>
              <a:latin typeface="Roboto" panose="02000000000000000000" pitchFamily="2" charset="0"/>
            </a:endParaRPr>
          </a:p>
          <a:p>
            <a:pPr lvl="0" algn="just">
              <a:defRPr/>
            </a:pPr>
            <a:r>
              <a:rPr lang="en-US" sz="2000" b="1" dirty="0">
                <a:solidFill>
                  <a:srgbClr val="000000"/>
                </a:solidFill>
                <a:latin typeface="Roboto" panose="02000000000000000000" pitchFamily="2" charset="0"/>
              </a:rPr>
              <a:t>Break the task down into small steps</a:t>
            </a:r>
          </a:p>
          <a:p>
            <a:pPr lvl="0" algn="just">
              <a:defRPr/>
            </a:pPr>
            <a:endParaRPr lang="en-US" sz="2000" b="1" dirty="0">
              <a:solidFill>
                <a:srgbClr val="000000"/>
              </a:solidFill>
              <a:latin typeface="Roboto" panose="02000000000000000000" pitchFamily="2" charset="0"/>
            </a:endParaRPr>
          </a:p>
          <a:p>
            <a:pPr lvl="0" algn="just">
              <a:defRPr/>
            </a:pPr>
            <a:r>
              <a:rPr lang="en-US" sz="2000" b="1" dirty="0">
                <a:solidFill>
                  <a:srgbClr val="000000"/>
                </a:solidFill>
                <a:latin typeface="Roboto" panose="02000000000000000000" pitchFamily="2" charset="0"/>
              </a:rPr>
              <a:t>-taking out notebooks, reviewing tasks to be done, choosing where to start doing homework, reading instructions, writing answers.</a:t>
            </a:r>
          </a:p>
          <a:p>
            <a:pPr lvl="0" algn="just">
              <a:defRPr/>
            </a:pPr>
            <a:endParaRPr lang="en-US" sz="2400" b="1" dirty="0">
              <a:solidFill>
                <a:srgbClr val="000000"/>
              </a:solidFill>
              <a:latin typeface="Roboto" panose="02000000000000000000" pitchFamily="2" charset="0"/>
            </a:endParaRPr>
          </a:p>
        </p:txBody>
      </p:sp>
      <p:pic>
        <p:nvPicPr>
          <p:cNvPr id="4" name="Obraz 3" descr="Dziecko z Grochy kropkami">
            <a:extLst>
              <a:ext uri="{FF2B5EF4-FFF2-40B4-BE49-F238E27FC236}">
                <a16:creationId xmlns:a16="http://schemas.microsoft.com/office/drawing/2014/main" id="{25046985-C0E9-43B6-9735-3AFC27EB5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746480"/>
            <a:ext cx="3203848" cy="2138024"/>
          </a:xfrm>
          <a:prstGeom prst="rect">
            <a:avLst/>
          </a:prstGeom>
        </p:spPr>
      </p:pic>
    </p:spTree>
    <p:extLst>
      <p:ext uri="{BB962C8B-B14F-4D97-AF65-F5344CB8AC3E}">
        <p14:creationId xmlns:p14="http://schemas.microsoft.com/office/powerpoint/2010/main" val="4218190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8C5C4C-CD67-41D2-967A-2540DD4E4687}"/>
              </a:ext>
            </a:extLst>
          </p:cNvPr>
          <p:cNvSpPr>
            <a:spLocks noGrp="1"/>
          </p:cNvSpPr>
          <p:nvPr>
            <p:ph type="title"/>
          </p:nvPr>
        </p:nvSpPr>
        <p:spPr/>
        <p:txBody>
          <a:bodyPr/>
          <a:lstStyle/>
          <a:p>
            <a:r>
              <a:rPr lang="en-US" b="1" dirty="0">
                <a:solidFill>
                  <a:srgbClr val="00B050"/>
                </a:solidFill>
              </a:rPr>
              <a:t>Lack of faith - what to do?</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08AF9AEE-B7F1-4111-A96D-F6066E0EF315}"/>
              </a:ext>
            </a:extLst>
          </p:cNvPr>
          <p:cNvSpPr>
            <a:spLocks noGrp="1"/>
          </p:cNvSpPr>
          <p:nvPr>
            <p:ph idx="1"/>
          </p:nvPr>
        </p:nvSpPr>
        <p:spPr/>
        <p:txBody>
          <a:bodyPr/>
          <a:lstStyle/>
          <a:p>
            <a:pPr algn="just"/>
            <a:r>
              <a:rPr lang="en-US" sz="2800" dirty="0">
                <a:solidFill>
                  <a:srgbClr val="000000"/>
                </a:solidFill>
                <a:latin typeface="Roboto" panose="02000000000000000000" pitchFamily="2" charset="0"/>
                <a:cs typeface="Arial" pitchFamily="34" charset="0"/>
              </a:rPr>
              <a:t>We can say: "Don't do homework for now, just take out your notebooks and mark with post-it-notes what is assigned. It will take you 2 minutes."</a:t>
            </a:r>
          </a:p>
          <a:p>
            <a:pPr algn="just"/>
            <a:r>
              <a:rPr lang="en-US" sz="2800" dirty="0">
                <a:solidFill>
                  <a:srgbClr val="000000"/>
                </a:solidFill>
                <a:latin typeface="Roboto" panose="02000000000000000000" pitchFamily="2" charset="0"/>
                <a:cs typeface="Arial" pitchFamily="34" charset="0"/>
              </a:rPr>
              <a:t>With such words, we encourage the kid to work and reduce the feeling of difficulty of completing a given task.</a:t>
            </a:r>
          </a:p>
          <a:p>
            <a:pPr algn="just"/>
            <a:r>
              <a:rPr lang="en-US" sz="2800" dirty="0">
                <a:solidFill>
                  <a:srgbClr val="000000"/>
                </a:solidFill>
                <a:latin typeface="Roboto" panose="02000000000000000000" pitchFamily="2" charset="0"/>
                <a:cs typeface="Arial" pitchFamily="34" charset="0"/>
              </a:rPr>
              <a:t>“Remember how we learned the multiplication table in grade 3? It seemed difficult at first too.” "Everything is hard before it becomes easy."</a:t>
            </a:r>
          </a:p>
        </p:txBody>
      </p:sp>
    </p:spTree>
    <p:extLst>
      <p:ext uri="{BB962C8B-B14F-4D97-AF65-F5344CB8AC3E}">
        <p14:creationId xmlns:p14="http://schemas.microsoft.com/office/powerpoint/2010/main" val="15956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35BABB-AB0D-46D7-9EAC-75C7A19CBF56}"/>
              </a:ext>
            </a:extLst>
          </p:cNvPr>
          <p:cNvSpPr>
            <a:spLocks noGrp="1"/>
          </p:cNvSpPr>
          <p:nvPr>
            <p:ph type="title"/>
          </p:nvPr>
        </p:nvSpPr>
        <p:spPr>
          <a:xfrm>
            <a:off x="457200" y="287323"/>
            <a:ext cx="8229600" cy="1143000"/>
          </a:xfrm>
        </p:spPr>
        <p:txBody>
          <a:bodyPr/>
          <a:lstStyle/>
          <a:p>
            <a:r>
              <a:rPr lang="en-US" sz="4000" dirty="0">
                <a:solidFill>
                  <a:srgbClr val="FF0000"/>
                </a:solidFill>
              </a:rPr>
              <a:t>How to expose a CHILD's misguided purpose in the classroom?</a:t>
            </a:r>
            <a:endParaRPr lang="pl-PL" sz="4000" dirty="0">
              <a:solidFill>
                <a:srgbClr val="FF0000"/>
              </a:solidFill>
            </a:endParaRPr>
          </a:p>
        </p:txBody>
      </p:sp>
      <p:sp>
        <p:nvSpPr>
          <p:cNvPr id="3" name="Symbol zastępczy zawartości 2">
            <a:extLst>
              <a:ext uri="{FF2B5EF4-FFF2-40B4-BE49-F238E27FC236}">
                <a16:creationId xmlns:a16="http://schemas.microsoft.com/office/drawing/2014/main" id="{DB6FAD64-F8F8-4D23-B9E8-AF62B5591896}"/>
              </a:ext>
            </a:extLst>
          </p:cNvPr>
          <p:cNvSpPr>
            <a:spLocks noGrp="1"/>
          </p:cNvSpPr>
          <p:nvPr>
            <p:ph idx="1"/>
          </p:nvPr>
        </p:nvSpPr>
        <p:spPr>
          <a:xfrm>
            <a:off x="457200" y="2132856"/>
            <a:ext cx="8507288" cy="3993307"/>
          </a:xfrm>
        </p:spPr>
        <p:txBody>
          <a:bodyPr/>
          <a:lstStyle/>
          <a:p>
            <a:endParaRPr lang="pl-PL" sz="2800" dirty="0"/>
          </a:p>
          <a:p>
            <a:r>
              <a:rPr lang="en-US" sz="2800" dirty="0"/>
              <a:t>Perhaps you are walking around the classroom to </a:t>
            </a:r>
            <a:r>
              <a:rPr lang="en-US" sz="2800" dirty="0">
                <a:solidFill>
                  <a:srgbClr val="0070C0"/>
                </a:solidFill>
              </a:rPr>
              <a:t>attract my attention</a:t>
            </a:r>
            <a:r>
              <a:rPr lang="en-US" sz="2800" dirty="0"/>
              <a:t>?</a:t>
            </a:r>
          </a:p>
          <a:p>
            <a:r>
              <a:rPr lang="en-US" sz="2800" dirty="0"/>
              <a:t>Or maybe you want to show me that you can do whatever you want?</a:t>
            </a:r>
          </a:p>
          <a:p>
            <a:r>
              <a:rPr lang="en-US" sz="2800" dirty="0"/>
              <a:t>Or do you feel hurt and want to get back at me?</a:t>
            </a:r>
          </a:p>
          <a:p>
            <a:r>
              <a:rPr lang="en-US" sz="2800" dirty="0"/>
              <a:t>Or maybe you walk around the classroom because you think you can't do it anyway so you don't even try?</a:t>
            </a:r>
          </a:p>
          <a:p>
            <a:endParaRPr lang="en-US" dirty="0"/>
          </a:p>
        </p:txBody>
      </p:sp>
      <p:sp>
        <p:nvSpPr>
          <p:cNvPr id="4" name="pole tekstowe 3">
            <a:extLst>
              <a:ext uri="{FF2B5EF4-FFF2-40B4-BE49-F238E27FC236}">
                <a16:creationId xmlns:a16="http://schemas.microsoft.com/office/drawing/2014/main" id="{798B1124-D42A-4CF8-A602-37CAB1E61626}"/>
              </a:ext>
            </a:extLst>
          </p:cNvPr>
          <p:cNvSpPr txBox="1"/>
          <p:nvPr/>
        </p:nvSpPr>
        <p:spPr>
          <a:xfrm>
            <a:off x="1115616" y="1430323"/>
            <a:ext cx="6696744" cy="830997"/>
          </a:xfrm>
          <a:prstGeom prst="rect">
            <a:avLst/>
          </a:prstGeom>
          <a:noFill/>
        </p:spPr>
        <p:txBody>
          <a:bodyPr wrap="square" rtlCol="0">
            <a:spAutoFit/>
          </a:bodyPr>
          <a:lstStyle/>
          <a:p>
            <a:pPr algn="ctr"/>
            <a:r>
              <a:rPr lang="en-US" sz="2400" b="1" dirty="0">
                <a:solidFill>
                  <a:srgbClr val="00B050"/>
                </a:solidFill>
              </a:rPr>
              <a:t>Simon, do YOU know why you are behaving this way NOW?</a:t>
            </a:r>
            <a:endParaRPr lang="pl-PL" sz="2400" b="1" dirty="0">
              <a:solidFill>
                <a:srgbClr val="00B050"/>
              </a:solidFill>
            </a:endParaRPr>
          </a:p>
        </p:txBody>
      </p:sp>
    </p:spTree>
    <p:extLst>
      <p:ext uri="{BB962C8B-B14F-4D97-AF65-F5344CB8AC3E}">
        <p14:creationId xmlns:p14="http://schemas.microsoft.com/office/powerpoint/2010/main" val="3672744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728FC3-9459-44E4-95D9-CC91E4D56CE3}"/>
              </a:ext>
            </a:extLst>
          </p:cNvPr>
          <p:cNvSpPr>
            <a:spLocks noGrp="1"/>
          </p:cNvSpPr>
          <p:nvPr>
            <p:ph type="title"/>
          </p:nvPr>
        </p:nvSpPr>
        <p:spPr/>
        <p:txBody>
          <a:bodyPr/>
          <a:lstStyle/>
          <a:p>
            <a:r>
              <a:rPr lang="en-US" b="1" dirty="0">
                <a:solidFill>
                  <a:srgbClr val="FFC000"/>
                </a:solidFill>
              </a:rPr>
              <a:t>Circumstances that favor bad behavior</a:t>
            </a:r>
            <a:endParaRPr lang="pl-PL" b="1" dirty="0">
              <a:solidFill>
                <a:srgbClr val="FFC000"/>
              </a:solidFill>
            </a:endParaRPr>
          </a:p>
        </p:txBody>
      </p:sp>
      <p:sp>
        <p:nvSpPr>
          <p:cNvPr id="3" name="Symbol zastępczy zawartości 2">
            <a:extLst>
              <a:ext uri="{FF2B5EF4-FFF2-40B4-BE49-F238E27FC236}">
                <a16:creationId xmlns:a16="http://schemas.microsoft.com/office/drawing/2014/main" id="{66D23AA6-0370-4B8A-806B-9AC23EC3EBC6}"/>
              </a:ext>
            </a:extLst>
          </p:cNvPr>
          <p:cNvSpPr>
            <a:spLocks noGrp="1"/>
          </p:cNvSpPr>
          <p:nvPr>
            <p:ph idx="1"/>
          </p:nvPr>
        </p:nvSpPr>
        <p:spPr>
          <a:xfrm>
            <a:off x="457200" y="1988840"/>
            <a:ext cx="8229600" cy="4137323"/>
          </a:xfrm>
        </p:spPr>
        <p:txBody>
          <a:bodyPr/>
          <a:lstStyle/>
          <a:p>
            <a:r>
              <a:rPr lang="en-US" sz="2800" dirty="0">
                <a:solidFill>
                  <a:srgbClr val="CC00CC"/>
                </a:solidFill>
              </a:rPr>
              <a:t>Fatigue</a:t>
            </a:r>
            <a:r>
              <a:rPr lang="en-US" sz="2800" dirty="0"/>
              <a:t> - if our lesson is the 6th lesson of the day for the student, it will be harder for him to pay attention, he may be tempted to find some way to energize himself and the class.</a:t>
            </a:r>
          </a:p>
          <a:p>
            <a:endParaRPr lang="en-US" sz="2800" dirty="0"/>
          </a:p>
          <a:p>
            <a:r>
              <a:rPr lang="en-US" sz="2800" dirty="0">
                <a:solidFill>
                  <a:srgbClr val="CC00CC"/>
                </a:solidFill>
              </a:rPr>
              <a:t>Hunger </a:t>
            </a:r>
            <a:r>
              <a:rPr lang="en-US" sz="2800" dirty="0"/>
              <a:t>is a strong biological stressor</a:t>
            </a:r>
          </a:p>
          <a:p>
            <a:endParaRPr lang="en-US" sz="2800" dirty="0"/>
          </a:p>
          <a:p>
            <a:r>
              <a:rPr lang="en-US" sz="2800" dirty="0">
                <a:solidFill>
                  <a:srgbClr val="CC00CC"/>
                </a:solidFill>
              </a:rPr>
              <a:t>Bullying</a:t>
            </a:r>
          </a:p>
        </p:txBody>
      </p:sp>
    </p:spTree>
    <p:extLst>
      <p:ext uri="{BB962C8B-B14F-4D97-AF65-F5344CB8AC3E}">
        <p14:creationId xmlns:p14="http://schemas.microsoft.com/office/powerpoint/2010/main" val="3444343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AB5E068-5C43-ECBE-DCA2-26C38C015171}"/>
              </a:ext>
            </a:extLst>
          </p:cNvPr>
          <p:cNvSpPr>
            <a:spLocks noGrp="1"/>
          </p:cNvSpPr>
          <p:nvPr>
            <p:ph type="title"/>
          </p:nvPr>
        </p:nvSpPr>
        <p:spPr/>
        <p:txBody>
          <a:bodyPr/>
          <a:lstStyle/>
          <a:p>
            <a:r>
              <a:rPr lang="pl-PL" b="1" dirty="0">
                <a:solidFill>
                  <a:schemeClr val="tx1">
                    <a:lumMod val="65000"/>
                    <a:lumOff val="35000"/>
                  </a:schemeClr>
                </a:solidFill>
              </a:rPr>
              <a:t>PUNISHMENT versus </a:t>
            </a:r>
            <a:r>
              <a:rPr lang="pl-PL" b="1" dirty="0" err="1">
                <a:solidFill>
                  <a:schemeClr val="tx1">
                    <a:lumMod val="65000"/>
                    <a:lumOff val="35000"/>
                  </a:schemeClr>
                </a:solidFill>
              </a:rPr>
              <a:t>logical</a:t>
            </a:r>
            <a:r>
              <a:rPr lang="pl-PL" b="1" dirty="0">
                <a:solidFill>
                  <a:schemeClr val="tx1">
                    <a:lumMod val="65000"/>
                    <a:lumOff val="35000"/>
                  </a:schemeClr>
                </a:solidFill>
              </a:rPr>
              <a:t> CONSEQUENCES</a:t>
            </a:r>
          </a:p>
        </p:txBody>
      </p:sp>
      <p:sp>
        <p:nvSpPr>
          <p:cNvPr id="5" name="Symbol zastępczy tekstu 4">
            <a:extLst>
              <a:ext uri="{FF2B5EF4-FFF2-40B4-BE49-F238E27FC236}">
                <a16:creationId xmlns:a16="http://schemas.microsoft.com/office/drawing/2014/main" id="{7DEB7CF8-74BF-99C3-6E35-5269874C01EA}"/>
              </a:ext>
            </a:extLst>
          </p:cNvPr>
          <p:cNvSpPr>
            <a:spLocks noGrp="1"/>
          </p:cNvSpPr>
          <p:nvPr>
            <p:ph type="body" idx="1"/>
          </p:nvPr>
        </p:nvSpPr>
        <p:spPr/>
        <p:txBody>
          <a:bodyPr/>
          <a:lstStyle/>
          <a:p>
            <a:r>
              <a:rPr lang="pl-PL" dirty="0" err="1">
                <a:solidFill>
                  <a:srgbClr val="C00000"/>
                </a:solidFill>
              </a:rPr>
              <a:t>Punishment</a:t>
            </a:r>
            <a:endParaRPr lang="pl-PL" dirty="0">
              <a:solidFill>
                <a:srgbClr val="C00000"/>
              </a:solidFill>
            </a:endParaRPr>
          </a:p>
        </p:txBody>
      </p:sp>
      <p:sp>
        <p:nvSpPr>
          <p:cNvPr id="6" name="Symbol zastępczy zawartości 5">
            <a:extLst>
              <a:ext uri="{FF2B5EF4-FFF2-40B4-BE49-F238E27FC236}">
                <a16:creationId xmlns:a16="http://schemas.microsoft.com/office/drawing/2014/main" id="{6C1EBFC0-4A93-8B1C-35CB-10F087BC7256}"/>
              </a:ext>
            </a:extLst>
          </p:cNvPr>
          <p:cNvSpPr>
            <a:spLocks noGrp="1"/>
          </p:cNvSpPr>
          <p:nvPr>
            <p:ph sz="half" idx="2"/>
          </p:nvPr>
        </p:nvSpPr>
        <p:spPr/>
        <p:txBody>
          <a:bodyPr/>
          <a:lstStyle/>
          <a:p>
            <a:r>
              <a:rPr lang="en-US" sz="2000" i="1" dirty="0">
                <a:solidFill>
                  <a:srgbClr val="C00000"/>
                </a:solidFill>
              </a:rPr>
              <a:t>Objective: to make the child pay for undesirable behavior</a:t>
            </a:r>
          </a:p>
          <a:p>
            <a:r>
              <a:rPr lang="en-US" sz="2000" i="1" dirty="0">
                <a:solidFill>
                  <a:srgbClr val="C00000"/>
                </a:solidFill>
              </a:rPr>
              <a:t>It is unrelated to the offense</a:t>
            </a:r>
          </a:p>
          <a:p>
            <a:r>
              <a:rPr lang="en-US" sz="2000" i="1" dirty="0">
                <a:solidFill>
                  <a:srgbClr val="C00000"/>
                </a:solidFill>
              </a:rPr>
              <a:t>Disrespectful</a:t>
            </a:r>
          </a:p>
          <a:p>
            <a:r>
              <a:rPr lang="en-US" sz="2000" i="1" dirty="0">
                <a:solidFill>
                  <a:srgbClr val="C00000"/>
                </a:solidFill>
              </a:rPr>
              <a:t>It encourages rebellion, lying, or blind obedience</a:t>
            </a:r>
          </a:p>
          <a:p>
            <a:r>
              <a:rPr lang="en-US" sz="2000" i="1" dirty="0">
                <a:solidFill>
                  <a:srgbClr val="C00000"/>
                </a:solidFill>
              </a:rPr>
              <a:t>It weakens the relationship with the adult</a:t>
            </a:r>
          </a:p>
          <a:p>
            <a:r>
              <a:rPr lang="en-US" sz="2000" i="1" dirty="0">
                <a:solidFill>
                  <a:srgbClr val="C00000"/>
                </a:solidFill>
              </a:rPr>
              <a:t>It lowers self-esteem</a:t>
            </a:r>
          </a:p>
          <a:p>
            <a:r>
              <a:rPr lang="en-US" sz="2000" i="1" dirty="0">
                <a:solidFill>
                  <a:srgbClr val="C00000"/>
                </a:solidFill>
              </a:rPr>
              <a:t>It is ineffective in the long term</a:t>
            </a:r>
          </a:p>
        </p:txBody>
      </p:sp>
      <p:sp>
        <p:nvSpPr>
          <p:cNvPr id="7" name="Symbol zastępczy tekstu 6">
            <a:extLst>
              <a:ext uri="{FF2B5EF4-FFF2-40B4-BE49-F238E27FC236}">
                <a16:creationId xmlns:a16="http://schemas.microsoft.com/office/drawing/2014/main" id="{98877B7E-8733-A226-9C29-A4B2CB06DD5C}"/>
              </a:ext>
            </a:extLst>
          </p:cNvPr>
          <p:cNvSpPr>
            <a:spLocks noGrp="1"/>
          </p:cNvSpPr>
          <p:nvPr>
            <p:ph type="body" sz="quarter" idx="3"/>
          </p:nvPr>
        </p:nvSpPr>
        <p:spPr/>
        <p:txBody>
          <a:bodyPr/>
          <a:lstStyle/>
          <a:p>
            <a:r>
              <a:rPr lang="pl-PL" dirty="0" err="1">
                <a:solidFill>
                  <a:srgbClr val="00B050"/>
                </a:solidFill>
              </a:rPr>
              <a:t>Consequence</a:t>
            </a:r>
            <a:r>
              <a:rPr lang="pl-PL" dirty="0">
                <a:solidFill>
                  <a:srgbClr val="00B050"/>
                </a:solidFill>
              </a:rPr>
              <a:t> </a:t>
            </a:r>
          </a:p>
        </p:txBody>
      </p:sp>
      <p:sp>
        <p:nvSpPr>
          <p:cNvPr id="8" name="Symbol zastępczy zawartości 7">
            <a:extLst>
              <a:ext uri="{FF2B5EF4-FFF2-40B4-BE49-F238E27FC236}">
                <a16:creationId xmlns:a16="http://schemas.microsoft.com/office/drawing/2014/main" id="{7CFE288C-7C4B-0B35-3655-225F7E2CB1CC}"/>
              </a:ext>
            </a:extLst>
          </p:cNvPr>
          <p:cNvSpPr>
            <a:spLocks noGrp="1"/>
          </p:cNvSpPr>
          <p:nvPr>
            <p:ph sz="quarter" idx="4"/>
          </p:nvPr>
        </p:nvSpPr>
        <p:spPr>
          <a:xfrm>
            <a:off x="4645025" y="2174875"/>
            <a:ext cx="4391471" cy="3951288"/>
          </a:xfrm>
        </p:spPr>
        <p:txBody>
          <a:bodyPr/>
          <a:lstStyle/>
          <a:p>
            <a:r>
              <a:rPr lang="en-US" sz="2000" i="1" dirty="0">
                <a:solidFill>
                  <a:srgbClr val="00B050"/>
                </a:solidFill>
              </a:rPr>
              <a:t>Objective: The child is to learn from the mistake made</a:t>
            </a:r>
          </a:p>
          <a:p>
            <a:r>
              <a:rPr lang="en-US" sz="2000" i="1" dirty="0">
                <a:solidFill>
                  <a:srgbClr val="00B050"/>
                </a:solidFill>
              </a:rPr>
              <a:t>It is directly connected with the offense</a:t>
            </a:r>
          </a:p>
          <a:p>
            <a:r>
              <a:rPr lang="en-US" sz="2000" i="1" dirty="0">
                <a:solidFill>
                  <a:srgbClr val="00B050"/>
                </a:solidFill>
              </a:rPr>
              <a:t>Full of respect for the child</a:t>
            </a:r>
          </a:p>
          <a:p>
            <a:r>
              <a:rPr lang="en-US" sz="2000" i="1" dirty="0">
                <a:solidFill>
                  <a:srgbClr val="00B050"/>
                </a:solidFill>
              </a:rPr>
              <a:t>It encourages you to look for solutions and learn from mistakes</a:t>
            </a:r>
          </a:p>
          <a:p>
            <a:r>
              <a:rPr lang="en-US" sz="2000" i="1" dirty="0">
                <a:solidFill>
                  <a:srgbClr val="00B050"/>
                </a:solidFill>
              </a:rPr>
              <a:t>It strengthens the relationship with the adult</a:t>
            </a:r>
          </a:p>
          <a:p>
            <a:r>
              <a:rPr lang="en-US" sz="2000" i="1" dirty="0">
                <a:solidFill>
                  <a:srgbClr val="00B050"/>
                </a:solidFill>
              </a:rPr>
              <a:t>It strengthens self-esteem</a:t>
            </a:r>
          </a:p>
          <a:p>
            <a:r>
              <a:rPr lang="en-US" sz="2000" i="1" dirty="0">
                <a:solidFill>
                  <a:srgbClr val="00B050"/>
                </a:solidFill>
              </a:rPr>
              <a:t>Effective in the long term</a:t>
            </a:r>
          </a:p>
          <a:p>
            <a:endParaRPr lang="pl-PL" dirty="0">
              <a:solidFill>
                <a:srgbClr val="00B050"/>
              </a:solidFill>
            </a:endParaRPr>
          </a:p>
        </p:txBody>
      </p:sp>
    </p:spTree>
    <p:extLst>
      <p:ext uri="{BB962C8B-B14F-4D97-AF65-F5344CB8AC3E}">
        <p14:creationId xmlns:p14="http://schemas.microsoft.com/office/powerpoint/2010/main" val="307180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A09CC8-284A-0193-6158-266577FE3BF1}"/>
              </a:ext>
            </a:extLst>
          </p:cNvPr>
          <p:cNvSpPr>
            <a:spLocks noGrp="1"/>
          </p:cNvSpPr>
          <p:nvPr>
            <p:ph type="title"/>
          </p:nvPr>
        </p:nvSpPr>
        <p:spPr/>
        <p:txBody>
          <a:bodyPr/>
          <a:lstStyle/>
          <a:p>
            <a:r>
              <a:rPr lang="pl-PL" dirty="0">
                <a:solidFill>
                  <a:srgbClr val="FF0066"/>
                </a:solidFill>
              </a:rPr>
              <a:t>PRAISE versus </a:t>
            </a:r>
            <a:r>
              <a:rPr lang="pl-PL" dirty="0">
                <a:solidFill>
                  <a:srgbClr val="00B050"/>
                </a:solidFill>
              </a:rPr>
              <a:t>ENCOURAGEMENT</a:t>
            </a:r>
          </a:p>
        </p:txBody>
      </p:sp>
      <p:sp>
        <p:nvSpPr>
          <p:cNvPr id="4" name="Symbol zastępczy tekstu 3">
            <a:extLst>
              <a:ext uri="{FF2B5EF4-FFF2-40B4-BE49-F238E27FC236}">
                <a16:creationId xmlns:a16="http://schemas.microsoft.com/office/drawing/2014/main" id="{8F18292A-27E7-E10A-69C9-EA5CFBA8A0F5}"/>
              </a:ext>
            </a:extLst>
          </p:cNvPr>
          <p:cNvSpPr>
            <a:spLocks noGrp="1"/>
          </p:cNvSpPr>
          <p:nvPr>
            <p:ph type="body" idx="1"/>
          </p:nvPr>
        </p:nvSpPr>
        <p:spPr/>
        <p:txBody>
          <a:bodyPr/>
          <a:lstStyle/>
          <a:p>
            <a:r>
              <a:rPr lang="pl-PL" dirty="0" err="1"/>
              <a:t>Praise</a:t>
            </a:r>
            <a:r>
              <a:rPr lang="pl-PL" dirty="0"/>
              <a:t> </a:t>
            </a:r>
            <a:r>
              <a:rPr lang="pl-PL" dirty="0" err="1"/>
              <a:t>is</a:t>
            </a:r>
            <a:r>
              <a:rPr lang="pl-PL" dirty="0"/>
              <a:t> </a:t>
            </a:r>
            <a:r>
              <a:rPr lang="pl-PL" dirty="0" err="1"/>
              <a:t>like</a:t>
            </a:r>
            <a:r>
              <a:rPr lang="pl-PL" dirty="0"/>
              <a:t> </a:t>
            </a:r>
            <a:r>
              <a:rPr lang="pl-PL" dirty="0" err="1"/>
              <a:t>sweets</a:t>
            </a:r>
            <a:r>
              <a:rPr lang="pl-PL" dirty="0"/>
              <a:t>:</a:t>
            </a:r>
          </a:p>
        </p:txBody>
      </p:sp>
      <p:sp>
        <p:nvSpPr>
          <p:cNvPr id="5" name="Symbol zastępczy zawartości 4">
            <a:extLst>
              <a:ext uri="{FF2B5EF4-FFF2-40B4-BE49-F238E27FC236}">
                <a16:creationId xmlns:a16="http://schemas.microsoft.com/office/drawing/2014/main" id="{728A26DD-7B77-590C-7058-F8D1549089C2}"/>
              </a:ext>
            </a:extLst>
          </p:cNvPr>
          <p:cNvSpPr>
            <a:spLocks noGrp="1"/>
          </p:cNvSpPr>
          <p:nvPr>
            <p:ph sz="half" idx="2"/>
          </p:nvPr>
        </p:nvSpPr>
        <p:spPr/>
        <p:txBody>
          <a:bodyPr/>
          <a:lstStyle/>
          <a:p>
            <a:r>
              <a:rPr lang="en-US" dirty="0"/>
              <a:t>It refers to the doer “good girl"</a:t>
            </a:r>
          </a:p>
          <a:p>
            <a:r>
              <a:rPr lang="en-US" dirty="0"/>
              <a:t>Evaluative ("nice..")</a:t>
            </a:r>
          </a:p>
          <a:p>
            <a:r>
              <a:rPr lang="en-US" dirty="0"/>
              <a:t>What will others think... Is it pretty ma'am?</a:t>
            </a:r>
          </a:p>
          <a:p>
            <a:r>
              <a:rPr lang="en-US" dirty="0"/>
              <a:t>Emphasizes the end result ("you did it perfectly")</a:t>
            </a:r>
          </a:p>
        </p:txBody>
      </p:sp>
      <p:sp>
        <p:nvSpPr>
          <p:cNvPr id="6" name="Symbol zastępczy tekstu 5">
            <a:extLst>
              <a:ext uri="{FF2B5EF4-FFF2-40B4-BE49-F238E27FC236}">
                <a16:creationId xmlns:a16="http://schemas.microsoft.com/office/drawing/2014/main" id="{153A654B-A020-C89B-BF39-5CC9CA5D368C}"/>
              </a:ext>
            </a:extLst>
          </p:cNvPr>
          <p:cNvSpPr>
            <a:spLocks noGrp="1"/>
          </p:cNvSpPr>
          <p:nvPr>
            <p:ph type="body" sz="quarter" idx="3"/>
          </p:nvPr>
        </p:nvSpPr>
        <p:spPr/>
        <p:txBody>
          <a:bodyPr/>
          <a:lstStyle/>
          <a:p>
            <a:r>
              <a:rPr lang="en-US" dirty="0"/>
              <a:t>Encouragement is like a nutritious meal</a:t>
            </a:r>
            <a:endParaRPr lang="pl-PL" dirty="0"/>
          </a:p>
        </p:txBody>
      </p:sp>
      <p:sp>
        <p:nvSpPr>
          <p:cNvPr id="7" name="Symbol zastępczy zawartości 6">
            <a:extLst>
              <a:ext uri="{FF2B5EF4-FFF2-40B4-BE49-F238E27FC236}">
                <a16:creationId xmlns:a16="http://schemas.microsoft.com/office/drawing/2014/main" id="{2C06BC69-8051-0534-74CA-F10F560A2C69}"/>
              </a:ext>
            </a:extLst>
          </p:cNvPr>
          <p:cNvSpPr>
            <a:spLocks noGrp="1"/>
          </p:cNvSpPr>
          <p:nvPr>
            <p:ph sz="quarter" idx="4"/>
          </p:nvPr>
        </p:nvSpPr>
        <p:spPr/>
        <p:txBody>
          <a:bodyPr/>
          <a:lstStyle/>
          <a:p>
            <a:pPr lvl="0">
              <a:defRPr/>
            </a:pPr>
            <a:r>
              <a:rPr lang="en-US" sz="2000" dirty="0">
                <a:solidFill>
                  <a:prstClr val="black"/>
                </a:solidFill>
              </a:rPr>
              <a:t>Refers to the action itself - "good job"</a:t>
            </a:r>
          </a:p>
          <a:p>
            <a:pPr lvl="0">
              <a:defRPr/>
            </a:pPr>
            <a:r>
              <a:rPr lang="en-US" sz="2000" dirty="0">
                <a:solidFill>
                  <a:prstClr val="black"/>
                </a:solidFill>
              </a:rPr>
              <a:t>Appreciative ("I appreciate…")</a:t>
            </a:r>
          </a:p>
          <a:p>
            <a:pPr lvl="0">
              <a:defRPr/>
            </a:pPr>
            <a:r>
              <a:rPr lang="en-US" sz="2000" dirty="0">
                <a:solidFill>
                  <a:prstClr val="black"/>
                </a:solidFill>
              </a:rPr>
              <a:t>What do I think about it..    Do you like it?</a:t>
            </a:r>
          </a:p>
          <a:p>
            <a:pPr lvl="0">
              <a:defRPr/>
            </a:pPr>
            <a:r>
              <a:rPr lang="en-US" sz="2000" dirty="0">
                <a:solidFill>
                  <a:prstClr val="black"/>
                </a:solidFill>
              </a:rPr>
              <a:t>Emphasizes commitment and process " I can see how hard you tried</a:t>
            </a:r>
            <a:r>
              <a:rPr lang="en-US" dirty="0">
                <a:solidFill>
                  <a:prstClr val="black"/>
                </a:solidFill>
              </a:rPr>
              <a:t>..."</a:t>
            </a:r>
          </a:p>
        </p:txBody>
      </p:sp>
      <p:pic>
        <p:nvPicPr>
          <p:cNvPr id="9" name="Obraz 8" descr="Obraz zawierający słodki&#10;&#10;Opis wygenerowany automatycznie">
            <a:extLst>
              <a:ext uri="{FF2B5EF4-FFF2-40B4-BE49-F238E27FC236}">
                <a16:creationId xmlns:a16="http://schemas.microsoft.com/office/drawing/2014/main" id="{665183C8-7FE5-5B3F-DA3C-204F8D69228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1600" y="5322887"/>
            <a:ext cx="2484872" cy="1443038"/>
          </a:xfrm>
          <a:prstGeom prst="rect">
            <a:avLst/>
          </a:prstGeom>
        </p:spPr>
      </p:pic>
      <p:pic>
        <p:nvPicPr>
          <p:cNvPr id="11" name="Obraz 10" descr="Obraz zawierający żywność, stół, talerz, drewniane&#10;&#10;Opis wygenerowany automatycznie">
            <a:extLst>
              <a:ext uri="{FF2B5EF4-FFF2-40B4-BE49-F238E27FC236}">
                <a16:creationId xmlns:a16="http://schemas.microsoft.com/office/drawing/2014/main" id="{B7DF1E36-F69B-C704-ED59-475EB2D9ACC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23926" y="5231998"/>
            <a:ext cx="2302329" cy="1533927"/>
          </a:xfrm>
          <a:prstGeom prst="rect">
            <a:avLst/>
          </a:prstGeom>
        </p:spPr>
      </p:pic>
      <p:sp>
        <p:nvSpPr>
          <p:cNvPr id="12" name="pole tekstowe 11">
            <a:extLst>
              <a:ext uri="{FF2B5EF4-FFF2-40B4-BE49-F238E27FC236}">
                <a16:creationId xmlns:a16="http://schemas.microsoft.com/office/drawing/2014/main" id="{1E562818-8623-AAE8-CAE7-354B32E13972}"/>
              </a:ext>
            </a:extLst>
          </p:cNvPr>
          <p:cNvSpPr txBox="1"/>
          <p:nvPr/>
        </p:nvSpPr>
        <p:spPr>
          <a:xfrm>
            <a:off x="7854656" y="6938638"/>
            <a:ext cx="971600" cy="646331"/>
          </a:xfrm>
          <a:prstGeom prst="rect">
            <a:avLst/>
          </a:prstGeom>
          <a:noFill/>
        </p:spPr>
        <p:txBody>
          <a:bodyPr wrap="square" rtlCol="0">
            <a:spAutoFit/>
          </a:bodyPr>
          <a:lstStyle/>
          <a:p>
            <a:r>
              <a:rPr lang="pl-PL" sz="900">
                <a:hlinkClick r:id="rId5" tooltip="https://medium.com/lifeomic/fast-for-health-pay-it-forward-with-life-fasting-tracker-app-gleaners-food-bank-940f8b4f764b"/>
              </a:rPr>
              <a:t>To zdjęcie</a:t>
            </a:r>
            <a:r>
              <a:rPr lang="pl-PL" sz="900"/>
              <a:t>, autor: Nieznany autor, licencja: </a:t>
            </a:r>
            <a:r>
              <a:rPr lang="pl-PL" sz="900">
                <a:hlinkClick r:id="rId6" tooltip="https://creativecommons.org/licenses/by/3.0/"/>
              </a:rPr>
              <a:t>CC BY</a:t>
            </a:r>
            <a:endParaRPr lang="pl-PL" sz="900"/>
          </a:p>
        </p:txBody>
      </p:sp>
    </p:spTree>
    <p:extLst>
      <p:ext uri="{BB962C8B-B14F-4D97-AF65-F5344CB8AC3E}">
        <p14:creationId xmlns:p14="http://schemas.microsoft.com/office/powerpoint/2010/main" val="521115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accent3">
                    <a:lumMod val="50000"/>
                  </a:schemeClr>
                </a:solidFill>
              </a:rPr>
              <a:t>Temperament</a:t>
            </a:r>
          </a:p>
        </p:txBody>
      </p:sp>
      <p:sp>
        <p:nvSpPr>
          <p:cNvPr id="3" name="Symbol zastępczy zawartości 2"/>
          <p:cNvSpPr>
            <a:spLocks noGrp="1"/>
          </p:cNvSpPr>
          <p:nvPr>
            <p:ph idx="1"/>
          </p:nvPr>
        </p:nvSpPr>
        <p:spPr/>
        <p:txBody>
          <a:bodyPr>
            <a:normAutofit lnSpcReduction="10000"/>
          </a:bodyPr>
          <a:lstStyle/>
          <a:p>
            <a:pPr marL="228600" lvl="0" algn="just">
              <a:lnSpc>
                <a:spcPct val="115000"/>
              </a:lnSpc>
              <a:spcAft>
                <a:spcPts val="1000"/>
              </a:spcAft>
            </a:pPr>
            <a:r>
              <a:rPr lang="en-US" b="1" dirty="0">
                <a:solidFill>
                  <a:srgbClr val="00B050"/>
                </a:solidFill>
                <a:latin typeface="Arial"/>
                <a:ea typeface="Calibri"/>
                <a:cs typeface="Times New Roman"/>
              </a:rPr>
              <a:t>TEMPERAMENT</a:t>
            </a:r>
            <a:r>
              <a:rPr lang="en-US" b="1" dirty="0">
                <a:latin typeface="Arial"/>
                <a:ea typeface="Calibri"/>
                <a:cs typeface="Times New Roman"/>
              </a:rPr>
              <a:t> is an important element of our personality, </a:t>
            </a:r>
            <a:r>
              <a:rPr lang="en-US" b="1" dirty="0">
                <a:solidFill>
                  <a:srgbClr val="00B050"/>
                </a:solidFill>
                <a:latin typeface="Arial"/>
                <a:ea typeface="Calibri"/>
                <a:cs typeface="Times New Roman"/>
              </a:rPr>
              <a:t>our nature</a:t>
            </a:r>
            <a:r>
              <a:rPr lang="en-US" b="1" dirty="0">
                <a:latin typeface="Arial"/>
                <a:ea typeface="Calibri"/>
                <a:cs typeface="Times New Roman"/>
              </a:rPr>
              <a:t>, unchanged throughout life</a:t>
            </a:r>
          </a:p>
          <a:p>
            <a:pPr marL="228600" lvl="0" algn="just">
              <a:lnSpc>
                <a:spcPct val="115000"/>
              </a:lnSpc>
              <a:spcAft>
                <a:spcPts val="1000"/>
              </a:spcAft>
            </a:pPr>
            <a:r>
              <a:rPr lang="en-US" b="1" dirty="0">
                <a:solidFill>
                  <a:srgbClr val="548DD4"/>
                </a:solidFill>
                <a:latin typeface="Arial"/>
                <a:ea typeface="Calibri"/>
                <a:cs typeface="Times New Roman"/>
              </a:rPr>
              <a:t>(speed and intensity of reaction, mobility, high and low energy, greater or less susceptibility to fatigue, high or low resistance to stress, low or high sensitivity)</a:t>
            </a:r>
          </a:p>
        </p:txBody>
      </p:sp>
    </p:spTree>
    <p:extLst>
      <p:ext uri="{BB962C8B-B14F-4D97-AF65-F5344CB8AC3E}">
        <p14:creationId xmlns:p14="http://schemas.microsoft.com/office/powerpoint/2010/main" val="1628423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tx2">
                    <a:lumMod val="60000"/>
                    <a:lumOff val="40000"/>
                  </a:schemeClr>
                </a:solidFill>
              </a:rPr>
              <a:t>Temperament</a:t>
            </a:r>
          </a:p>
        </p:txBody>
      </p:sp>
      <p:sp>
        <p:nvSpPr>
          <p:cNvPr id="3" name="Symbol zastępczy zawartości 2"/>
          <p:cNvSpPr>
            <a:spLocks noGrp="1"/>
          </p:cNvSpPr>
          <p:nvPr>
            <p:ph idx="1"/>
          </p:nvPr>
        </p:nvSpPr>
        <p:spPr/>
        <p:txBody>
          <a:bodyPr/>
          <a:lstStyle/>
          <a:p>
            <a:pPr marL="0" indent="0">
              <a:buNone/>
            </a:pPr>
            <a:r>
              <a:rPr lang="pl-PL" b="1" dirty="0" err="1"/>
              <a:t>Types</a:t>
            </a:r>
            <a:r>
              <a:rPr lang="pl-PL" b="1" dirty="0"/>
              <a:t> of temperament:</a:t>
            </a:r>
          </a:p>
          <a:p>
            <a:r>
              <a:rPr lang="pl-PL" sz="4400" b="1" dirty="0" err="1">
                <a:solidFill>
                  <a:schemeClr val="tx2">
                    <a:lumMod val="60000"/>
                    <a:lumOff val="40000"/>
                  </a:schemeClr>
                </a:solidFill>
              </a:rPr>
              <a:t>Sanguine</a:t>
            </a:r>
            <a:endParaRPr lang="pl-PL" sz="4400" b="1" dirty="0">
              <a:solidFill>
                <a:schemeClr val="tx2">
                  <a:lumMod val="60000"/>
                  <a:lumOff val="40000"/>
                </a:schemeClr>
              </a:solidFill>
            </a:endParaRPr>
          </a:p>
          <a:p>
            <a:r>
              <a:rPr lang="pl-PL" sz="4400" b="1" dirty="0" err="1">
                <a:solidFill>
                  <a:srgbClr val="00B050"/>
                </a:solidFill>
              </a:rPr>
              <a:t>Choleric</a:t>
            </a:r>
            <a:endParaRPr lang="pl-PL" sz="4400" b="1" dirty="0">
              <a:solidFill>
                <a:srgbClr val="00B050"/>
              </a:solidFill>
            </a:endParaRPr>
          </a:p>
          <a:p>
            <a:r>
              <a:rPr lang="pl-PL" sz="4400" b="1" dirty="0" err="1">
                <a:solidFill>
                  <a:srgbClr val="FF9933"/>
                </a:solidFill>
              </a:rPr>
              <a:t>Phlegmatic</a:t>
            </a:r>
            <a:endParaRPr lang="pl-PL" sz="4400" b="1" dirty="0">
              <a:solidFill>
                <a:srgbClr val="FF9933"/>
              </a:solidFill>
            </a:endParaRPr>
          </a:p>
          <a:p>
            <a:r>
              <a:rPr lang="pl-PL" sz="4400" b="1" dirty="0" err="1">
                <a:solidFill>
                  <a:srgbClr val="FF0000"/>
                </a:solidFill>
              </a:rPr>
              <a:t>Melancholic</a:t>
            </a:r>
            <a:endParaRPr lang="pl-PL" sz="4400" b="1" dirty="0">
              <a:solidFill>
                <a:srgbClr val="FF0000"/>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852936"/>
            <a:ext cx="4896544" cy="3143250"/>
          </a:xfrm>
          <a:prstGeom prst="rect">
            <a:avLst/>
          </a:prstGeom>
        </p:spPr>
      </p:pic>
    </p:spTree>
    <p:extLst>
      <p:ext uri="{BB962C8B-B14F-4D97-AF65-F5344CB8AC3E}">
        <p14:creationId xmlns:p14="http://schemas.microsoft.com/office/powerpoint/2010/main" val="3659889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C0329-938E-4E9F-BC8E-ED3B54298F6A}"/>
              </a:ext>
            </a:extLst>
          </p:cNvPr>
          <p:cNvSpPr>
            <a:spLocks noGrp="1"/>
          </p:cNvSpPr>
          <p:nvPr>
            <p:ph type="title"/>
          </p:nvPr>
        </p:nvSpPr>
        <p:spPr>
          <a:xfrm>
            <a:off x="457200" y="274638"/>
            <a:ext cx="8229600" cy="457199"/>
          </a:xfrm>
        </p:spPr>
        <p:txBody>
          <a:bodyPr/>
          <a:lstStyle/>
          <a:p>
            <a:r>
              <a:rPr lang="pl-PL" sz="3600" b="1" dirty="0">
                <a:solidFill>
                  <a:schemeClr val="accent5">
                    <a:lumMod val="75000"/>
                  </a:schemeClr>
                </a:solidFill>
                <a:latin typeface="Arial" panose="020B0604020202020204" pitchFamily="34" charset="0"/>
                <a:ea typeface="Times New Roman" panose="02020603050405020304" pitchFamily="18" charset="0"/>
                <a:cs typeface="+mn-cs"/>
              </a:rPr>
              <a:t>The </a:t>
            </a:r>
            <a:r>
              <a:rPr lang="pl-PL" sz="3600" b="1" dirty="0" err="1">
                <a:solidFill>
                  <a:schemeClr val="accent5">
                    <a:lumMod val="75000"/>
                  </a:schemeClr>
                </a:solidFill>
                <a:latin typeface="Arial" panose="020B0604020202020204" pitchFamily="34" charset="0"/>
                <a:ea typeface="Times New Roman" panose="02020603050405020304" pitchFamily="18" charset="0"/>
                <a:cs typeface="+mn-cs"/>
              </a:rPr>
              <a:t>sanguine</a:t>
            </a:r>
            <a:endParaRPr lang="pl-PL" sz="3600" dirty="0">
              <a:solidFill>
                <a:schemeClr val="accent5">
                  <a:lumMod val="75000"/>
                </a:schemeClr>
              </a:solidFill>
            </a:endParaRPr>
          </a:p>
        </p:txBody>
      </p:sp>
      <p:sp>
        <p:nvSpPr>
          <p:cNvPr id="3" name="Symbol zastępczy zawartości 2">
            <a:extLst>
              <a:ext uri="{FF2B5EF4-FFF2-40B4-BE49-F238E27FC236}">
                <a16:creationId xmlns:a16="http://schemas.microsoft.com/office/drawing/2014/main" id="{505DEB16-E016-43CF-B956-862ECF22A5F1}"/>
              </a:ext>
            </a:extLst>
          </p:cNvPr>
          <p:cNvSpPr>
            <a:spLocks noGrp="1"/>
          </p:cNvSpPr>
          <p:nvPr>
            <p:ph idx="1"/>
          </p:nvPr>
        </p:nvSpPr>
        <p:spPr>
          <a:xfrm>
            <a:off x="232937" y="836712"/>
            <a:ext cx="8435280" cy="4929411"/>
          </a:xfrm>
        </p:spPr>
        <p:txBody>
          <a:bodyPr/>
          <a:lstStyle/>
          <a:p>
            <a:pPr algn="just"/>
            <a:r>
              <a:rPr lang="en-US" dirty="0">
                <a:latin typeface="Arial" panose="020B0604020202020204" pitchFamily="34" charset="0"/>
                <a:ea typeface="Times New Roman" panose="02020603050405020304" pitchFamily="18" charset="0"/>
              </a:rPr>
              <a:t>An optimist, can attract people to himself, open and spontaneous, has a great sense of humor. He has a lot of energy</a:t>
            </a:r>
          </a:p>
          <a:p>
            <a:pPr algn="just"/>
            <a:r>
              <a:rPr lang="en-US" dirty="0">
                <a:latin typeface="Arial" panose="020B0604020202020204" pitchFamily="34" charset="0"/>
                <a:ea typeface="Times New Roman" panose="02020603050405020304" pitchFamily="18" charset="0"/>
              </a:rPr>
              <a:t>Talkative, curious. He lives for today. He is the soul of the party, easily makes friends</a:t>
            </a:r>
          </a:p>
          <a:p>
            <a:pPr algn="just"/>
            <a:r>
              <a:rPr lang="en-US" dirty="0">
                <a:latin typeface="Arial" panose="020B0604020202020204" pitchFamily="34" charset="0"/>
                <a:ea typeface="Times New Roman" panose="02020603050405020304" pitchFamily="18" charset="0"/>
              </a:rPr>
              <a:t>He doesn't get angry, he likes to be the center of attention and apologizes quickly.</a:t>
            </a:r>
          </a:p>
          <a:p>
            <a:pPr algn="just"/>
            <a:r>
              <a:rPr lang="en-US" dirty="0">
                <a:latin typeface="Arial" panose="020B0604020202020204" pitchFamily="34" charset="0"/>
                <a:ea typeface="Times New Roman" panose="02020603050405020304" pitchFamily="18" charset="0"/>
              </a:rPr>
              <a:t>He searches for everything, loses, often forgets</a:t>
            </a:r>
          </a:p>
          <a:p>
            <a:pPr algn="just"/>
            <a:r>
              <a:rPr lang="en-US" dirty="0">
                <a:latin typeface="Arial" panose="020B0604020202020204" pitchFamily="34" charset="0"/>
                <a:ea typeface="Times New Roman" panose="02020603050405020304" pitchFamily="18" charset="0"/>
              </a:rPr>
              <a:t>Has a “Flash in a pan mentality”</a:t>
            </a:r>
          </a:p>
        </p:txBody>
      </p:sp>
    </p:spTree>
    <p:extLst>
      <p:ext uri="{BB962C8B-B14F-4D97-AF65-F5344CB8AC3E}">
        <p14:creationId xmlns:p14="http://schemas.microsoft.com/office/powerpoint/2010/main" val="46106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6E0C2CA-AD65-3190-A920-29417B0C4414}"/>
              </a:ext>
            </a:extLst>
          </p:cNvPr>
          <p:cNvPicPr>
            <a:picLocks noChangeAspect="1"/>
          </p:cNvPicPr>
          <p:nvPr/>
        </p:nvPicPr>
        <p:blipFill>
          <a:blip r:embed="rId2"/>
          <a:stretch>
            <a:fillRect/>
          </a:stretch>
        </p:blipFill>
        <p:spPr>
          <a:xfrm>
            <a:off x="4572001" y="3573016"/>
            <a:ext cx="4106822" cy="2331151"/>
          </a:xfrm>
          <a:prstGeom prst="rect">
            <a:avLst/>
          </a:prstGeom>
        </p:spPr>
      </p:pic>
      <p:sp>
        <p:nvSpPr>
          <p:cNvPr id="2" name="Tytuł 1">
            <a:extLst>
              <a:ext uri="{FF2B5EF4-FFF2-40B4-BE49-F238E27FC236}">
                <a16:creationId xmlns:a16="http://schemas.microsoft.com/office/drawing/2014/main" id="{3B69B873-8413-44E6-C758-04E1F09455B5}"/>
              </a:ext>
            </a:extLst>
          </p:cNvPr>
          <p:cNvSpPr>
            <a:spLocks noGrp="1"/>
          </p:cNvSpPr>
          <p:nvPr>
            <p:ph type="title"/>
          </p:nvPr>
        </p:nvSpPr>
        <p:spPr>
          <a:xfrm>
            <a:off x="449222" y="239414"/>
            <a:ext cx="8229600" cy="457199"/>
          </a:xfrm>
        </p:spPr>
        <p:txBody>
          <a:bodyPr/>
          <a:lstStyle/>
          <a:p>
            <a:r>
              <a:rPr lang="en-US" sz="3600" b="1" dirty="0">
                <a:solidFill>
                  <a:srgbClr val="00B050"/>
                </a:solidFill>
              </a:rPr>
              <a:t>Where did the idea for the project come from?</a:t>
            </a:r>
            <a:endParaRPr lang="pl-PL" sz="3600" b="1" dirty="0">
              <a:solidFill>
                <a:srgbClr val="00B050"/>
              </a:solidFill>
            </a:endParaRPr>
          </a:p>
        </p:txBody>
      </p:sp>
      <p:sp>
        <p:nvSpPr>
          <p:cNvPr id="3" name="Symbol zastępczy zawartości 2">
            <a:extLst>
              <a:ext uri="{FF2B5EF4-FFF2-40B4-BE49-F238E27FC236}">
                <a16:creationId xmlns:a16="http://schemas.microsoft.com/office/drawing/2014/main" id="{679682D7-0AFA-4C3E-EF47-086D203936DF}"/>
              </a:ext>
            </a:extLst>
          </p:cNvPr>
          <p:cNvSpPr>
            <a:spLocks noGrp="1"/>
          </p:cNvSpPr>
          <p:nvPr>
            <p:ph idx="1"/>
          </p:nvPr>
        </p:nvSpPr>
        <p:spPr>
          <a:xfrm>
            <a:off x="166081" y="716531"/>
            <a:ext cx="8499310" cy="4702846"/>
          </a:xfrm>
        </p:spPr>
        <p:txBody>
          <a:bodyPr/>
          <a:lstStyle/>
          <a:p>
            <a:pPr algn="just"/>
            <a:endParaRPr lang="pl-PL" sz="2400" dirty="0"/>
          </a:p>
          <a:p>
            <a:pPr algn="just"/>
            <a:r>
              <a:rPr lang="en-US" sz="2400" dirty="0"/>
              <a:t>Where did the idea for the project come from?</a:t>
            </a:r>
          </a:p>
          <a:p>
            <a:pPr algn="just"/>
            <a:r>
              <a:rPr lang="en-US" sz="2400" dirty="0"/>
              <a:t>The analysis of trends in the countries participating in the study of the phenomenon of bullying between 1993/1994 to 2005/2006 shows that there was no change in the reduction of the phenomenon in Poland, yet the scale of the problem in other countries, e.g. in Italy, decreased</a:t>
            </a:r>
            <a:endParaRPr lang="pl-PL" sz="3000" dirty="0"/>
          </a:p>
          <a:p>
            <a:pPr algn="just"/>
            <a:endParaRPr lang="pl-PL" dirty="0"/>
          </a:p>
          <a:p>
            <a:pPr algn="just"/>
            <a:endParaRPr lang="pl-PL" dirty="0"/>
          </a:p>
          <a:p>
            <a:pPr marL="0" indent="0" algn="just">
              <a:buNone/>
            </a:pPr>
            <a:endParaRPr lang="pl-PL" dirty="0"/>
          </a:p>
          <a:p>
            <a:pPr marL="0" indent="0" algn="just">
              <a:buNone/>
            </a:pPr>
            <a:endParaRPr lang="pl-PL" dirty="0"/>
          </a:p>
          <a:p>
            <a:pPr algn="just"/>
            <a:r>
              <a:rPr lang="en-US" sz="2800" dirty="0"/>
              <a:t>More and more often, parents report this problem at my workshops/consultations.</a:t>
            </a:r>
            <a:endParaRPr lang="pl-PL" sz="2800" dirty="0"/>
          </a:p>
        </p:txBody>
      </p:sp>
      <p:pic>
        <p:nvPicPr>
          <p:cNvPr id="4098" name="Picture 2">
            <a:extLst>
              <a:ext uri="{FF2B5EF4-FFF2-40B4-BE49-F238E27FC236}">
                <a16:creationId xmlns:a16="http://schemas.microsoft.com/office/drawing/2014/main" id="{743348D9-0817-3D9D-ECB3-BB2A05EC5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22" y="3401865"/>
            <a:ext cx="3404195" cy="225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57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28146E-C4D8-4827-9DDF-F49173369D3B}"/>
              </a:ext>
            </a:extLst>
          </p:cNvPr>
          <p:cNvSpPr>
            <a:spLocks noGrp="1"/>
          </p:cNvSpPr>
          <p:nvPr>
            <p:ph type="title"/>
          </p:nvPr>
        </p:nvSpPr>
        <p:spPr>
          <a:xfrm>
            <a:off x="1043608" y="23018"/>
            <a:ext cx="8229600" cy="1417638"/>
          </a:xfrm>
        </p:spPr>
        <p:txBody>
          <a:bodyPr/>
          <a:lstStyle/>
          <a:p>
            <a:r>
              <a:rPr lang="pl-PL" b="1" dirty="0">
                <a:solidFill>
                  <a:srgbClr val="FF0000"/>
                </a:solidFill>
              </a:rPr>
              <a:t>The </a:t>
            </a:r>
            <a:r>
              <a:rPr lang="pl-PL" b="1" dirty="0" err="1">
                <a:solidFill>
                  <a:srgbClr val="FF0000"/>
                </a:solidFill>
              </a:rPr>
              <a:t>energetic</a:t>
            </a:r>
            <a:r>
              <a:rPr lang="pl-PL" b="1" dirty="0">
                <a:solidFill>
                  <a:srgbClr val="FF0000"/>
                </a:solidFill>
              </a:rPr>
              <a:t> </a:t>
            </a:r>
            <a:r>
              <a:rPr lang="pl-PL" b="1" dirty="0" err="1">
                <a:solidFill>
                  <a:srgbClr val="FF0000"/>
                </a:solidFill>
              </a:rPr>
              <a:t>choleric</a:t>
            </a:r>
            <a:endParaRPr lang="pl-PL" b="1" dirty="0">
              <a:solidFill>
                <a:srgbClr val="FF0000"/>
              </a:solidFill>
            </a:endParaRPr>
          </a:p>
        </p:txBody>
      </p:sp>
      <p:sp>
        <p:nvSpPr>
          <p:cNvPr id="3" name="Symbol zastępczy zawartości 2">
            <a:extLst>
              <a:ext uri="{FF2B5EF4-FFF2-40B4-BE49-F238E27FC236}">
                <a16:creationId xmlns:a16="http://schemas.microsoft.com/office/drawing/2014/main" id="{F3EE5B6A-327B-4554-A7FA-FE4D41DCEB4C}"/>
              </a:ext>
            </a:extLst>
          </p:cNvPr>
          <p:cNvSpPr>
            <a:spLocks noGrp="1"/>
          </p:cNvSpPr>
          <p:nvPr>
            <p:ph idx="1"/>
          </p:nvPr>
        </p:nvSpPr>
        <p:spPr>
          <a:xfrm>
            <a:off x="251520" y="1124744"/>
            <a:ext cx="8712968" cy="5001419"/>
          </a:xfrm>
        </p:spPr>
        <p:txBody>
          <a:bodyPr/>
          <a:lstStyle/>
          <a:p>
            <a:pPr algn="just"/>
            <a:r>
              <a:rPr lang="en-US" dirty="0">
                <a:latin typeface="Arial" panose="020B0604020202020204" pitchFamily="34" charset="0"/>
                <a:ea typeface="Times New Roman" panose="02020603050405020304" pitchFamily="18" charset="0"/>
              </a:rPr>
              <a:t>A person of action, focused on doing and directing others, a natural born boss, leader of the herd,</a:t>
            </a:r>
          </a:p>
          <a:p>
            <a:pPr algn="just"/>
            <a:r>
              <a:rPr lang="en-US" dirty="0">
                <a:latin typeface="Arial" panose="020B0604020202020204" pitchFamily="34" charset="0"/>
                <a:ea typeface="Times New Roman" panose="02020603050405020304" pitchFamily="18" charset="0"/>
              </a:rPr>
              <a:t>Inspires trust and respect among people</a:t>
            </a:r>
          </a:p>
          <a:p>
            <a:pPr algn="just"/>
            <a:r>
              <a:rPr lang="en-US" dirty="0">
                <a:latin typeface="Arial" panose="020B0604020202020204" pitchFamily="34" charset="0"/>
                <a:ea typeface="Times New Roman" panose="02020603050405020304" pitchFamily="18" charset="0"/>
              </a:rPr>
              <a:t>A good organizer</a:t>
            </a:r>
          </a:p>
          <a:p>
            <a:pPr algn="just"/>
            <a:r>
              <a:rPr lang="en-US" dirty="0">
                <a:latin typeface="Arial" panose="020B0604020202020204" pitchFamily="34" charset="0"/>
                <a:ea typeface="Times New Roman" panose="02020603050405020304" pitchFamily="18" charset="0"/>
              </a:rPr>
              <a:t>Is able to distribute tasks and organize work to others</a:t>
            </a:r>
          </a:p>
          <a:p>
            <a:pPr algn="just"/>
            <a:r>
              <a:rPr lang="en-US" dirty="0">
                <a:latin typeface="Arial" panose="020B0604020202020204" pitchFamily="34" charset="0"/>
                <a:ea typeface="Times New Roman" panose="02020603050405020304" pitchFamily="18" charset="0"/>
              </a:rPr>
              <a:t>Impatient and often speaks before thinking</a:t>
            </a:r>
          </a:p>
          <a:p>
            <a:pPr algn="just"/>
            <a:r>
              <a:rPr lang="pl-PL" dirty="0">
                <a:latin typeface="Arial" panose="020B0604020202020204" pitchFamily="34" charset="0"/>
                <a:ea typeface="Times New Roman" panose="02020603050405020304" pitchFamily="18" charset="0"/>
              </a:rPr>
              <a:t>E</a:t>
            </a:r>
            <a:r>
              <a:rPr lang="en-US" dirty="0" err="1">
                <a:latin typeface="Arial" panose="020B0604020202020204" pitchFamily="34" charset="0"/>
                <a:ea typeface="Times New Roman" panose="02020603050405020304" pitchFamily="18" charset="0"/>
              </a:rPr>
              <a:t>xplosive</a:t>
            </a:r>
            <a:r>
              <a:rPr lang="en-US" dirty="0">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2378140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4C8A02-A1EF-488A-84A5-C0973378C3C7}"/>
              </a:ext>
            </a:extLst>
          </p:cNvPr>
          <p:cNvSpPr>
            <a:spLocks noGrp="1"/>
          </p:cNvSpPr>
          <p:nvPr>
            <p:ph type="title"/>
          </p:nvPr>
        </p:nvSpPr>
        <p:spPr>
          <a:xfrm>
            <a:off x="457200" y="0"/>
            <a:ext cx="8229600" cy="908720"/>
          </a:xfrm>
        </p:spPr>
        <p:txBody>
          <a:bodyPr/>
          <a:lstStyle/>
          <a:p>
            <a:r>
              <a:rPr lang="pl-PL" dirty="0" err="1">
                <a:solidFill>
                  <a:srgbClr val="FFC000"/>
                </a:solidFill>
              </a:rPr>
              <a:t>Phlegmatic</a:t>
            </a:r>
            <a:r>
              <a:rPr lang="pl-PL" dirty="0">
                <a:solidFill>
                  <a:srgbClr val="FFC000"/>
                </a:solidFill>
              </a:rPr>
              <a:t> </a:t>
            </a:r>
          </a:p>
        </p:txBody>
      </p:sp>
      <p:sp>
        <p:nvSpPr>
          <p:cNvPr id="3" name="Symbol zastępczy zawartości 2">
            <a:extLst>
              <a:ext uri="{FF2B5EF4-FFF2-40B4-BE49-F238E27FC236}">
                <a16:creationId xmlns:a16="http://schemas.microsoft.com/office/drawing/2014/main" id="{31EEBC23-53BB-4493-9796-D915E5774B00}"/>
              </a:ext>
            </a:extLst>
          </p:cNvPr>
          <p:cNvSpPr>
            <a:spLocks noGrp="1"/>
          </p:cNvSpPr>
          <p:nvPr>
            <p:ph idx="1"/>
          </p:nvPr>
        </p:nvSpPr>
        <p:spPr>
          <a:xfrm>
            <a:off x="0" y="908720"/>
            <a:ext cx="8964488" cy="5217443"/>
          </a:xfrm>
        </p:spPr>
        <p:txBody>
          <a:bodyPr/>
          <a:lstStyle/>
          <a:p>
            <a:pPr algn="just"/>
            <a:r>
              <a:rPr lang="en-US" dirty="0">
                <a:latin typeface="Arial" panose="020B0604020202020204" pitchFamily="34" charset="0"/>
                <a:ea typeface="Times New Roman" panose="02020603050405020304" pitchFamily="18" charset="0"/>
              </a:rPr>
              <a:t>Observer</a:t>
            </a:r>
          </a:p>
          <a:p>
            <a:pPr algn="just"/>
            <a:r>
              <a:rPr lang="en-US" dirty="0">
                <a:latin typeface="Arial" panose="020B0604020202020204" pitchFamily="34" charset="0"/>
                <a:ea typeface="Times New Roman" panose="02020603050405020304" pitchFamily="18" charset="0"/>
              </a:rPr>
              <a:t>Calm, poised and patient, quiet and at the same time cheerful</a:t>
            </a:r>
          </a:p>
          <a:p>
            <a:pPr algn="just"/>
            <a:r>
              <a:rPr lang="en-US" dirty="0">
                <a:latin typeface="Arial" panose="020B0604020202020204" pitchFamily="34" charset="0"/>
                <a:ea typeface="Times New Roman" panose="02020603050405020304" pitchFamily="18" charset="0"/>
              </a:rPr>
              <a:t>Reluctant to share the emotions he hides deeply.</a:t>
            </a:r>
          </a:p>
          <a:p>
            <a:pPr algn="just"/>
            <a:r>
              <a:rPr lang="en-US" dirty="0">
                <a:latin typeface="Arial" panose="020B0604020202020204" pitchFamily="34" charset="0"/>
                <a:ea typeface="Times New Roman" panose="02020603050405020304" pitchFamily="18" charset="0"/>
              </a:rPr>
              <a:t>Kind, polite, friendly</a:t>
            </a:r>
          </a:p>
          <a:p>
            <a:pPr algn="just"/>
            <a:r>
              <a:rPr lang="en-US" dirty="0">
                <a:latin typeface="Arial" panose="020B0604020202020204" pitchFamily="34" charset="0"/>
                <a:ea typeface="Times New Roman" panose="02020603050405020304" pitchFamily="18" charset="0"/>
              </a:rPr>
              <a:t>He can sympathize and care.</a:t>
            </a:r>
          </a:p>
          <a:p>
            <a:pPr algn="just"/>
            <a:r>
              <a:rPr lang="en-US" dirty="0">
                <a:latin typeface="Arial" panose="020B0604020202020204" pitchFamily="34" charset="0"/>
                <a:ea typeface="Times New Roman" panose="02020603050405020304" pitchFamily="18" charset="0"/>
              </a:rPr>
              <a:t>Can listen!</a:t>
            </a:r>
          </a:p>
          <a:p>
            <a:pPr algn="just"/>
            <a:r>
              <a:rPr lang="en-US" dirty="0">
                <a:latin typeface="Arial" panose="020B0604020202020204" pitchFamily="34" charset="0"/>
                <a:ea typeface="Times New Roman" panose="02020603050405020304" pitchFamily="18" charset="0"/>
              </a:rPr>
              <a:t>Slow, has less energy.</a:t>
            </a:r>
          </a:p>
          <a:p>
            <a:pPr algn="just"/>
            <a:r>
              <a:rPr lang="en-US" dirty="0">
                <a:latin typeface="Arial" panose="020B0604020202020204" pitchFamily="34" charset="0"/>
                <a:ea typeface="Times New Roman" panose="02020603050405020304" pitchFamily="18" charset="0"/>
              </a:rPr>
              <a:t>Radiates calm</a:t>
            </a:r>
          </a:p>
        </p:txBody>
      </p:sp>
    </p:spTree>
    <p:extLst>
      <p:ext uri="{BB962C8B-B14F-4D97-AF65-F5344CB8AC3E}">
        <p14:creationId xmlns:p14="http://schemas.microsoft.com/office/powerpoint/2010/main" val="3023191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618E16-5E9E-41E5-BDF9-0E281771130E}"/>
              </a:ext>
            </a:extLst>
          </p:cNvPr>
          <p:cNvSpPr>
            <a:spLocks noGrp="1"/>
          </p:cNvSpPr>
          <p:nvPr>
            <p:ph type="title"/>
          </p:nvPr>
        </p:nvSpPr>
        <p:spPr>
          <a:xfrm>
            <a:off x="457200" y="0"/>
            <a:ext cx="8229600" cy="620688"/>
          </a:xfrm>
        </p:spPr>
        <p:txBody>
          <a:bodyPr/>
          <a:lstStyle/>
          <a:p>
            <a:r>
              <a:rPr lang="pl-PL" b="1" dirty="0" err="1">
                <a:solidFill>
                  <a:srgbClr val="00B050"/>
                </a:solidFill>
              </a:rPr>
              <a:t>Melancholic</a:t>
            </a:r>
            <a:endParaRPr lang="pl-PL" dirty="0">
              <a:solidFill>
                <a:srgbClr val="00B050"/>
              </a:solidFill>
            </a:endParaRPr>
          </a:p>
        </p:txBody>
      </p:sp>
      <p:sp>
        <p:nvSpPr>
          <p:cNvPr id="3" name="Symbol zastępczy zawartości 2">
            <a:extLst>
              <a:ext uri="{FF2B5EF4-FFF2-40B4-BE49-F238E27FC236}">
                <a16:creationId xmlns:a16="http://schemas.microsoft.com/office/drawing/2014/main" id="{BA5DA39C-8E53-400D-9210-C128E19624C0}"/>
              </a:ext>
            </a:extLst>
          </p:cNvPr>
          <p:cNvSpPr>
            <a:spLocks noGrp="1"/>
          </p:cNvSpPr>
          <p:nvPr>
            <p:ph idx="1"/>
          </p:nvPr>
        </p:nvSpPr>
        <p:spPr>
          <a:xfrm>
            <a:off x="107504" y="620688"/>
            <a:ext cx="8579296" cy="5505475"/>
          </a:xfrm>
        </p:spPr>
        <p:txBody>
          <a:bodyPr/>
          <a:lstStyle/>
          <a:p>
            <a:r>
              <a:rPr lang="en-US" sz="2800" dirty="0"/>
              <a:t>Thinker and pessimist</a:t>
            </a:r>
          </a:p>
          <a:p>
            <a:r>
              <a:rPr lang="en-US" sz="2800" dirty="0"/>
              <a:t>Sensitive to beauty, musical.</a:t>
            </a:r>
          </a:p>
          <a:p>
            <a:r>
              <a:rPr lang="en-US" sz="2800" dirty="0"/>
              <a:t>Dreamer</a:t>
            </a:r>
          </a:p>
          <a:p>
            <a:r>
              <a:rPr lang="en-US" sz="2800" dirty="0"/>
              <a:t>Characterized by conscientiousness, great sensitivity to the needs of others and a  tendency to sacrifice himself.</a:t>
            </a:r>
          </a:p>
          <a:p>
            <a:r>
              <a:rPr lang="en-US" sz="2800" dirty="0"/>
              <a:t>He chooses his friends carefully, he is distrustful</a:t>
            </a:r>
          </a:p>
          <a:p>
            <a:r>
              <a:rPr lang="en-US" sz="2800" dirty="0"/>
              <a:t>Prefers to remain in the shadows, so he will avoid speaking in front of the group</a:t>
            </a:r>
          </a:p>
          <a:p>
            <a:r>
              <a:rPr lang="en-US" sz="2800" dirty="0"/>
              <a:t>Persistent and precise, orderly organized, he always has to finish what he started, if he promises something - he keeps his word</a:t>
            </a:r>
          </a:p>
          <a:p>
            <a:endParaRPr lang="pl-PL" dirty="0"/>
          </a:p>
        </p:txBody>
      </p:sp>
    </p:spTree>
    <p:extLst>
      <p:ext uri="{BB962C8B-B14F-4D97-AF65-F5344CB8AC3E}">
        <p14:creationId xmlns:p14="http://schemas.microsoft.com/office/powerpoint/2010/main" val="2381213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BC3129-2463-635C-2E14-753385F5EF32}"/>
              </a:ext>
            </a:extLst>
          </p:cNvPr>
          <p:cNvSpPr>
            <a:spLocks noGrp="1"/>
          </p:cNvSpPr>
          <p:nvPr>
            <p:ph idx="1"/>
          </p:nvPr>
        </p:nvSpPr>
        <p:spPr>
          <a:xfrm>
            <a:off x="457200" y="1052736"/>
            <a:ext cx="8229600" cy="4525963"/>
          </a:xfrm>
        </p:spPr>
        <p:txBody>
          <a:bodyPr/>
          <a:lstStyle/>
          <a:p>
            <a:pPr marL="0" indent="0" algn="ctr">
              <a:buNone/>
            </a:pPr>
            <a:r>
              <a:rPr lang="en-US" sz="6000" b="1" dirty="0">
                <a:solidFill>
                  <a:srgbClr val="0070C0"/>
                </a:solidFill>
              </a:rPr>
              <a:t>SOFT skills that minimize violent behavior among children and adolescents</a:t>
            </a:r>
            <a:endParaRPr lang="pl-PL" sz="6000" b="1" dirty="0">
              <a:solidFill>
                <a:srgbClr val="0070C0"/>
              </a:solidFill>
            </a:endParaRPr>
          </a:p>
        </p:txBody>
      </p:sp>
    </p:spTree>
    <p:extLst>
      <p:ext uri="{BB962C8B-B14F-4D97-AF65-F5344CB8AC3E}">
        <p14:creationId xmlns:p14="http://schemas.microsoft.com/office/powerpoint/2010/main" val="520595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AABCF1-57E2-9ED7-A04E-CFF9A22BDEAC}"/>
              </a:ext>
            </a:extLst>
          </p:cNvPr>
          <p:cNvSpPr>
            <a:spLocks noGrp="1"/>
          </p:cNvSpPr>
          <p:nvPr>
            <p:ph type="title"/>
          </p:nvPr>
        </p:nvSpPr>
        <p:spPr>
          <a:xfrm>
            <a:off x="488978" y="-77152"/>
            <a:ext cx="8229600" cy="1143000"/>
          </a:xfrm>
        </p:spPr>
        <p:txBody>
          <a:bodyPr/>
          <a:lstStyle/>
          <a:p>
            <a:r>
              <a:rPr lang="pl-PL" b="1" dirty="0">
                <a:solidFill>
                  <a:srgbClr val="0070C0"/>
                </a:solidFill>
              </a:rPr>
              <a:t>ASSERTIVENESS</a:t>
            </a:r>
          </a:p>
        </p:txBody>
      </p:sp>
      <p:sp>
        <p:nvSpPr>
          <p:cNvPr id="3" name="Symbol zastępczy zawartości 2">
            <a:extLst>
              <a:ext uri="{FF2B5EF4-FFF2-40B4-BE49-F238E27FC236}">
                <a16:creationId xmlns:a16="http://schemas.microsoft.com/office/drawing/2014/main" id="{47FDAF3D-C85E-48AB-3767-F4E336C94C48}"/>
              </a:ext>
            </a:extLst>
          </p:cNvPr>
          <p:cNvSpPr>
            <a:spLocks noGrp="1"/>
          </p:cNvSpPr>
          <p:nvPr>
            <p:ph sz="half" idx="1"/>
          </p:nvPr>
        </p:nvSpPr>
        <p:spPr>
          <a:xfrm>
            <a:off x="200946" y="1098032"/>
            <a:ext cx="4402832" cy="5400600"/>
          </a:xfrm>
        </p:spPr>
        <p:txBody>
          <a:bodyPr>
            <a:normAutofit fontScale="92500" lnSpcReduction="10000"/>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having own opinion and the ability to express it, even if it differs from the opinion of others</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the ability to say no without hurting others</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the ability to set boundaries for other people without offending them</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the ability to express one's emotions without hurting others</a:t>
            </a:r>
          </a:p>
          <a:p>
            <a:pPr algn="just">
              <a:lnSpc>
                <a:spcPct val="107000"/>
              </a:lnSpc>
              <a:spcAft>
                <a:spcPts val="800"/>
              </a:spcAft>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Symbol zastępczy zawartości 5">
            <a:extLst>
              <a:ext uri="{FF2B5EF4-FFF2-40B4-BE49-F238E27FC236}">
                <a16:creationId xmlns:a16="http://schemas.microsoft.com/office/drawing/2014/main" id="{F29DAC56-D85F-4B36-780B-1322783704A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20072" y="1065848"/>
            <a:ext cx="3685727" cy="2651184"/>
          </a:xfrm>
        </p:spPr>
      </p:pic>
      <p:sp>
        <p:nvSpPr>
          <p:cNvPr id="7" name="pole tekstowe 6">
            <a:extLst>
              <a:ext uri="{FF2B5EF4-FFF2-40B4-BE49-F238E27FC236}">
                <a16:creationId xmlns:a16="http://schemas.microsoft.com/office/drawing/2014/main" id="{2384650E-A7FD-D36F-CFB3-83D9525CDF78}"/>
              </a:ext>
            </a:extLst>
          </p:cNvPr>
          <p:cNvSpPr txBox="1"/>
          <p:nvPr/>
        </p:nvSpPr>
        <p:spPr>
          <a:xfrm>
            <a:off x="4867199" y="4190308"/>
            <a:ext cx="4038600" cy="1569660"/>
          </a:xfrm>
          <a:prstGeom prst="rect">
            <a:avLst/>
          </a:prstGeom>
          <a:noFill/>
        </p:spPr>
        <p:txBody>
          <a:bodyPr wrap="square" rtlCol="0">
            <a:spAutoFit/>
          </a:bodyPr>
          <a:lstStyle/>
          <a:p>
            <a:pPr lvl="0" algn="ctr">
              <a:defRPr/>
            </a:pPr>
            <a:r>
              <a:rPr lang="en-US" sz="2400" dirty="0">
                <a:solidFill>
                  <a:srgbClr val="0070C0"/>
                </a:solidFill>
              </a:rPr>
              <a:t>"I don't like the way you talk about Tom, we don't know the real reasons why he behaved like that. Let's not judge him!"</a:t>
            </a:r>
          </a:p>
        </p:txBody>
      </p:sp>
    </p:spTree>
    <p:extLst>
      <p:ext uri="{BB962C8B-B14F-4D97-AF65-F5344CB8AC3E}">
        <p14:creationId xmlns:p14="http://schemas.microsoft.com/office/powerpoint/2010/main" val="262497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C5AA67-E5FA-C513-7077-18F85DED35B4}"/>
              </a:ext>
            </a:extLst>
          </p:cNvPr>
          <p:cNvSpPr>
            <a:spLocks noGrp="1"/>
          </p:cNvSpPr>
          <p:nvPr>
            <p:ph type="title"/>
          </p:nvPr>
        </p:nvSpPr>
        <p:spPr/>
        <p:txBody>
          <a:bodyPr/>
          <a:lstStyle/>
          <a:p>
            <a:r>
              <a:rPr lang="pl-PL" b="1" dirty="0">
                <a:solidFill>
                  <a:srgbClr val="C00000"/>
                </a:solidFill>
              </a:rPr>
              <a:t>EMPATHY</a:t>
            </a:r>
          </a:p>
        </p:txBody>
      </p:sp>
      <p:pic>
        <p:nvPicPr>
          <p:cNvPr id="6" name="Symbol zastępczy zawartości 5">
            <a:extLst>
              <a:ext uri="{FF2B5EF4-FFF2-40B4-BE49-F238E27FC236}">
                <a16:creationId xmlns:a16="http://schemas.microsoft.com/office/drawing/2014/main" id="{70F9324E-136F-4E50-3E9E-FBAA1F53EC1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510250"/>
            <a:ext cx="4038600" cy="2705862"/>
          </a:xfrm>
        </p:spPr>
      </p:pic>
      <p:sp>
        <p:nvSpPr>
          <p:cNvPr id="4" name="Symbol zastępczy zawartości 3">
            <a:extLst>
              <a:ext uri="{FF2B5EF4-FFF2-40B4-BE49-F238E27FC236}">
                <a16:creationId xmlns:a16="http://schemas.microsoft.com/office/drawing/2014/main" id="{C5A9BD5C-8841-58EC-013C-B62448E1758E}"/>
              </a:ext>
            </a:extLst>
          </p:cNvPr>
          <p:cNvSpPr>
            <a:spLocks noGrp="1"/>
          </p:cNvSpPr>
          <p:nvPr>
            <p:ph sz="half" idx="2"/>
          </p:nvPr>
        </p:nvSpPr>
        <p:spPr/>
        <p:txBody>
          <a:bodyPr>
            <a:normAutofit/>
          </a:bodyPr>
          <a:lstStyle/>
          <a:p>
            <a:r>
              <a:rPr lang="en-US" dirty="0"/>
              <a:t>The ability to recognize other people's emotions </a:t>
            </a:r>
          </a:p>
          <a:p>
            <a:r>
              <a:rPr lang="en-US" dirty="0"/>
              <a:t>The ability to empathize with another person</a:t>
            </a:r>
          </a:p>
          <a:p>
            <a:r>
              <a:rPr lang="pl-PL" dirty="0"/>
              <a:t>I</a:t>
            </a:r>
            <a:r>
              <a:rPr lang="en-US" dirty="0"/>
              <a:t>t allows us to feel like another person for a moment, to understand what he is feeling </a:t>
            </a:r>
          </a:p>
        </p:txBody>
      </p:sp>
    </p:spTree>
    <p:extLst>
      <p:ext uri="{BB962C8B-B14F-4D97-AF65-F5344CB8AC3E}">
        <p14:creationId xmlns:p14="http://schemas.microsoft.com/office/powerpoint/2010/main" val="1754586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AA043D-0A24-BBB1-D1ED-6F69BCE569F7}"/>
              </a:ext>
            </a:extLst>
          </p:cNvPr>
          <p:cNvSpPr>
            <a:spLocks noGrp="1"/>
          </p:cNvSpPr>
          <p:nvPr>
            <p:ph type="title"/>
          </p:nvPr>
        </p:nvSpPr>
        <p:spPr/>
        <p:txBody>
          <a:bodyPr>
            <a:normAutofit fontScale="90000"/>
          </a:bodyPr>
          <a:lstStyle/>
          <a:p>
            <a:r>
              <a:rPr lang="fr-FR" b="1" dirty="0">
                <a:solidFill>
                  <a:srgbClr val="00B050"/>
                </a:solidFill>
              </a:rPr>
              <a:t>EFFECTIVE COMMUNICATION </a:t>
            </a:r>
            <a:br>
              <a:rPr lang="fr-FR" b="1" dirty="0">
                <a:solidFill>
                  <a:srgbClr val="00B050"/>
                </a:solidFill>
              </a:rPr>
            </a:br>
            <a:r>
              <a:rPr lang="fr-FR" b="1" dirty="0">
                <a:solidFill>
                  <a:srgbClr val="00B050"/>
                </a:solidFill>
              </a:rPr>
              <a:t>Non-Violent Communication (NVC)</a:t>
            </a:r>
          </a:p>
        </p:txBody>
      </p:sp>
      <p:sp>
        <p:nvSpPr>
          <p:cNvPr id="3" name="Symbol zastępczy zawartości 2">
            <a:extLst>
              <a:ext uri="{FF2B5EF4-FFF2-40B4-BE49-F238E27FC236}">
                <a16:creationId xmlns:a16="http://schemas.microsoft.com/office/drawing/2014/main" id="{6D2D833C-A72D-7FD2-402E-7AF76699EA26}"/>
              </a:ext>
            </a:extLst>
          </p:cNvPr>
          <p:cNvSpPr>
            <a:spLocks noGrp="1"/>
          </p:cNvSpPr>
          <p:nvPr>
            <p:ph idx="1"/>
          </p:nvPr>
        </p:nvSpPr>
        <p:spPr>
          <a:xfrm>
            <a:off x="457200" y="1590739"/>
            <a:ext cx="8229600" cy="4525963"/>
          </a:xfrm>
        </p:spPr>
        <p:txBody>
          <a:bodyPr/>
          <a:lstStyle/>
          <a:p>
            <a:pPr marL="0" indent="0" algn="ctr">
              <a:buNone/>
            </a:pPr>
            <a:r>
              <a:rPr lang="en-US" b="1" dirty="0"/>
              <a:t>The language of the giraffe versus the language of the jackal </a:t>
            </a:r>
            <a:endParaRPr lang="pl-PL" b="1" dirty="0"/>
          </a:p>
        </p:txBody>
      </p:sp>
      <p:pic>
        <p:nvPicPr>
          <p:cNvPr id="7" name="Obraz 6">
            <a:extLst>
              <a:ext uri="{FF2B5EF4-FFF2-40B4-BE49-F238E27FC236}">
                <a16:creationId xmlns:a16="http://schemas.microsoft.com/office/drawing/2014/main" id="{A78F337E-5B5E-54D0-EE94-0B0D818B84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611" y="2344651"/>
            <a:ext cx="2960399" cy="4457230"/>
          </a:xfrm>
          <a:prstGeom prst="rect">
            <a:avLst/>
          </a:prstGeom>
        </p:spPr>
      </p:pic>
      <p:pic>
        <p:nvPicPr>
          <p:cNvPr id="9" name="Obraz 8">
            <a:extLst>
              <a:ext uri="{FF2B5EF4-FFF2-40B4-BE49-F238E27FC236}">
                <a16:creationId xmlns:a16="http://schemas.microsoft.com/office/drawing/2014/main" id="{BDE46D81-F210-9F3D-98C4-C13BBD2E1C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07114" y="3451380"/>
            <a:ext cx="4450275" cy="2543686"/>
          </a:xfrm>
          <a:prstGeom prst="rect">
            <a:avLst/>
          </a:prstGeom>
        </p:spPr>
      </p:pic>
    </p:spTree>
    <p:extLst>
      <p:ext uri="{BB962C8B-B14F-4D97-AF65-F5344CB8AC3E}">
        <p14:creationId xmlns:p14="http://schemas.microsoft.com/office/powerpoint/2010/main" val="2901951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BFB530-0386-8653-DF59-3EF89981C3C3}"/>
              </a:ext>
            </a:extLst>
          </p:cNvPr>
          <p:cNvSpPr>
            <a:spLocks noGrp="1"/>
          </p:cNvSpPr>
          <p:nvPr>
            <p:ph type="title"/>
          </p:nvPr>
        </p:nvSpPr>
        <p:spPr>
          <a:xfrm>
            <a:off x="457200" y="274638"/>
            <a:ext cx="8229600" cy="562074"/>
          </a:xfrm>
        </p:spPr>
        <p:txBody>
          <a:bodyPr>
            <a:noAutofit/>
          </a:bodyPr>
          <a:lstStyle/>
          <a:p>
            <a:r>
              <a:rPr lang="en-US" sz="3600" b="1" dirty="0">
                <a:solidFill>
                  <a:srgbClr val="C00000"/>
                </a:solidFill>
              </a:rPr>
              <a:t>The language of the Jackal: The YOU message</a:t>
            </a:r>
            <a:endParaRPr lang="pl-PL" sz="3600" b="1" dirty="0">
              <a:solidFill>
                <a:srgbClr val="C00000"/>
              </a:solidFill>
            </a:endParaRPr>
          </a:p>
        </p:txBody>
      </p:sp>
      <p:sp>
        <p:nvSpPr>
          <p:cNvPr id="3" name="Symbol zastępczy zawartości 2">
            <a:extLst>
              <a:ext uri="{FF2B5EF4-FFF2-40B4-BE49-F238E27FC236}">
                <a16:creationId xmlns:a16="http://schemas.microsoft.com/office/drawing/2014/main" id="{445C7A76-6A68-EC55-D6D0-8D8FC4F832BC}"/>
              </a:ext>
            </a:extLst>
          </p:cNvPr>
          <p:cNvSpPr>
            <a:spLocks noGrp="1"/>
          </p:cNvSpPr>
          <p:nvPr>
            <p:ph idx="1"/>
          </p:nvPr>
        </p:nvSpPr>
        <p:spPr>
          <a:xfrm>
            <a:off x="457200" y="1031161"/>
            <a:ext cx="8229600" cy="5552201"/>
          </a:xfrm>
        </p:spPr>
        <p:txBody>
          <a:bodyPr>
            <a:normAutofit fontScale="92500" lnSpcReduction="10000"/>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Stop talking!</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You never listen to me!</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Your problem. You're lazy so you got a bad grade!</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Why can't you behave like others?</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I can't talk to you normally!</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You are oversensitive! Don't be hysterical!</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Don't feel sorry for yourself, others have it worse than you!</a:t>
            </a:r>
            <a:endParaRPr lang="pl-PL" dirty="0">
              <a:highlight>
                <a:srgbClr val="FFFF00"/>
              </a:highlight>
              <a:latin typeface="Calibri" panose="020F0502020204030204" pitchFamily="34" charset="0"/>
              <a:cs typeface="Calibri" panose="020F0502020204030204" pitchFamily="34" charset="0"/>
            </a:endParaRPr>
          </a:p>
          <a:p>
            <a:pPr marL="0" indent="0" algn="ctr">
              <a:buNone/>
            </a:pPr>
            <a:r>
              <a:rPr lang="pl-PL" sz="3800" b="1" dirty="0">
                <a:solidFill>
                  <a:srgbClr val="C00000"/>
                </a:solidFill>
                <a:latin typeface="Calibri" panose="020F0502020204030204" pitchFamily="34" charset="0"/>
                <a:cs typeface="Calibri" panose="020F0502020204030204" pitchFamily="34" charset="0"/>
              </a:rPr>
              <a:t>WHAT DO THEY CONTAIN?</a:t>
            </a:r>
            <a:endParaRPr lang="pl-PL" dirty="0"/>
          </a:p>
        </p:txBody>
      </p:sp>
    </p:spTree>
    <p:extLst>
      <p:ext uri="{BB962C8B-B14F-4D97-AF65-F5344CB8AC3E}">
        <p14:creationId xmlns:p14="http://schemas.microsoft.com/office/powerpoint/2010/main" val="1763711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DDB039DA-B44C-5B41-3730-52B84D8E5DF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512" y="-1"/>
            <a:ext cx="1800200" cy="2710413"/>
          </a:xfrm>
          <a:prstGeom prst="rect">
            <a:avLst/>
          </a:prstGeom>
        </p:spPr>
      </p:pic>
      <p:sp>
        <p:nvSpPr>
          <p:cNvPr id="2" name="Tytuł 1"/>
          <p:cNvSpPr>
            <a:spLocks noGrp="1"/>
          </p:cNvSpPr>
          <p:nvPr>
            <p:ph type="title"/>
          </p:nvPr>
        </p:nvSpPr>
        <p:spPr>
          <a:xfrm>
            <a:off x="457200" y="261386"/>
            <a:ext cx="8229600" cy="1143000"/>
          </a:xfrm>
        </p:spPr>
        <p:txBody>
          <a:bodyPr/>
          <a:lstStyle/>
          <a:p>
            <a:r>
              <a:rPr lang="en-US" sz="2800" b="1" dirty="0">
                <a:solidFill>
                  <a:schemeClr val="tx2"/>
                </a:solidFill>
              </a:rPr>
              <a:t>The language of the Giraffe: the I message</a:t>
            </a:r>
            <a:endParaRPr lang="pl-PL" sz="2800" b="1" dirty="0">
              <a:solidFill>
                <a:schemeClr val="tx2"/>
              </a:solidFill>
            </a:endParaRPr>
          </a:p>
        </p:txBody>
      </p:sp>
      <p:sp>
        <p:nvSpPr>
          <p:cNvPr id="3" name="Symbol zastępczy zawartości 2"/>
          <p:cNvSpPr>
            <a:spLocks noGrp="1"/>
          </p:cNvSpPr>
          <p:nvPr>
            <p:ph idx="1"/>
          </p:nvPr>
        </p:nvSpPr>
        <p:spPr>
          <a:xfrm>
            <a:off x="480526" y="2708920"/>
            <a:ext cx="8229600" cy="4968552"/>
          </a:xfrm>
        </p:spPr>
        <p:txBody>
          <a:bodyPr>
            <a:normAutofit/>
          </a:bodyPr>
          <a:lstStyle/>
          <a:p>
            <a:pPr algn="just"/>
            <a:r>
              <a:rPr lang="en-US" dirty="0"/>
              <a:t>it only says something about me, about how I feel about the other person's behavior</a:t>
            </a:r>
          </a:p>
          <a:p>
            <a:pPr algn="just"/>
            <a:r>
              <a:rPr lang="en-US" dirty="0"/>
              <a:t>"I'm sorry that you don't call me back"</a:t>
            </a:r>
          </a:p>
          <a:p>
            <a:pPr algn="just"/>
            <a:r>
              <a:rPr lang="en-US" dirty="0"/>
              <a:t>INSTEAD OF</a:t>
            </a:r>
          </a:p>
          <a:p>
            <a:pPr algn="just"/>
            <a:r>
              <a:rPr lang="en-US" dirty="0"/>
              <a:t>You'll never call me back! You do not care about me!</a:t>
            </a:r>
          </a:p>
          <a:p>
            <a:pPr marL="0" indent="0" algn="ctr">
              <a:lnSpc>
                <a:spcPct val="115000"/>
              </a:lnSpc>
              <a:spcAft>
                <a:spcPts val="1000"/>
              </a:spcAft>
              <a:buNone/>
            </a:pPr>
            <a:endParaRPr lang="pl-PL" b="1" dirty="0">
              <a:solidFill>
                <a:srgbClr val="92D050"/>
              </a:solidFill>
              <a:ea typeface="Calibri"/>
              <a:cs typeface="Times New Roman"/>
            </a:endParaRPr>
          </a:p>
          <a:p>
            <a:pPr marL="0" indent="0">
              <a:lnSpc>
                <a:spcPct val="115000"/>
              </a:lnSpc>
              <a:spcAft>
                <a:spcPts val="1000"/>
              </a:spcAft>
              <a:buNone/>
            </a:pPr>
            <a:endParaRPr lang="pl-PL" b="1" dirty="0">
              <a:solidFill>
                <a:schemeClr val="accent2"/>
              </a:solidFill>
              <a:ea typeface="Calibri"/>
              <a:cs typeface="Times New Roman"/>
            </a:endParaRPr>
          </a:p>
          <a:p>
            <a:pPr marL="0" indent="0">
              <a:buNone/>
            </a:pPr>
            <a:endParaRPr lang="pl-PL" dirty="0"/>
          </a:p>
        </p:txBody>
      </p:sp>
    </p:spTree>
    <p:extLst>
      <p:ext uri="{BB962C8B-B14F-4D97-AF65-F5344CB8AC3E}">
        <p14:creationId xmlns:p14="http://schemas.microsoft.com/office/powerpoint/2010/main" val="238909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15F532-09C7-3A5A-77F0-83753946A188}"/>
              </a:ext>
            </a:extLst>
          </p:cNvPr>
          <p:cNvSpPr>
            <a:spLocks noGrp="1"/>
          </p:cNvSpPr>
          <p:nvPr>
            <p:ph type="title"/>
          </p:nvPr>
        </p:nvSpPr>
        <p:spPr>
          <a:xfrm>
            <a:off x="457200" y="0"/>
            <a:ext cx="8229600" cy="1143000"/>
          </a:xfrm>
        </p:spPr>
        <p:txBody>
          <a:bodyPr>
            <a:normAutofit fontScale="90000"/>
          </a:bodyPr>
          <a:lstStyle/>
          <a:p>
            <a:r>
              <a:rPr lang="en-US" b="1" dirty="0">
                <a:solidFill>
                  <a:srgbClr val="0070C0"/>
                </a:solidFill>
              </a:rPr>
              <a:t>The language of the Giraffe: the I message</a:t>
            </a:r>
            <a:endParaRPr lang="pl-PL" b="1" dirty="0">
              <a:solidFill>
                <a:srgbClr val="0070C0"/>
              </a:solidFill>
            </a:endParaRPr>
          </a:p>
        </p:txBody>
      </p:sp>
      <p:sp>
        <p:nvSpPr>
          <p:cNvPr id="3" name="Symbol zastępczy zawartości 2">
            <a:extLst>
              <a:ext uri="{FF2B5EF4-FFF2-40B4-BE49-F238E27FC236}">
                <a16:creationId xmlns:a16="http://schemas.microsoft.com/office/drawing/2014/main" id="{C6D5E076-D53B-CD8A-558D-EE1A53D4B406}"/>
              </a:ext>
            </a:extLst>
          </p:cNvPr>
          <p:cNvSpPr>
            <a:spLocks noGrp="1"/>
          </p:cNvSpPr>
          <p:nvPr>
            <p:ph idx="1"/>
          </p:nvPr>
        </p:nvSpPr>
        <p:spPr>
          <a:xfrm>
            <a:off x="323528" y="1168287"/>
            <a:ext cx="8568952" cy="5429065"/>
          </a:xfrm>
        </p:spPr>
        <p:txBody>
          <a:bodyPr>
            <a:normAutofit/>
          </a:bodyPr>
          <a:lstStyle/>
          <a:p>
            <a:r>
              <a:rPr lang="en-US" dirty="0"/>
              <a:t>It bothers me that you interrupt me again.</a:t>
            </a:r>
          </a:p>
          <a:p>
            <a:r>
              <a:rPr lang="en-US" dirty="0"/>
              <a:t>I feel ignored when you text while talking to me</a:t>
            </a:r>
          </a:p>
          <a:p>
            <a:r>
              <a:rPr lang="en-US" dirty="0"/>
              <a:t>It's hard for me to hear that I'm oversensitive. My feelings are being judged, it doesn't help</a:t>
            </a:r>
          </a:p>
          <a:p>
            <a:r>
              <a:rPr lang="en-US" dirty="0"/>
              <a:t>You have no permission to talk to me that way</a:t>
            </a:r>
          </a:p>
          <a:p>
            <a:r>
              <a:rPr lang="en-US" dirty="0"/>
              <a:t>I need YOU to help me this time</a:t>
            </a:r>
          </a:p>
          <a:p>
            <a:endParaRPr lang="pl-PL" dirty="0"/>
          </a:p>
          <a:p>
            <a:pPr algn="ctr"/>
            <a:r>
              <a:rPr lang="pl-PL" b="1" dirty="0">
                <a:solidFill>
                  <a:srgbClr val="0070C0"/>
                </a:solidFill>
                <a:highlight>
                  <a:srgbClr val="FFFF00"/>
                </a:highlight>
              </a:rPr>
              <a:t>CZEGO NIE ZAWIERAJĄ?</a:t>
            </a:r>
          </a:p>
          <a:p>
            <a:endParaRPr lang="pl-PL" dirty="0"/>
          </a:p>
          <a:p>
            <a:endParaRPr lang="pl-PL" dirty="0"/>
          </a:p>
          <a:p>
            <a:endParaRPr lang="pl-PL" dirty="0"/>
          </a:p>
        </p:txBody>
      </p:sp>
    </p:spTree>
    <p:extLst>
      <p:ext uri="{BB962C8B-B14F-4D97-AF65-F5344CB8AC3E}">
        <p14:creationId xmlns:p14="http://schemas.microsoft.com/office/powerpoint/2010/main" val="314836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ADE3EE-675F-D9DD-11E3-F70C4DB95A59}"/>
              </a:ext>
            </a:extLst>
          </p:cNvPr>
          <p:cNvSpPr>
            <a:spLocks noGrp="1"/>
          </p:cNvSpPr>
          <p:nvPr>
            <p:ph type="title"/>
          </p:nvPr>
        </p:nvSpPr>
        <p:spPr/>
        <p:txBody>
          <a:bodyPr/>
          <a:lstStyle/>
          <a:p>
            <a:r>
              <a:rPr lang="en-US" b="1" dirty="0">
                <a:solidFill>
                  <a:srgbClr val="FF0000"/>
                </a:solidFill>
              </a:rPr>
              <a:t>Bullying </a:t>
            </a:r>
            <a:r>
              <a:rPr lang="en-US" sz="4000" b="1" dirty="0"/>
              <a:t>in primary schools (2018)</a:t>
            </a:r>
            <a:endParaRPr lang="pl-PL" sz="2400" dirty="0"/>
          </a:p>
        </p:txBody>
      </p:sp>
      <p:pic>
        <p:nvPicPr>
          <p:cNvPr id="4" name="Symbol zastępczy zawartości 3">
            <a:extLst>
              <a:ext uri="{FF2B5EF4-FFF2-40B4-BE49-F238E27FC236}">
                <a16:creationId xmlns:a16="http://schemas.microsoft.com/office/drawing/2014/main" id="{9DB628E7-8ED6-A860-E09F-82F5C5DA9B93}"/>
              </a:ext>
            </a:extLst>
          </p:cNvPr>
          <p:cNvPicPr>
            <a:picLocks noGrp="1" noChangeAspect="1"/>
          </p:cNvPicPr>
          <p:nvPr>
            <p:ph idx="1"/>
          </p:nvPr>
        </p:nvPicPr>
        <p:blipFill>
          <a:blip r:embed="rId2"/>
          <a:stretch>
            <a:fillRect/>
          </a:stretch>
        </p:blipFill>
        <p:spPr>
          <a:xfrm>
            <a:off x="503492" y="2060848"/>
            <a:ext cx="7884932" cy="416310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Pismo odręczne 5">
                <a:extLst>
                  <a:ext uri="{FF2B5EF4-FFF2-40B4-BE49-F238E27FC236}">
                    <a16:creationId xmlns:a16="http://schemas.microsoft.com/office/drawing/2014/main" id="{CAC15204-4F45-7502-9A2B-1FE5CC71CB0E}"/>
                  </a:ext>
                </a:extLst>
              </p14:cNvPr>
              <p14:cNvContentPartPr/>
              <p14:nvPr/>
            </p14:nvContentPartPr>
            <p14:xfrm>
              <a:off x="5047696" y="4427306"/>
              <a:ext cx="28080" cy="449640"/>
            </p14:xfrm>
          </p:contentPart>
        </mc:Choice>
        <mc:Fallback xmlns="">
          <p:pic>
            <p:nvPicPr>
              <p:cNvPr id="6" name="Pismo odręczne 5">
                <a:extLst>
                  <a:ext uri="{FF2B5EF4-FFF2-40B4-BE49-F238E27FC236}">
                    <a16:creationId xmlns:a16="http://schemas.microsoft.com/office/drawing/2014/main" id="{CAC15204-4F45-7502-9A2B-1FE5CC71CB0E}"/>
                  </a:ext>
                </a:extLst>
              </p:cNvPr>
              <p:cNvPicPr/>
              <p:nvPr/>
            </p:nvPicPr>
            <p:blipFill>
              <a:blip r:embed="rId4"/>
              <a:stretch>
                <a:fillRect/>
              </a:stretch>
            </p:blipFill>
            <p:spPr>
              <a:xfrm>
                <a:off x="4993696" y="4319306"/>
                <a:ext cx="13572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Pismo odręczne 6">
                <a:extLst>
                  <a:ext uri="{FF2B5EF4-FFF2-40B4-BE49-F238E27FC236}">
                    <a16:creationId xmlns:a16="http://schemas.microsoft.com/office/drawing/2014/main" id="{276366FE-13F6-22FD-9F0E-31552DA51AB3}"/>
                  </a:ext>
                </a:extLst>
              </p14:cNvPr>
              <p14:cNvContentPartPr/>
              <p14:nvPr/>
            </p14:nvContentPartPr>
            <p14:xfrm>
              <a:off x="2052136" y="4448906"/>
              <a:ext cx="28080" cy="294480"/>
            </p14:xfrm>
          </p:contentPart>
        </mc:Choice>
        <mc:Fallback xmlns="">
          <p:pic>
            <p:nvPicPr>
              <p:cNvPr id="7" name="Pismo odręczne 6">
                <a:extLst>
                  <a:ext uri="{FF2B5EF4-FFF2-40B4-BE49-F238E27FC236}">
                    <a16:creationId xmlns:a16="http://schemas.microsoft.com/office/drawing/2014/main" id="{276366FE-13F6-22FD-9F0E-31552DA51AB3}"/>
                  </a:ext>
                </a:extLst>
              </p:cNvPr>
              <p:cNvPicPr/>
              <p:nvPr/>
            </p:nvPicPr>
            <p:blipFill>
              <a:blip r:embed="rId6"/>
              <a:stretch>
                <a:fillRect/>
              </a:stretch>
            </p:blipFill>
            <p:spPr>
              <a:xfrm>
                <a:off x="2043496" y="4439906"/>
                <a:ext cx="457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Pismo odręczne 7">
                <a:extLst>
                  <a:ext uri="{FF2B5EF4-FFF2-40B4-BE49-F238E27FC236}">
                    <a16:creationId xmlns:a16="http://schemas.microsoft.com/office/drawing/2014/main" id="{08AA9564-47D3-AA63-9890-BE66F64E6A15}"/>
                  </a:ext>
                </a:extLst>
              </p14:cNvPr>
              <p14:cNvContentPartPr/>
              <p14:nvPr/>
            </p14:nvContentPartPr>
            <p14:xfrm>
              <a:off x="2013976" y="4400666"/>
              <a:ext cx="360" cy="330120"/>
            </p14:xfrm>
          </p:contentPart>
        </mc:Choice>
        <mc:Fallback xmlns="">
          <p:pic>
            <p:nvPicPr>
              <p:cNvPr id="8" name="Pismo odręczne 7">
                <a:extLst>
                  <a:ext uri="{FF2B5EF4-FFF2-40B4-BE49-F238E27FC236}">
                    <a16:creationId xmlns:a16="http://schemas.microsoft.com/office/drawing/2014/main" id="{08AA9564-47D3-AA63-9890-BE66F64E6A15}"/>
                  </a:ext>
                </a:extLst>
              </p:cNvPr>
              <p:cNvPicPr/>
              <p:nvPr/>
            </p:nvPicPr>
            <p:blipFill>
              <a:blip r:embed="rId8"/>
              <a:stretch>
                <a:fillRect/>
              </a:stretch>
            </p:blipFill>
            <p:spPr>
              <a:xfrm>
                <a:off x="1959976" y="4293026"/>
                <a:ext cx="108000" cy="545760"/>
              </a:xfrm>
              <a:prstGeom prst="rect">
                <a:avLst/>
              </a:prstGeom>
            </p:spPr>
          </p:pic>
        </mc:Fallback>
      </mc:AlternateContent>
    </p:spTree>
    <p:extLst>
      <p:ext uri="{BB962C8B-B14F-4D97-AF65-F5344CB8AC3E}">
        <p14:creationId xmlns:p14="http://schemas.microsoft.com/office/powerpoint/2010/main" val="161958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9C46E4-6245-4B40-A1D3-53072A9CD6E2}"/>
              </a:ext>
            </a:extLst>
          </p:cNvPr>
          <p:cNvSpPr>
            <a:spLocks noGrp="1"/>
          </p:cNvSpPr>
          <p:nvPr>
            <p:ph type="title"/>
          </p:nvPr>
        </p:nvSpPr>
        <p:spPr/>
        <p:txBody>
          <a:bodyPr/>
          <a:lstStyle/>
          <a:p>
            <a:r>
              <a:rPr lang="en-US" b="1" dirty="0">
                <a:solidFill>
                  <a:srgbClr val="0070C0"/>
                </a:solidFill>
              </a:rPr>
              <a:t>The ADVANTAGES of "the giraffe language"</a:t>
            </a:r>
            <a:endParaRPr lang="pl-PL" b="1" dirty="0">
              <a:solidFill>
                <a:srgbClr val="0070C0"/>
              </a:solidFill>
            </a:endParaRPr>
          </a:p>
        </p:txBody>
      </p:sp>
      <p:sp>
        <p:nvSpPr>
          <p:cNvPr id="3" name="Symbol zastępczy zawartości 2">
            <a:extLst>
              <a:ext uri="{FF2B5EF4-FFF2-40B4-BE49-F238E27FC236}">
                <a16:creationId xmlns:a16="http://schemas.microsoft.com/office/drawing/2014/main" id="{B52ACCF7-6E77-4229-891C-B551AD0C7A86}"/>
              </a:ext>
            </a:extLst>
          </p:cNvPr>
          <p:cNvSpPr>
            <a:spLocks noGrp="1"/>
          </p:cNvSpPr>
          <p:nvPr>
            <p:ph idx="1"/>
          </p:nvPr>
        </p:nvSpPr>
        <p:spPr>
          <a:xfrm>
            <a:off x="179512" y="1417638"/>
            <a:ext cx="8712968" cy="4708525"/>
          </a:xfrm>
        </p:spPr>
        <p:txBody>
          <a:bodyPr/>
          <a:lstStyle/>
          <a:p>
            <a:r>
              <a:rPr lang="en-US" dirty="0"/>
              <a:t>it </a:t>
            </a:r>
            <a:r>
              <a:rPr lang="en-US" dirty="0">
                <a:solidFill>
                  <a:srgbClr val="FF0000"/>
                </a:solidFill>
              </a:rPr>
              <a:t>does not </a:t>
            </a:r>
            <a:r>
              <a:rPr lang="en-US" dirty="0"/>
              <a:t>judge the other person,</a:t>
            </a:r>
          </a:p>
          <a:p>
            <a:r>
              <a:rPr lang="en-US" dirty="0"/>
              <a:t>is concrete, based on facts,</a:t>
            </a:r>
          </a:p>
          <a:p>
            <a:r>
              <a:rPr lang="en-US" dirty="0"/>
              <a:t>it is personal, so it increases the level of openness in the relationship</a:t>
            </a:r>
          </a:p>
          <a:p>
            <a:r>
              <a:rPr lang="en-US" dirty="0">
                <a:solidFill>
                  <a:srgbClr val="FFC000"/>
                </a:solidFill>
              </a:rPr>
              <a:t>The YOU message: "You are selfish. As usual, you're not listening to me!"</a:t>
            </a:r>
          </a:p>
          <a:p>
            <a:r>
              <a:rPr lang="en-US" dirty="0">
                <a:solidFill>
                  <a:schemeClr val="tx2">
                    <a:lumMod val="60000"/>
                    <a:lumOff val="40000"/>
                  </a:schemeClr>
                </a:solidFill>
              </a:rPr>
              <a:t>The I message: "I feel ignored when you look at your phone when I'm talking to you"</a:t>
            </a:r>
          </a:p>
        </p:txBody>
      </p:sp>
    </p:spTree>
    <p:extLst>
      <p:ext uri="{BB962C8B-B14F-4D97-AF65-F5344CB8AC3E}">
        <p14:creationId xmlns:p14="http://schemas.microsoft.com/office/powerpoint/2010/main" val="986702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864096"/>
          </a:xfrm>
        </p:spPr>
        <p:txBody>
          <a:bodyPr/>
          <a:lstStyle/>
          <a:p>
            <a:r>
              <a:rPr lang="en-US" sz="4000" b="1" dirty="0">
                <a:solidFill>
                  <a:srgbClr val="0070C0"/>
                </a:solidFill>
              </a:rPr>
              <a:t>Find the “I message" (in the following):</a:t>
            </a:r>
            <a:endParaRPr lang="pl-PL" sz="4000" b="1" dirty="0">
              <a:solidFill>
                <a:srgbClr val="0070C0"/>
              </a:solidFill>
            </a:endParaRPr>
          </a:p>
        </p:txBody>
      </p:sp>
      <p:sp>
        <p:nvSpPr>
          <p:cNvPr id="3" name="Symbol zastępczy zawartości 2"/>
          <p:cNvSpPr>
            <a:spLocks noGrp="1"/>
          </p:cNvSpPr>
          <p:nvPr>
            <p:ph idx="1"/>
          </p:nvPr>
        </p:nvSpPr>
        <p:spPr>
          <a:xfrm>
            <a:off x="107504" y="1052736"/>
            <a:ext cx="8856984" cy="4929411"/>
          </a:xfrm>
        </p:spPr>
        <p:txBody>
          <a:bodyPr/>
          <a:lstStyle/>
          <a:p>
            <a:pPr lvl="0" algn="just"/>
            <a:r>
              <a:rPr lang="en-US" sz="2800" i="1" dirty="0"/>
              <a:t>I don't like it when you're late for class.</a:t>
            </a:r>
          </a:p>
          <a:p>
            <a:pPr lvl="0" algn="just"/>
            <a:r>
              <a:rPr lang="en-US" sz="2800" i="1" dirty="0"/>
              <a:t>Stop feeling sorry for yourself and start learning.</a:t>
            </a:r>
          </a:p>
          <a:p>
            <a:pPr lvl="0" algn="just"/>
            <a:r>
              <a:rPr lang="en-US" sz="2800" i="1" dirty="0"/>
              <a:t>It bothers me that you're talking now while I’m teaching</a:t>
            </a:r>
          </a:p>
          <a:p>
            <a:pPr lvl="0" algn="just"/>
            <a:r>
              <a:rPr lang="en-US" sz="2800" i="1" dirty="0"/>
              <a:t>You're a latecomer like no other!</a:t>
            </a:r>
          </a:p>
          <a:p>
            <a:pPr lvl="0" algn="just"/>
            <a:r>
              <a:rPr lang="en-US" sz="2800" i="1" dirty="0"/>
              <a:t>It's your fault! Because of you I didn't manage to finish the test</a:t>
            </a:r>
          </a:p>
          <a:p>
            <a:pPr lvl="0" algn="just"/>
            <a:r>
              <a:rPr lang="en-US" sz="2800" i="1" dirty="0"/>
              <a:t>You're lazy, you always keep putting things off until later</a:t>
            </a:r>
          </a:p>
          <a:p>
            <a:pPr lvl="0" algn="just"/>
            <a:r>
              <a:rPr lang="en-US" sz="2800" i="1" dirty="0"/>
              <a:t>I can't concentrate in this noise</a:t>
            </a:r>
          </a:p>
          <a:p>
            <a:pPr lvl="0" algn="just"/>
            <a:r>
              <a:rPr lang="en-US" sz="2800" i="1" dirty="0"/>
              <a:t>It's hard for me to teach when you're talking</a:t>
            </a:r>
          </a:p>
          <a:p>
            <a:pPr lvl="0" algn="just"/>
            <a:r>
              <a:rPr lang="en-US" sz="2800" i="1" dirty="0"/>
              <a:t>I feel angry when you talk to me like this</a:t>
            </a:r>
          </a:p>
        </p:txBody>
      </p:sp>
    </p:spTree>
    <p:extLst>
      <p:ext uri="{BB962C8B-B14F-4D97-AF65-F5344CB8AC3E}">
        <p14:creationId xmlns:p14="http://schemas.microsoft.com/office/powerpoint/2010/main" val="2441658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r>
              <a:rPr lang="en-US" altLang="pl-PL" b="1" dirty="0">
                <a:solidFill>
                  <a:srgbClr val="C00000"/>
                </a:solidFill>
              </a:rPr>
              <a:t>Replace the “YOU message” with the “I message”</a:t>
            </a:r>
            <a:endParaRPr lang="pl-PL" altLang="pl-PL" b="1" dirty="0">
              <a:solidFill>
                <a:srgbClr val="C00000"/>
              </a:solidFill>
            </a:endParaRPr>
          </a:p>
        </p:txBody>
      </p:sp>
      <p:sp>
        <p:nvSpPr>
          <p:cNvPr id="20483" name="Symbol zastępczy zawartości 2"/>
          <p:cNvSpPr>
            <a:spLocks noGrp="1"/>
          </p:cNvSpPr>
          <p:nvPr>
            <p:ph idx="1"/>
          </p:nvPr>
        </p:nvSpPr>
        <p:spPr/>
        <p:txBody>
          <a:bodyPr/>
          <a:lstStyle/>
          <a:p>
            <a:r>
              <a:rPr lang="en-US" altLang="pl-PL" sz="2800" dirty="0"/>
              <a:t>"You always interrupt me when I'm talking"</a:t>
            </a:r>
          </a:p>
          <a:p>
            <a:pPr marL="0" indent="0">
              <a:buNone/>
            </a:pPr>
            <a:r>
              <a:rPr lang="en-US" altLang="pl-PL" sz="2800" dirty="0"/>
              <a:t>……….</a:t>
            </a:r>
          </a:p>
          <a:p>
            <a:r>
              <a:rPr lang="en-US" altLang="pl-PL" sz="2800" dirty="0"/>
              <a:t>"You never listen to what I say"</a:t>
            </a:r>
          </a:p>
          <a:p>
            <a:pPr marL="0" indent="0">
              <a:buNone/>
            </a:pPr>
            <a:r>
              <a:rPr lang="en-US" altLang="pl-PL" sz="2800" dirty="0"/>
              <a:t>…………</a:t>
            </a:r>
          </a:p>
          <a:p>
            <a:r>
              <a:rPr lang="en-US" altLang="pl-PL" sz="2800" dirty="0"/>
              <a:t>"You keep taking my charger without permission"</a:t>
            </a:r>
          </a:p>
          <a:p>
            <a:pPr marL="0" indent="0">
              <a:buNone/>
            </a:pPr>
            <a:r>
              <a:rPr lang="en-US" altLang="pl-PL" sz="2800" dirty="0"/>
              <a:t>…………</a:t>
            </a:r>
          </a:p>
          <a:p>
            <a:r>
              <a:rPr lang="en-US" altLang="pl-PL" sz="2800" dirty="0"/>
              <a:t>"You're so disorganized! How could you lose the keys?"</a:t>
            </a:r>
          </a:p>
          <a:p>
            <a:pPr marL="0" indent="0">
              <a:buNone/>
            </a:pPr>
            <a:r>
              <a:rPr lang="en-US" altLang="pl-PL" sz="2800" dirty="0"/>
              <a:t>………..</a:t>
            </a:r>
          </a:p>
          <a:p>
            <a:pPr>
              <a:lnSpc>
                <a:spcPct val="115000"/>
              </a:lnSpc>
              <a:spcAft>
                <a:spcPts val="1000"/>
              </a:spcAft>
            </a:pPr>
            <a:endParaRPr lang="pl-PL" altLang="pl-PL" dirty="0"/>
          </a:p>
          <a:p>
            <a:endParaRPr lang="pl-PL" altLang="pl-PL" dirty="0"/>
          </a:p>
        </p:txBody>
      </p:sp>
    </p:spTree>
    <p:extLst>
      <p:ext uri="{BB962C8B-B14F-4D97-AF65-F5344CB8AC3E}">
        <p14:creationId xmlns:p14="http://schemas.microsoft.com/office/powerpoint/2010/main" val="2159942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F3C131-0005-40C7-30B8-7F00E56C11C6}"/>
              </a:ext>
            </a:extLst>
          </p:cNvPr>
          <p:cNvSpPr>
            <a:spLocks noGrp="1"/>
          </p:cNvSpPr>
          <p:nvPr>
            <p:ph type="title"/>
          </p:nvPr>
        </p:nvSpPr>
        <p:spPr>
          <a:xfrm>
            <a:off x="484515" y="1352"/>
            <a:ext cx="8229600" cy="1143000"/>
          </a:xfrm>
        </p:spPr>
        <p:txBody>
          <a:bodyPr/>
          <a:lstStyle/>
          <a:p>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The 4-step model of Nonviolent Communication</a:t>
            </a:r>
            <a:endParaRPr lang="pl-PL" b="1" dirty="0">
              <a:solidFill>
                <a:srgbClr val="0070C0"/>
              </a:solidFill>
            </a:endParaRPr>
          </a:p>
        </p:txBody>
      </p:sp>
      <p:sp>
        <p:nvSpPr>
          <p:cNvPr id="3" name="Symbol zastępczy zawartości 2">
            <a:extLst>
              <a:ext uri="{FF2B5EF4-FFF2-40B4-BE49-F238E27FC236}">
                <a16:creationId xmlns:a16="http://schemas.microsoft.com/office/drawing/2014/main" id="{F263C3B1-0D7F-D3F8-A662-BA7EFC2572D5}"/>
              </a:ext>
            </a:extLst>
          </p:cNvPr>
          <p:cNvSpPr>
            <a:spLocks noGrp="1"/>
          </p:cNvSpPr>
          <p:nvPr>
            <p:ph idx="1"/>
          </p:nvPr>
        </p:nvSpPr>
        <p:spPr>
          <a:xfrm>
            <a:off x="395536" y="980728"/>
            <a:ext cx="8424936" cy="4525963"/>
          </a:xfrm>
        </p:spPr>
        <p:txBody>
          <a:bodyPr/>
          <a:lstStyle/>
          <a:p>
            <a:pPr marL="0" indent="0" algn="just">
              <a:lnSpc>
                <a:spcPct val="107000"/>
              </a:lnSpc>
              <a:spcAft>
                <a:spcPts val="800"/>
              </a:spcAft>
              <a:buNone/>
            </a:pPr>
            <a:r>
              <a:rPr lang="pl-PL" sz="1800" dirty="0">
                <a:solidFill>
                  <a:srgbClr val="00B050"/>
                </a:solidFill>
                <a:latin typeface="Calibri" panose="020F0502020204030204" pitchFamily="34" charset="0"/>
                <a:ea typeface="Calibri" panose="020F0502020204030204" pitchFamily="34" charset="0"/>
                <a:cs typeface="Calibri" panose="020F0502020204030204" pitchFamily="34" charset="0"/>
              </a:rPr>
              <a:t>1</a:t>
            </a:r>
            <a:r>
              <a:rPr lang="pl-PL"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B050"/>
                </a:solidFill>
                <a:latin typeface="Calibri" panose="020F0502020204030204" pitchFamily="34" charset="0"/>
                <a:ea typeface="Calibri" panose="020F0502020204030204" pitchFamily="34" charset="0"/>
                <a:cs typeface="Calibri" panose="020F0502020204030204" pitchFamily="34" charset="0"/>
              </a:rPr>
              <a:t>Expressing </a:t>
            </a:r>
            <a:r>
              <a:rPr lang="en-US" sz="1800" dirty="0">
                <a:solidFill>
                  <a:srgbClr val="00B050"/>
                </a:solidFill>
                <a:latin typeface="Calibri" panose="020F0502020204030204" pitchFamily="34" charset="0"/>
                <a:ea typeface="Calibri" panose="020F0502020204030204" pitchFamily="34" charset="0"/>
                <a:cs typeface="Calibri" panose="020F0502020204030204" pitchFamily="34" charset="0"/>
              </a:rPr>
              <a:t>feelings: </a:t>
            </a:r>
            <a:endParaRPr lang="pl-PL" sz="18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1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00B050"/>
                </a:solidFill>
                <a:latin typeface="Calibri" panose="020F0502020204030204" pitchFamily="34" charset="0"/>
                <a:ea typeface="Calibri" panose="020F0502020204030204" pitchFamily="34" charset="0"/>
                <a:cs typeface="Calibri" panose="020F0502020204030204" pitchFamily="34" charset="0"/>
              </a:rPr>
              <a:t>I feel / I don't like / I am / it disturbs me (when)………</a:t>
            </a:r>
          </a:p>
          <a:p>
            <a:pPr algn="just">
              <a:lnSpc>
                <a:spcPct val="107000"/>
              </a:lnSpc>
              <a:spcAft>
                <a:spcPts val="800"/>
              </a:spcAft>
            </a:pPr>
            <a:endParaRPr lang="en-US" sz="1800" i="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1800" dirty="0">
                <a:solidFill>
                  <a:srgbClr val="7030A0"/>
                </a:solidFill>
                <a:latin typeface="Calibri" panose="020F0502020204030204" pitchFamily="34" charset="0"/>
                <a:ea typeface="Calibri" panose="020F0502020204030204" pitchFamily="34" charset="0"/>
                <a:cs typeface="Calibri" panose="020F0502020204030204" pitchFamily="34" charset="0"/>
              </a:rPr>
              <a:t>2.</a:t>
            </a:r>
            <a:r>
              <a:rPr lang="pl-PL" sz="1800"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7030A0"/>
                </a:solidFill>
                <a:latin typeface="Calibri" panose="020F0502020204030204" pitchFamily="34" charset="0"/>
                <a:ea typeface="Calibri" panose="020F0502020204030204" pitchFamily="34" charset="0"/>
                <a:cs typeface="Calibri" panose="020F0502020204030204" pitchFamily="34" charset="0"/>
              </a:rPr>
              <a:t>Description of the facts which we refer to - without judgment.                    	         </a:t>
            </a:r>
            <a:endParaRPr lang="pl-PL" sz="180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1800" i="1" dirty="0">
                <a:solidFill>
                  <a:srgbClr val="7030A0"/>
                </a:solidFill>
                <a:latin typeface="Calibri" panose="020F0502020204030204" pitchFamily="34" charset="0"/>
                <a:ea typeface="Calibri" panose="020F0502020204030204" pitchFamily="34" charset="0"/>
                <a:cs typeface="Calibri" panose="020F0502020204030204" pitchFamily="34" charset="0"/>
              </a:rPr>
              <a:t>When you …. (description of facts</a:t>
            </a:r>
            <a:r>
              <a:rPr lang="en-US" sz="1800" dirty="0">
                <a:solidFill>
                  <a:srgbClr val="7030A0"/>
                </a:solidFill>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800"/>
              </a:spcAf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3.</a:t>
            </a:r>
            <a:r>
              <a:rPr lang="pl-PL" sz="1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Expressing your needs: 						  </a:t>
            </a:r>
            <a:endParaRPr lang="pl-PL" sz="1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1800" i="1" dirty="0">
                <a:solidFill>
                  <a:srgbClr val="FF0000"/>
                </a:solidFill>
                <a:latin typeface="Calibri" panose="020F0502020204030204" pitchFamily="34" charset="0"/>
                <a:ea typeface="Calibri" panose="020F0502020204030204" pitchFamily="34" charset="0"/>
                <a:cs typeface="Calibri" panose="020F0502020204030204" pitchFamily="34" charset="0"/>
              </a:rPr>
              <a:t>Because I need…..</a:t>
            </a:r>
          </a:p>
          <a:p>
            <a:pPr algn="just">
              <a:lnSpc>
                <a:spcPct val="107000"/>
              </a:lnSpc>
              <a:spcAft>
                <a:spcPts val="800"/>
              </a:spcAf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18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4.</a:t>
            </a:r>
            <a:r>
              <a:rPr lang="pl-PL" sz="18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Expressing your expectations - that is, asking for specific behavior in the future:</a:t>
            </a:r>
          </a:p>
          <a:p>
            <a:pPr marL="0" indent="0" algn="just">
              <a:lnSpc>
                <a:spcPct val="107000"/>
              </a:lnSpc>
              <a:spcAft>
                <a:spcPts val="800"/>
              </a:spcAft>
              <a:buNone/>
            </a:pPr>
            <a:r>
              <a:rPr lang="en-US" sz="1800" i="1"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I expect that next time ...</a:t>
            </a:r>
          </a:p>
        </p:txBody>
      </p:sp>
    </p:spTree>
    <p:extLst>
      <p:ext uri="{BB962C8B-B14F-4D97-AF65-F5344CB8AC3E}">
        <p14:creationId xmlns:p14="http://schemas.microsoft.com/office/powerpoint/2010/main" val="2104930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9F1D5C-E84B-946B-11CD-E4AFA67DD140}"/>
              </a:ext>
            </a:extLst>
          </p:cNvPr>
          <p:cNvSpPr>
            <a:spLocks noGrp="1"/>
          </p:cNvSpPr>
          <p:nvPr>
            <p:ph type="title"/>
          </p:nvPr>
        </p:nvSpPr>
        <p:spPr>
          <a:xfrm>
            <a:off x="457200" y="274638"/>
            <a:ext cx="8229600" cy="1143000"/>
          </a:xfrm>
        </p:spPr>
        <p:txBody>
          <a:bodyPr wrap="square" anchor="ctr">
            <a:noAutofit/>
          </a:bodyPr>
          <a:lstStyle/>
          <a:p>
            <a:pPr>
              <a:lnSpc>
                <a:spcPct val="90000"/>
              </a:lnSpc>
            </a:pPr>
            <a:r>
              <a:rPr lang="en-US" sz="4000" b="1" dirty="0"/>
              <a:t>The ability to solve conflicts</a:t>
            </a:r>
            <a:endParaRPr lang="pl-PL" sz="4000" b="1" dirty="0"/>
          </a:p>
        </p:txBody>
      </p:sp>
      <p:pic>
        <p:nvPicPr>
          <p:cNvPr id="5" name="Obraz 4" descr="Obraz zawierający tekst, osoba, ściana, wewnątrz&#10;&#10;Opis wygenerowany automatycznie">
            <a:extLst>
              <a:ext uri="{FF2B5EF4-FFF2-40B4-BE49-F238E27FC236}">
                <a16:creationId xmlns:a16="http://schemas.microsoft.com/office/drawing/2014/main" id="{C11E296A-21A1-9188-C297-09BB97A08C5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662"/>
          <a:stretch/>
        </p:blipFill>
        <p:spPr>
          <a:xfrm>
            <a:off x="1403648" y="2120710"/>
            <a:ext cx="7283152" cy="4005453"/>
          </a:xfrm>
          <a:prstGeom prst="rect">
            <a:avLst/>
          </a:prstGeom>
          <a:noFill/>
        </p:spPr>
      </p:pic>
    </p:spTree>
    <p:extLst>
      <p:ext uri="{BB962C8B-B14F-4D97-AF65-F5344CB8AC3E}">
        <p14:creationId xmlns:p14="http://schemas.microsoft.com/office/powerpoint/2010/main" val="100784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50F9A0BE-EEF4-C9DD-76E3-C6B91B7E8F40}"/>
              </a:ext>
            </a:extLst>
          </p:cNvPr>
          <p:cNvSpPr>
            <a:spLocks noGrp="1"/>
          </p:cNvSpPr>
          <p:nvPr>
            <p:ph type="title"/>
          </p:nvPr>
        </p:nvSpPr>
        <p:spPr/>
        <p:txBody>
          <a:bodyPr/>
          <a:lstStyle/>
          <a:p>
            <a:r>
              <a:rPr lang="pl-PL" dirty="0" err="1">
                <a:solidFill>
                  <a:srgbClr val="00B0F0"/>
                </a:solidFill>
              </a:rPr>
              <a:t>Situation</a:t>
            </a:r>
            <a:r>
              <a:rPr lang="pl-PL" dirty="0">
                <a:solidFill>
                  <a:srgbClr val="00B0F0"/>
                </a:solidFill>
              </a:rPr>
              <a:t>  </a:t>
            </a:r>
            <a:r>
              <a:rPr lang="pl-PL" dirty="0">
                <a:solidFill>
                  <a:srgbClr val="00B0F0"/>
                </a:solidFill>
                <a:sym typeface="Wingdings" panose="05000000000000000000" pitchFamily="2" charset="2"/>
              </a:rPr>
              <a:t></a:t>
            </a:r>
            <a:endParaRPr lang="pl-PL" dirty="0">
              <a:solidFill>
                <a:srgbClr val="00B0F0"/>
              </a:solidFill>
            </a:endParaRPr>
          </a:p>
        </p:txBody>
      </p:sp>
      <p:sp>
        <p:nvSpPr>
          <p:cNvPr id="6" name="Symbol zastępczy zawartości 5">
            <a:extLst>
              <a:ext uri="{FF2B5EF4-FFF2-40B4-BE49-F238E27FC236}">
                <a16:creationId xmlns:a16="http://schemas.microsoft.com/office/drawing/2014/main" id="{84FBDD14-87A8-F8F1-C1D3-C1A5E057D613}"/>
              </a:ext>
            </a:extLst>
          </p:cNvPr>
          <p:cNvSpPr>
            <a:spLocks noGrp="1"/>
          </p:cNvSpPr>
          <p:nvPr>
            <p:ph idx="1"/>
          </p:nvPr>
        </p:nvSpPr>
        <p:spPr/>
        <p:txBody>
          <a:bodyPr>
            <a:normAutofit lnSpcReduction="10000"/>
          </a:bodyPr>
          <a:lstStyle/>
          <a:p>
            <a:pPr marL="0" indent="0">
              <a:buNone/>
            </a:pPr>
            <a:r>
              <a:rPr lang="en-US" dirty="0"/>
              <a:t>During the break after PE, the 11-year-old Stan pushes Tom, who falls to the floor.</a:t>
            </a:r>
          </a:p>
          <a:p>
            <a:endParaRPr lang="en-US" dirty="0"/>
          </a:p>
          <a:p>
            <a:pPr marL="0" indent="0">
              <a:buNone/>
            </a:pPr>
            <a:r>
              <a:rPr lang="en-US" i="1" dirty="0"/>
              <a:t>The context:</a:t>
            </a:r>
          </a:p>
          <a:p>
            <a:pPr marL="0" indent="0">
              <a:buNone/>
            </a:pPr>
            <a:r>
              <a:rPr lang="en-US" dirty="0"/>
              <a:t>(During Physical Education lesson, when the boys were choosing members of their football teams - Tom said to Stan: "I don't want you on the team because you're a loser!")</a:t>
            </a:r>
          </a:p>
          <a:p>
            <a:pPr marL="0" indent="0">
              <a:buNone/>
            </a:pPr>
            <a:r>
              <a:rPr lang="en-US" i="1" dirty="0">
                <a:solidFill>
                  <a:srgbClr val="00B0F0"/>
                </a:solidFill>
              </a:rPr>
              <a:t>How does the teacher deal with this?</a:t>
            </a:r>
          </a:p>
        </p:txBody>
      </p:sp>
    </p:spTree>
    <p:extLst>
      <p:ext uri="{BB962C8B-B14F-4D97-AF65-F5344CB8AC3E}">
        <p14:creationId xmlns:p14="http://schemas.microsoft.com/office/powerpoint/2010/main" val="4089134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260B82-6F0F-D8CD-5861-C6C3BF09F32C}"/>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Mistakes made by adults during children's conflicts:</a:t>
            </a:r>
            <a:endParaRPr lang="pl-PL" sz="3700" dirty="0"/>
          </a:p>
        </p:txBody>
      </p:sp>
      <p:sp>
        <p:nvSpPr>
          <p:cNvPr id="3" name="Symbol zastępczy zawartości 2">
            <a:extLst>
              <a:ext uri="{FF2B5EF4-FFF2-40B4-BE49-F238E27FC236}">
                <a16:creationId xmlns:a16="http://schemas.microsoft.com/office/drawing/2014/main" id="{8868C961-3B5E-54D2-81CF-40D20617E259}"/>
              </a:ext>
            </a:extLst>
          </p:cNvPr>
          <p:cNvSpPr>
            <a:spLocks noGrp="1"/>
          </p:cNvSpPr>
          <p:nvPr>
            <p:ph sz="half" idx="1"/>
          </p:nvPr>
        </p:nvSpPr>
        <p:spPr>
          <a:xfrm>
            <a:off x="457200" y="1600200"/>
            <a:ext cx="4038600" cy="4525963"/>
          </a:xfrm>
        </p:spPr>
        <p:txBody>
          <a:bodyPr>
            <a:normAutofit/>
          </a:bodyPr>
          <a:lstStyle/>
          <a:p>
            <a:pPr>
              <a:lnSpc>
                <a:spcPct val="90000"/>
              </a:lnSpc>
            </a:pPr>
            <a:r>
              <a:rPr lang="en-US" sz="2400" dirty="0">
                <a:solidFill>
                  <a:srgbClr val="FF0000"/>
                </a:solidFill>
              </a:rPr>
              <a:t>Investigating, who started it? Determining who is guilty.</a:t>
            </a:r>
          </a:p>
          <a:p>
            <a:pPr>
              <a:lnSpc>
                <a:spcPct val="90000"/>
              </a:lnSpc>
            </a:pPr>
            <a:r>
              <a:rPr lang="en-US" sz="2400" dirty="0">
                <a:solidFill>
                  <a:srgbClr val="FF0000"/>
                </a:solidFill>
              </a:rPr>
              <a:t>Taking the side of the child who is crying</a:t>
            </a:r>
          </a:p>
          <a:p>
            <a:pPr>
              <a:lnSpc>
                <a:spcPct val="90000"/>
              </a:lnSpc>
            </a:pPr>
            <a:r>
              <a:rPr lang="en-US" sz="2400" dirty="0">
                <a:solidFill>
                  <a:srgbClr val="FF0000"/>
                </a:solidFill>
              </a:rPr>
              <a:t>Generalizing - you always….</a:t>
            </a:r>
          </a:p>
          <a:p>
            <a:pPr>
              <a:lnSpc>
                <a:spcPct val="90000"/>
              </a:lnSpc>
            </a:pPr>
            <a:r>
              <a:rPr lang="en-US" sz="2400" dirty="0">
                <a:solidFill>
                  <a:srgbClr val="FF0000"/>
                </a:solidFill>
              </a:rPr>
              <a:t>Judging.</a:t>
            </a:r>
          </a:p>
          <a:p>
            <a:pPr>
              <a:lnSpc>
                <a:spcPct val="90000"/>
              </a:lnSpc>
            </a:pPr>
            <a:r>
              <a:rPr lang="en-US" sz="2400" dirty="0">
                <a:solidFill>
                  <a:srgbClr val="FF0000"/>
                </a:solidFill>
              </a:rPr>
              <a:t>Threatening</a:t>
            </a:r>
          </a:p>
          <a:p>
            <a:pPr>
              <a:lnSpc>
                <a:spcPct val="90000"/>
              </a:lnSpc>
            </a:pPr>
            <a:r>
              <a:rPr lang="en-US" sz="2400" dirty="0">
                <a:solidFill>
                  <a:srgbClr val="FF0000"/>
                </a:solidFill>
              </a:rPr>
              <a:t>Showing pity</a:t>
            </a:r>
          </a:p>
          <a:p>
            <a:pPr>
              <a:lnSpc>
                <a:spcPct val="90000"/>
              </a:lnSpc>
            </a:pPr>
            <a:r>
              <a:rPr lang="en-US" sz="2400" i="1" dirty="0">
                <a:solidFill>
                  <a:srgbClr val="FF0000"/>
                </a:solidFill>
              </a:rPr>
              <a:t>Giving a ready solution, e.g. "apologize and avoid each other"</a:t>
            </a:r>
          </a:p>
          <a:p>
            <a:pPr marL="0" indent="0">
              <a:lnSpc>
                <a:spcPct val="90000"/>
              </a:lnSpc>
              <a:buNone/>
            </a:pPr>
            <a:endParaRPr lang="pl-PL" sz="2400" dirty="0"/>
          </a:p>
          <a:p>
            <a:pPr marL="0" indent="0">
              <a:lnSpc>
                <a:spcPct val="90000"/>
              </a:lnSpc>
              <a:buNone/>
            </a:pPr>
            <a:endParaRPr lang="pl-PL" sz="2400" dirty="0"/>
          </a:p>
        </p:txBody>
      </p:sp>
      <p:pic>
        <p:nvPicPr>
          <p:cNvPr id="6" name="Symbol zastępczy zawartości 5" descr="Obraz zawierający osoba, kobieta, dziewczynka&#10;&#10;Opis wygenerowany automatycznie">
            <a:extLst>
              <a:ext uri="{FF2B5EF4-FFF2-40B4-BE49-F238E27FC236}">
                <a16:creationId xmlns:a16="http://schemas.microsoft.com/office/drawing/2014/main" id="{7C9C903E-B214-ACB8-6F57-DFDEF17E1D0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020" r="10841" b="1"/>
          <a:stretch/>
        </p:blipFill>
        <p:spPr>
          <a:xfrm>
            <a:off x="4648200" y="1600200"/>
            <a:ext cx="4038600" cy="4525963"/>
          </a:xfrm>
          <a:noFill/>
        </p:spPr>
      </p:pic>
    </p:spTree>
    <p:extLst>
      <p:ext uri="{BB962C8B-B14F-4D97-AF65-F5344CB8AC3E}">
        <p14:creationId xmlns:p14="http://schemas.microsoft.com/office/powerpoint/2010/main" val="1449306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53F8FC52-9F85-FCF4-BE19-57902E5635CB}"/>
              </a:ext>
            </a:extLst>
          </p:cNvPr>
          <p:cNvSpPr>
            <a:spLocks noGrp="1"/>
          </p:cNvSpPr>
          <p:nvPr>
            <p:ph type="title"/>
          </p:nvPr>
        </p:nvSpPr>
        <p:spPr/>
        <p:txBody>
          <a:bodyPr>
            <a:noAutofit/>
          </a:bodyPr>
          <a:lstStyle/>
          <a:p>
            <a:r>
              <a:rPr lang="en-US" sz="3600" dirty="0">
                <a:solidFill>
                  <a:srgbClr val="00B0F0"/>
                </a:solidFill>
              </a:rPr>
              <a:t>Let them hear each other out. Help to find the needs behind the their behavior</a:t>
            </a:r>
            <a:endParaRPr lang="pl-PL" sz="3600" dirty="0">
              <a:solidFill>
                <a:srgbClr val="00B0F0"/>
              </a:solidFill>
            </a:endParaRPr>
          </a:p>
        </p:txBody>
      </p:sp>
      <p:sp>
        <p:nvSpPr>
          <p:cNvPr id="6" name="Symbol zastępczy zawartości 5">
            <a:extLst>
              <a:ext uri="{FF2B5EF4-FFF2-40B4-BE49-F238E27FC236}">
                <a16:creationId xmlns:a16="http://schemas.microsoft.com/office/drawing/2014/main" id="{D12289C7-2905-1865-31F5-6C83E87F7766}"/>
              </a:ext>
            </a:extLst>
          </p:cNvPr>
          <p:cNvSpPr>
            <a:spLocks noGrp="1"/>
          </p:cNvSpPr>
          <p:nvPr>
            <p:ph idx="1"/>
          </p:nvPr>
        </p:nvSpPr>
        <p:spPr>
          <a:xfrm>
            <a:off x="457200" y="1844824"/>
            <a:ext cx="8229600" cy="4525963"/>
          </a:xfrm>
        </p:spPr>
        <p:txBody>
          <a:bodyPr>
            <a:normAutofit fontScale="92500" lnSpcReduction="20000"/>
          </a:bodyPr>
          <a:lstStyle/>
          <a:p>
            <a:pPr algn="just"/>
            <a:r>
              <a:rPr lang="en-US" i="1" dirty="0"/>
              <a:t>Stan, Tom - I want to talk to you, because I see that something is going on between you two. I would like to help you find a solution to this situation because I have the impression that it is difficult for you.</a:t>
            </a:r>
          </a:p>
          <a:p>
            <a:pPr algn="just"/>
            <a:r>
              <a:rPr lang="en-US" i="1" dirty="0"/>
              <a:t>Stan, were you upset with Tom because he said something unpleasant when setting teams...? Right?</a:t>
            </a:r>
          </a:p>
          <a:p>
            <a:pPr algn="just"/>
            <a:r>
              <a:rPr lang="en-US" i="1" dirty="0"/>
              <a:t>Tom, I can see that you are also nervous because you wanted to talk and not to fight right away, right?"</a:t>
            </a:r>
          </a:p>
        </p:txBody>
      </p:sp>
    </p:spTree>
    <p:extLst>
      <p:ext uri="{BB962C8B-B14F-4D97-AF65-F5344CB8AC3E}">
        <p14:creationId xmlns:p14="http://schemas.microsoft.com/office/powerpoint/2010/main" val="3893982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B31898-8180-B371-AAB9-71558D9DFD62}"/>
              </a:ext>
            </a:extLst>
          </p:cNvPr>
          <p:cNvSpPr>
            <a:spLocks noGrp="1"/>
          </p:cNvSpPr>
          <p:nvPr>
            <p:ph type="title"/>
          </p:nvPr>
        </p:nvSpPr>
        <p:spPr>
          <a:xfrm>
            <a:off x="457200" y="0"/>
            <a:ext cx="8229600" cy="1143000"/>
          </a:xfrm>
        </p:spPr>
        <p:txBody>
          <a:bodyPr>
            <a:normAutofit fontScale="90000"/>
          </a:bodyPr>
          <a:lstStyle/>
          <a:p>
            <a:r>
              <a:rPr lang="en-US" dirty="0"/>
              <a:t>What is worth doing in the case of children's conflict?</a:t>
            </a:r>
            <a:endParaRPr lang="pl-PL" dirty="0"/>
          </a:p>
        </p:txBody>
      </p:sp>
      <p:sp>
        <p:nvSpPr>
          <p:cNvPr id="3" name="Symbol zastępczy zawartości 2">
            <a:extLst>
              <a:ext uri="{FF2B5EF4-FFF2-40B4-BE49-F238E27FC236}">
                <a16:creationId xmlns:a16="http://schemas.microsoft.com/office/drawing/2014/main" id="{4F940880-9013-AC42-0CEB-2086B9903A20}"/>
              </a:ext>
            </a:extLst>
          </p:cNvPr>
          <p:cNvSpPr>
            <a:spLocks noGrp="1"/>
          </p:cNvSpPr>
          <p:nvPr>
            <p:ph sz="half" idx="1"/>
          </p:nvPr>
        </p:nvSpPr>
        <p:spPr>
          <a:xfrm>
            <a:off x="457200" y="949014"/>
            <a:ext cx="3812232" cy="4959972"/>
          </a:xfrm>
        </p:spPr>
        <p:txBody>
          <a:bodyPr>
            <a:noAutofit/>
          </a:bodyPr>
          <a:lstStyle/>
          <a:p>
            <a:endParaRPr lang="pl-PL" sz="2000" dirty="0"/>
          </a:p>
          <a:p>
            <a:r>
              <a:rPr lang="en-US" sz="2000" dirty="0">
                <a:solidFill>
                  <a:srgbClr val="00B050"/>
                </a:solidFill>
              </a:rPr>
              <a:t>Question: What happened that made you react like that? </a:t>
            </a:r>
            <a:r>
              <a:rPr lang="en-US" sz="2000" dirty="0"/>
              <a:t>–  to get to know both perspectives, to determine who suffered.</a:t>
            </a:r>
          </a:p>
          <a:p>
            <a:r>
              <a:rPr lang="en-US" sz="2000" dirty="0">
                <a:solidFill>
                  <a:srgbClr val="00B050"/>
                </a:solidFill>
              </a:rPr>
              <a:t>Questions full of curiosity: How do you feel about it now?, </a:t>
            </a:r>
            <a:r>
              <a:rPr lang="en-US" sz="2000" dirty="0"/>
              <a:t>how does your friend feel, what do you think? What does this situation teach you?</a:t>
            </a:r>
          </a:p>
          <a:p>
            <a:r>
              <a:rPr lang="en-US" sz="2000" dirty="0">
                <a:solidFill>
                  <a:srgbClr val="00B050"/>
                </a:solidFill>
              </a:rPr>
              <a:t>Searching for a solution</a:t>
            </a:r>
            <a:r>
              <a:rPr lang="en-US" sz="2000" dirty="0"/>
              <a:t>. What ideas do you have for resolving this conflict/repairing the harm?</a:t>
            </a:r>
          </a:p>
          <a:p>
            <a:r>
              <a:rPr lang="en-US" sz="2000" dirty="0">
                <a:solidFill>
                  <a:srgbClr val="00B050"/>
                </a:solidFill>
              </a:rPr>
              <a:t>A lesson for the future</a:t>
            </a:r>
            <a:r>
              <a:rPr lang="en-US" sz="2000" dirty="0"/>
              <a:t>. What do you need to do next time in a similar situation so that it doesn't happen again?</a:t>
            </a:r>
          </a:p>
        </p:txBody>
      </p:sp>
      <p:sp>
        <p:nvSpPr>
          <p:cNvPr id="4" name="Symbol zastępczy zawartości 3">
            <a:extLst>
              <a:ext uri="{FF2B5EF4-FFF2-40B4-BE49-F238E27FC236}">
                <a16:creationId xmlns:a16="http://schemas.microsoft.com/office/drawing/2014/main" id="{2FE5B452-DE38-AA0D-5E02-9FA53D59F14A}"/>
              </a:ext>
            </a:extLst>
          </p:cNvPr>
          <p:cNvSpPr>
            <a:spLocks noGrp="1"/>
          </p:cNvSpPr>
          <p:nvPr>
            <p:ph sz="half" idx="2"/>
          </p:nvPr>
        </p:nvSpPr>
        <p:spPr>
          <a:xfrm>
            <a:off x="4648200" y="1988840"/>
            <a:ext cx="4038600" cy="4137323"/>
          </a:xfrm>
        </p:spPr>
        <p:txBody>
          <a:bodyPr>
            <a:normAutofit fontScale="77500" lnSpcReduction="20000"/>
          </a:bodyPr>
          <a:lstStyle/>
          <a:p>
            <a:pPr marL="0" indent="0" algn="ctr">
              <a:buNone/>
            </a:pPr>
            <a:r>
              <a:rPr lang="pl-PL" b="1" dirty="0">
                <a:solidFill>
                  <a:srgbClr val="00B050"/>
                </a:solidFill>
              </a:rPr>
              <a:t>IMPORTANT</a:t>
            </a:r>
          </a:p>
          <a:p>
            <a:pPr marL="0" indent="0" algn="ctr">
              <a:buNone/>
            </a:pPr>
            <a:r>
              <a:rPr lang="en-US" sz="4600" dirty="0">
                <a:solidFill>
                  <a:srgbClr val="00B0F0"/>
                </a:solidFill>
              </a:rPr>
              <a:t>Impartiality</a:t>
            </a:r>
          </a:p>
          <a:p>
            <a:pPr marL="0" indent="0" algn="ctr">
              <a:buNone/>
            </a:pPr>
            <a:r>
              <a:rPr lang="en-US" sz="4600" dirty="0">
                <a:solidFill>
                  <a:srgbClr val="00B0F0"/>
                </a:solidFill>
              </a:rPr>
              <a:t>Active listening</a:t>
            </a:r>
          </a:p>
          <a:p>
            <a:pPr marL="0" indent="0" algn="ctr">
              <a:buNone/>
            </a:pPr>
            <a:r>
              <a:rPr lang="en-US" sz="4600" dirty="0">
                <a:solidFill>
                  <a:srgbClr val="00B0F0"/>
                </a:solidFill>
              </a:rPr>
              <a:t>Paraphrasing</a:t>
            </a:r>
          </a:p>
          <a:p>
            <a:pPr marL="0" indent="0" algn="ctr">
              <a:buNone/>
            </a:pPr>
            <a:r>
              <a:rPr lang="en-US" sz="4600" dirty="0">
                <a:solidFill>
                  <a:srgbClr val="00B0F0"/>
                </a:solidFill>
              </a:rPr>
              <a:t>Encouraging kids to look for solutions</a:t>
            </a:r>
          </a:p>
          <a:p>
            <a:pPr marL="0" indent="0" algn="ctr">
              <a:buNone/>
            </a:pPr>
            <a:r>
              <a:rPr lang="en-US" sz="4600" dirty="0">
                <a:solidFill>
                  <a:srgbClr val="00B0F0"/>
                </a:solidFill>
              </a:rPr>
              <a:t>Being a mediator, not a judge!</a:t>
            </a:r>
          </a:p>
          <a:p>
            <a:pPr algn="ctr"/>
            <a:endParaRPr lang="pl-PL" sz="4600" dirty="0">
              <a:solidFill>
                <a:srgbClr val="00B0F0"/>
              </a:solidFill>
            </a:endParaRPr>
          </a:p>
          <a:p>
            <a:endParaRPr lang="pl-PL" dirty="0"/>
          </a:p>
        </p:txBody>
      </p:sp>
    </p:spTree>
    <p:extLst>
      <p:ext uri="{BB962C8B-B14F-4D97-AF65-F5344CB8AC3E}">
        <p14:creationId xmlns:p14="http://schemas.microsoft.com/office/powerpoint/2010/main" val="2531404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37C4AA-7274-4749-BA30-90BF00258246}"/>
              </a:ext>
            </a:extLst>
          </p:cNvPr>
          <p:cNvSpPr>
            <a:spLocks noGrp="1"/>
          </p:cNvSpPr>
          <p:nvPr>
            <p:ph type="title"/>
          </p:nvPr>
        </p:nvSpPr>
        <p:spPr>
          <a:xfrm>
            <a:off x="457200" y="190232"/>
            <a:ext cx="8229600" cy="1143000"/>
          </a:xfrm>
        </p:spPr>
        <p:txBody>
          <a:bodyPr wrap="square" anchor="ctr">
            <a:noAutofit/>
          </a:bodyPr>
          <a:lstStyle/>
          <a:p>
            <a:pPr>
              <a:lnSpc>
                <a:spcPct val="90000"/>
              </a:lnSpc>
            </a:pPr>
            <a:r>
              <a:rPr lang="pl-PL" sz="4000" b="1" dirty="0" err="1">
                <a:solidFill>
                  <a:srgbClr val="0070C0"/>
                </a:solidFill>
              </a:rPr>
              <a:t>What</a:t>
            </a:r>
            <a:r>
              <a:rPr lang="pl-PL" sz="4000" b="1" dirty="0">
                <a:solidFill>
                  <a:srgbClr val="0070C0"/>
                </a:solidFill>
              </a:rPr>
              <a:t> </a:t>
            </a:r>
            <a:r>
              <a:rPr lang="pl-PL" sz="4000" b="1" dirty="0" err="1">
                <a:solidFill>
                  <a:srgbClr val="0070C0"/>
                </a:solidFill>
              </a:rPr>
              <a:t>is</a:t>
            </a:r>
            <a:r>
              <a:rPr lang="pl-PL" sz="4000" b="1" dirty="0">
                <a:solidFill>
                  <a:srgbClr val="0070C0"/>
                </a:solidFill>
              </a:rPr>
              <a:t> BULLYING?</a:t>
            </a:r>
          </a:p>
        </p:txBody>
      </p:sp>
      <p:pic>
        <p:nvPicPr>
          <p:cNvPr id="5" name="Obraz 4" descr="Obraz zawierający osoba, wewnątrz, karmienie&#10;&#10;Opis wygenerowany automatycznie">
            <a:extLst>
              <a:ext uri="{FF2B5EF4-FFF2-40B4-BE49-F238E27FC236}">
                <a16:creationId xmlns:a16="http://schemas.microsoft.com/office/drawing/2014/main" id="{30B1ED77-11A5-408E-888F-B6B2B7CD52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48" r="37589" b="-1"/>
          <a:stretch/>
        </p:blipFill>
        <p:spPr>
          <a:xfrm>
            <a:off x="71677" y="1600200"/>
            <a:ext cx="4073525" cy="4565103"/>
          </a:xfrm>
          <a:prstGeom prst="rect">
            <a:avLst/>
          </a:prstGeom>
          <a:noFill/>
        </p:spPr>
      </p:pic>
      <p:sp>
        <p:nvSpPr>
          <p:cNvPr id="3" name="Symbol zastępczy zawartości 2">
            <a:extLst>
              <a:ext uri="{FF2B5EF4-FFF2-40B4-BE49-F238E27FC236}">
                <a16:creationId xmlns:a16="http://schemas.microsoft.com/office/drawing/2014/main" id="{1C23F108-869A-498A-BB5A-A7E4BBB139D2}"/>
              </a:ext>
            </a:extLst>
          </p:cNvPr>
          <p:cNvSpPr>
            <a:spLocks noGrp="1"/>
          </p:cNvSpPr>
          <p:nvPr>
            <p:ph sz="half" idx="2"/>
          </p:nvPr>
        </p:nvSpPr>
        <p:spPr>
          <a:xfrm>
            <a:off x="3923928" y="1988840"/>
            <a:ext cx="5112568" cy="4869160"/>
          </a:xfrm>
        </p:spPr>
        <p:txBody>
          <a:bodyPr wrap="square" anchor="t">
            <a:normAutofit/>
          </a:bodyPr>
          <a:lstStyle/>
          <a:p>
            <a:pPr algn="just">
              <a:lnSpc>
                <a:spcPct val="90000"/>
              </a:lnSpc>
            </a:pPr>
            <a:r>
              <a:rPr lang="en-US" sz="2600" dirty="0"/>
              <a:t>It is regular, long-term exposure to harmful actions by other students, the purpose of which is to cause him/her </a:t>
            </a:r>
            <a:r>
              <a:rPr lang="en-US" sz="2600" dirty="0">
                <a:solidFill>
                  <a:srgbClr val="00B0F0"/>
                </a:solidFill>
              </a:rPr>
              <a:t>psychological pain</a:t>
            </a:r>
            <a:r>
              <a:rPr lang="en-US" sz="2600" dirty="0"/>
              <a:t> (humiliation, causing distress and a sense of rejection)</a:t>
            </a:r>
            <a:endParaRPr lang="pl-PL" sz="2600" dirty="0"/>
          </a:p>
        </p:txBody>
      </p:sp>
    </p:spTree>
    <p:extLst>
      <p:ext uri="{BB962C8B-B14F-4D97-AF65-F5344CB8AC3E}">
        <p14:creationId xmlns:p14="http://schemas.microsoft.com/office/powerpoint/2010/main" val="164641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2A3FD8C-4E65-50BA-E525-AD8506D01404}"/>
              </a:ext>
            </a:extLst>
          </p:cNvPr>
          <p:cNvSpPr>
            <a:spLocks noGrp="1"/>
          </p:cNvSpPr>
          <p:nvPr>
            <p:ph idx="1"/>
          </p:nvPr>
        </p:nvSpPr>
        <p:spPr>
          <a:xfrm>
            <a:off x="179512" y="404664"/>
            <a:ext cx="8435280" cy="4525963"/>
          </a:xfrm>
        </p:spPr>
        <p:txBody>
          <a:bodyPr/>
          <a:lstStyle/>
          <a:p>
            <a:pPr lvl="0" algn="just">
              <a:defRPr/>
            </a:pPr>
            <a:r>
              <a:rPr lang="en-US" dirty="0">
                <a:solidFill>
                  <a:prstClr val="black"/>
                </a:solidFill>
              </a:rPr>
              <a:t>Based on examples of effective anti-bullying activities in the world, we analyzed the most effective programs. We exchanged experiences, good practices in the use of effective methods of dealing with peer violence in Italy, where bullying/violence rates at school were reduced by </a:t>
            </a:r>
            <a:r>
              <a:rPr lang="en-US" dirty="0">
                <a:solidFill>
                  <a:srgbClr val="FF0000"/>
                </a:solidFill>
              </a:rPr>
              <a:t>over 15 percentage points </a:t>
            </a:r>
            <a:r>
              <a:rPr lang="en-US" dirty="0">
                <a:solidFill>
                  <a:prstClr val="black"/>
                </a:solidFill>
              </a:rPr>
              <a:t>over 12 years.</a:t>
            </a:r>
          </a:p>
          <a:p>
            <a:pPr lvl="0" algn="just">
              <a:defRPr/>
            </a:pPr>
            <a:endParaRPr lang="en-US" dirty="0">
              <a:solidFill>
                <a:prstClr val="black"/>
              </a:solidFill>
            </a:endParaRPr>
          </a:p>
          <a:p>
            <a:pPr lvl="0" algn="just">
              <a:defRPr/>
            </a:pPr>
            <a:r>
              <a:rPr lang="en-US" dirty="0">
                <a:solidFill>
                  <a:prstClr val="black"/>
                </a:solidFill>
              </a:rPr>
              <a:t>On this basis we created a comprehensive model of preventing bullying in the form of a </a:t>
            </a:r>
            <a:r>
              <a:rPr lang="pl-PL" dirty="0" err="1">
                <a:solidFill>
                  <a:prstClr val="black"/>
                </a:solidFill>
              </a:rPr>
              <a:t>prospectus</a:t>
            </a:r>
            <a:r>
              <a:rPr lang="pl-PL" dirty="0">
                <a:solidFill>
                  <a:prstClr val="black"/>
                </a:solidFill>
              </a:rPr>
              <a:t> </a:t>
            </a:r>
            <a:r>
              <a:rPr lang="en-US" dirty="0">
                <a:solidFill>
                  <a:prstClr val="black"/>
                </a:solidFill>
              </a:rPr>
              <a:t>of workshops for school staff, parents and students.</a:t>
            </a:r>
          </a:p>
          <a:p>
            <a:endParaRPr lang="pl-PL" dirty="0"/>
          </a:p>
        </p:txBody>
      </p:sp>
    </p:spTree>
    <p:extLst>
      <p:ext uri="{BB962C8B-B14F-4D97-AF65-F5344CB8AC3E}">
        <p14:creationId xmlns:p14="http://schemas.microsoft.com/office/powerpoint/2010/main" val="3249841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9E0BB13-AA69-4F6D-ABDC-D3E48FEAD0D5}"/>
              </a:ext>
            </a:extLst>
          </p:cNvPr>
          <p:cNvSpPr txBox="1"/>
          <p:nvPr/>
        </p:nvSpPr>
        <p:spPr>
          <a:xfrm>
            <a:off x="611560" y="319404"/>
            <a:ext cx="7416824" cy="646331"/>
          </a:xfrm>
          <a:prstGeom prst="rect">
            <a:avLst/>
          </a:prstGeom>
          <a:noFill/>
        </p:spPr>
        <p:txBody>
          <a:bodyPr wrap="square" rtlCol="0">
            <a:spAutoFit/>
          </a:bodyPr>
          <a:lstStyle/>
          <a:p>
            <a:pPr lvl="0" algn="ctr">
              <a:defRPr/>
            </a:pPr>
            <a:r>
              <a:rPr lang="pl-PL" sz="3600" b="1" dirty="0">
                <a:solidFill>
                  <a:srgbClr val="C00000"/>
                </a:solidFill>
              </a:rPr>
              <a:t>3 FEATURES OF BULLYING</a:t>
            </a:r>
            <a:endParaRPr kumimoji="0" lang="pl-PL" sz="3600" b="1" i="0" u="none" strike="noStrike" kern="1200" cap="none" spc="0" normalizeH="0" baseline="0" noProof="0" dirty="0">
              <a:ln>
                <a:noFill/>
              </a:ln>
              <a:solidFill>
                <a:srgbClr val="C00000"/>
              </a:solidFill>
              <a:effectLst/>
              <a:uLnTx/>
              <a:uFillTx/>
              <a:latin typeface="Calibri" pitchFamily="34" charset="0"/>
              <a:ea typeface="+mn-ea"/>
              <a:cs typeface="Arial" pitchFamily="34" charset="0"/>
            </a:endParaRPr>
          </a:p>
        </p:txBody>
      </p:sp>
      <p:sp>
        <p:nvSpPr>
          <p:cNvPr id="3" name="Symbol zastępczy zawartości 2">
            <a:extLst>
              <a:ext uri="{FF2B5EF4-FFF2-40B4-BE49-F238E27FC236}">
                <a16:creationId xmlns:a16="http://schemas.microsoft.com/office/drawing/2014/main" id="{13453AFD-6373-420E-8F33-3F2917167B9E}"/>
              </a:ext>
            </a:extLst>
          </p:cNvPr>
          <p:cNvSpPr>
            <a:spLocks noGrp="1"/>
          </p:cNvSpPr>
          <p:nvPr>
            <p:ph idx="1"/>
          </p:nvPr>
        </p:nvSpPr>
        <p:spPr/>
        <p:txBody>
          <a:bodyPr/>
          <a:lstStyle/>
          <a:p>
            <a:r>
              <a:rPr lang="en-US" sz="2000" b="1" dirty="0"/>
              <a:t>3 FEATURES OF BULLYING</a:t>
            </a:r>
            <a:endParaRPr lang="pl-PL" sz="2000" dirty="0"/>
          </a:p>
          <a:p>
            <a:r>
              <a:rPr lang="en-US" sz="2000" b="1" dirty="0"/>
              <a:t>Intentionality</a:t>
            </a:r>
            <a:endParaRPr lang="pl-PL" sz="2000" dirty="0"/>
          </a:p>
          <a:p>
            <a:pPr lvl="0"/>
            <a:r>
              <a:rPr lang="en-US" sz="2000" dirty="0"/>
              <a:t>Action intended to cause harm</a:t>
            </a:r>
            <a:endParaRPr lang="pl-PL" sz="2000" dirty="0"/>
          </a:p>
          <a:p>
            <a:pPr lvl="0"/>
            <a:r>
              <a:rPr lang="en-US" sz="2000" dirty="0"/>
              <a:t>Not always present at the early stage</a:t>
            </a:r>
            <a:endParaRPr lang="pl-PL" sz="2000" dirty="0"/>
          </a:p>
          <a:p>
            <a:r>
              <a:rPr lang="en-US" sz="2000" b="1" dirty="0"/>
              <a:t>Repetition</a:t>
            </a:r>
            <a:endParaRPr lang="pl-PL" sz="2000" dirty="0"/>
          </a:p>
          <a:p>
            <a:pPr lvl="0"/>
            <a:r>
              <a:rPr lang="en-US" sz="2000" dirty="0"/>
              <a:t>Refers to “smaller” acts committed over a longer period of time</a:t>
            </a:r>
            <a:endParaRPr lang="pl-PL" sz="2000" dirty="0"/>
          </a:p>
          <a:p>
            <a:pPr lvl="0"/>
            <a:r>
              <a:rPr lang="en-US" sz="2000" dirty="0"/>
              <a:t>in the case of relational violence, it relies on persistence</a:t>
            </a:r>
            <a:endParaRPr lang="pl-PL" sz="2000" dirty="0"/>
          </a:p>
          <a:p>
            <a:r>
              <a:rPr lang="en-US" sz="2000" b="1" dirty="0"/>
              <a:t>Imbalance of power</a:t>
            </a:r>
            <a:endParaRPr lang="pl-PL" sz="2000" dirty="0"/>
          </a:p>
          <a:p>
            <a:pPr lvl="0"/>
            <a:r>
              <a:rPr lang="en-US" sz="2000" dirty="0"/>
              <a:t>the victim becomes helpless and stops defending himself/herself</a:t>
            </a:r>
            <a:endParaRPr lang="pl-PL" sz="2000" dirty="0"/>
          </a:p>
          <a:p>
            <a:pPr lvl="0"/>
            <a:r>
              <a:rPr lang="en-US" sz="2000" dirty="0"/>
              <a:t>it may be due to physical superiority however it often results from other factors</a:t>
            </a:r>
            <a:endParaRPr lang="pl-PL" sz="2000" dirty="0"/>
          </a:p>
          <a:p>
            <a:endParaRPr lang="pl-PL" dirty="0"/>
          </a:p>
        </p:txBody>
      </p:sp>
    </p:spTree>
    <p:extLst>
      <p:ext uri="{BB962C8B-B14F-4D97-AF65-F5344CB8AC3E}">
        <p14:creationId xmlns:p14="http://schemas.microsoft.com/office/powerpoint/2010/main" val="3733372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04A9E8C-5911-45F8-A0E3-F9254E37921D}"/>
              </a:ext>
            </a:extLst>
          </p:cNvPr>
          <p:cNvSpPr>
            <a:spLocks noGrp="1"/>
          </p:cNvSpPr>
          <p:nvPr>
            <p:ph idx="1"/>
          </p:nvPr>
        </p:nvSpPr>
        <p:spPr>
          <a:xfrm>
            <a:off x="457200" y="764704"/>
            <a:ext cx="8229600" cy="5361459"/>
          </a:xfrm>
        </p:spPr>
        <p:txBody>
          <a:bodyPr/>
          <a:lstStyle/>
          <a:p>
            <a:pPr marL="0" indent="0">
              <a:buNone/>
            </a:pPr>
            <a:r>
              <a:rPr lang="en-US" sz="1800" b="1" dirty="0">
                <a:solidFill>
                  <a:srgbClr val="00B050"/>
                </a:solidFill>
              </a:rPr>
              <a:t>TYPES OF BULLYING</a:t>
            </a:r>
            <a:endParaRPr lang="pl-PL" sz="1800" dirty="0">
              <a:solidFill>
                <a:srgbClr val="00B050"/>
              </a:solidFill>
            </a:endParaRPr>
          </a:p>
          <a:p>
            <a:r>
              <a:rPr lang="en-US" sz="1800" b="1" dirty="0"/>
              <a:t>Physical: </a:t>
            </a:r>
            <a:endParaRPr lang="pl-PL" sz="1800" dirty="0"/>
          </a:p>
          <a:p>
            <a:pPr lvl="0"/>
            <a:r>
              <a:rPr lang="en-US" sz="1800" dirty="0"/>
              <a:t>hitting, spitting, pulling, pushing</a:t>
            </a:r>
            <a:endParaRPr lang="pl-PL" sz="1800" dirty="0"/>
          </a:p>
          <a:p>
            <a:pPr lvl="0"/>
            <a:r>
              <a:rPr lang="en-US" sz="1800" dirty="0"/>
              <a:t>destruction or theft of another student’s belongings such as clothes, notebooks, phone.</a:t>
            </a:r>
            <a:endParaRPr lang="pl-PL" sz="1800" dirty="0"/>
          </a:p>
          <a:p>
            <a:r>
              <a:rPr lang="en-US" sz="1800" b="1" dirty="0"/>
              <a:t>Verbal:</a:t>
            </a:r>
            <a:endParaRPr lang="pl-PL" sz="1800" dirty="0"/>
          </a:p>
          <a:p>
            <a:pPr lvl="0"/>
            <a:r>
              <a:rPr lang="en-US" sz="1800" dirty="0"/>
              <a:t>Calling names, making fun of, insulting or vulgar remarks</a:t>
            </a:r>
            <a:endParaRPr lang="pl-PL" sz="1800" dirty="0"/>
          </a:p>
          <a:p>
            <a:pPr lvl="0"/>
            <a:r>
              <a:rPr lang="en-US" sz="1800" dirty="0"/>
              <a:t>Gossiping about the person</a:t>
            </a:r>
            <a:endParaRPr lang="pl-PL" sz="1800" dirty="0"/>
          </a:p>
          <a:p>
            <a:r>
              <a:rPr lang="en-US" sz="1800" b="1" dirty="0"/>
              <a:t>Cyber violence:</a:t>
            </a:r>
            <a:endParaRPr lang="pl-PL" sz="1800" dirty="0"/>
          </a:p>
          <a:p>
            <a:pPr lvl="0"/>
            <a:r>
              <a:rPr lang="en-US" sz="1800" dirty="0"/>
              <a:t>Sending out insulting texts by smart phone or internet</a:t>
            </a:r>
            <a:endParaRPr lang="pl-PL" sz="1800" dirty="0"/>
          </a:p>
          <a:p>
            <a:pPr lvl="0"/>
            <a:r>
              <a:rPr lang="en-US" sz="1800" dirty="0"/>
              <a:t>Sending out compromising photos of the victim</a:t>
            </a:r>
            <a:endParaRPr lang="pl-PL" sz="1800" dirty="0"/>
          </a:p>
          <a:p>
            <a:pPr lvl="0"/>
            <a:r>
              <a:rPr lang="en-US" sz="1800" dirty="0"/>
              <a:t>Attacks on online forums</a:t>
            </a:r>
            <a:endParaRPr lang="pl-PL" sz="1800" dirty="0"/>
          </a:p>
          <a:p>
            <a:r>
              <a:rPr lang="en-US" sz="1800" b="1" dirty="0"/>
              <a:t>Relational</a:t>
            </a:r>
            <a:endParaRPr lang="pl-PL" sz="1800" dirty="0"/>
          </a:p>
          <a:p>
            <a:pPr lvl="0"/>
            <a:r>
              <a:rPr lang="en-US" sz="1800" dirty="0"/>
              <a:t>Exclusion from common activities</a:t>
            </a:r>
            <a:endParaRPr lang="pl-PL" sz="1800" dirty="0"/>
          </a:p>
          <a:p>
            <a:pPr lvl="0"/>
            <a:r>
              <a:rPr lang="en-US" sz="1800" dirty="0"/>
              <a:t>Not communicating/ ignoring the victim</a:t>
            </a:r>
            <a:endParaRPr lang="pl-PL" sz="1800" dirty="0"/>
          </a:p>
          <a:p>
            <a:pPr lvl="0"/>
            <a:r>
              <a:rPr lang="en-US" sz="1800" dirty="0"/>
              <a:t>Manipulating others so that they alienate the victim</a:t>
            </a:r>
            <a:endParaRPr lang="pl-PL" sz="1800" dirty="0"/>
          </a:p>
          <a:p>
            <a:endParaRPr lang="pl-PL" dirty="0"/>
          </a:p>
        </p:txBody>
      </p:sp>
    </p:spTree>
    <p:extLst>
      <p:ext uri="{BB962C8B-B14F-4D97-AF65-F5344CB8AC3E}">
        <p14:creationId xmlns:p14="http://schemas.microsoft.com/office/powerpoint/2010/main" val="1684079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F4EA12-42AB-16F1-7781-B44734507548}"/>
              </a:ext>
            </a:extLst>
          </p:cNvPr>
          <p:cNvSpPr>
            <a:spLocks noGrp="1"/>
          </p:cNvSpPr>
          <p:nvPr>
            <p:ph type="title"/>
          </p:nvPr>
        </p:nvSpPr>
        <p:spPr/>
        <p:txBody>
          <a:bodyPr/>
          <a:lstStyle/>
          <a:p>
            <a:r>
              <a:rPr lang="pl-PL" dirty="0">
                <a:solidFill>
                  <a:srgbClr val="00B0F0"/>
                </a:solidFill>
              </a:rPr>
              <a:t>SAD FACTS</a:t>
            </a:r>
          </a:p>
        </p:txBody>
      </p:sp>
      <p:sp>
        <p:nvSpPr>
          <p:cNvPr id="3" name="Symbol zastępczy zawartości 2">
            <a:extLst>
              <a:ext uri="{FF2B5EF4-FFF2-40B4-BE49-F238E27FC236}">
                <a16:creationId xmlns:a16="http://schemas.microsoft.com/office/drawing/2014/main" id="{02628032-78D7-7DB1-D04F-74A84809EA8D}"/>
              </a:ext>
            </a:extLst>
          </p:cNvPr>
          <p:cNvSpPr>
            <a:spLocks noGrp="1"/>
          </p:cNvSpPr>
          <p:nvPr>
            <p:ph idx="1"/>
          </p:nvPr>
        </p:nvSpPr>
        <p:spPr>
          <a:xfrm>
            <a:off x="442654" y="1316442"/>
            <a:ext cx="8229600" cy="4525963"/>
          </a:xfrm>
        </p:spPr>
        <p:txBody>
          <a:bodyPr/>
          <a:lstStyle/>
          <a:p>
            <a:pPr marL="0" indent="0" algn="just">
              <a:buNone/>
            </a:pPr>
            <a:r>
              <a:rPr lang="en-US" dirty="0"/>
              <a:t>90% of young people in schools think violence is wrong, but only </a:t>
            </a:r>
            <a:r>
              <a:rPr lang="en-US" dirty="0">
                <a:solidFill>
                  <a:srgbClr val="00B0F0"/>
                </a:solidFill>
              </a:rPr>
              <a:t>17% react </a:t>
            </a:r>
            <a:r>
              <a:rPr lang="en-US" dirty="0"/>
              <a:t>when they witness violence. fear of exclusion, lack of acceptance of the peer group wins over the reaction to violence at school. Students very rarely tell teachers and parents about the bullying they experience because they believe that teachers can do little or nothing about it and that the parents' reaction can make it worse, so they suffer alone.</a:t>
            </a:r>
            <a:endParaRPr lang="pl-PL" dirty="0"/>
          </a:p>
        </p:txBody>
      </p:sp>
    </p:spTree>
    <p:extLst>
      <p:ext uri="{BB962C8B-B14F-4D97-AF65-F5344CB8AC3E}">
        <p14:creationId xmlns:p14="http://schemas.microsoft.com/office/powerpoint/2010/main" val="4244114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8F5A63-31A0-4AC2-1878-7B384245BCF1}"/>
              </a:ext>
            </a:extLst>
          </p:cNvPr>
          <p:cNvSpPr>
            <a:spLocks noGrp="1"/>
          </p:cNvSpPr>
          <p:nvPr>
            <p:ph type="title"/>
          </p:nvPr>
        </p:nvSpPr>
        <p:spPr/>
        <p:txBody>
          <a:bodyPr/>
          <a:lstStyle/>
          <a:p>
            <a:r>
              <a:rPr lang="pl-PL" dirty="0" err="1"/>
              <a:t>Which</a:t>
            </a:r>
            <a:r>
              <a:rPr lang="pl-PL" dirty="0"/>
              <a:t> </a:t>
            </a:r>
            <a:r>
              <a:rPr lang="pl-PL" dirty="0" err="1"/>
              <a:t>is</a:t>
            </a:r>
            <a:r>
              <a:rPr lang="pl-PL" dirty="0"/>
              <a:t> </a:t>
            </a:r>
            <a:r>
              <a:rPr lang="pl-PL" dirty="0">
                <a:solidFill>
                  <a:srgbClr val="FF0000"/>
                </a:solidFill>
              </a:rPr>
              <a:t>NOT</a:t>
            </a:r>
            <a:r>
              <a:rPr lang="pl-PL" dirty="0"/>
              <a:t> </a:t>
            </a:r>
            <a:r>
              <a:rPr lang="pl-PL" dirty="0" err="1"/>
              <a:t>bullying</a:t>
            </a:r>
            <a:r>
              <a:rPr lang="pl-PL" dirty="0"/>
              <a:t>?</a:t>
            </a:r>
          </a:p>
        </p:txBody>
      </p:sp>
      <p:sp>
        <p:nvSpPr>
          <p:cNvPr id="3" name="Symbol zastępczy zawartości 2">
            <a:extLst>
              <a:ext uri="{FF2B5EF4-FFF2-40B4-BE49-F238E27FC236}">
                <a16:creationId xmlns:a16="http://schemas.microsoft.com/office/drawing/2014/main" id="{C71E7FC2-84D0-87C6-FB15-C195A5AA4FF9}"/>
              </a:ext>
            </a:extLst>
          </p:cNvPr>
          <p:cNvSpPr>
            <a:spLocks noGrp="1"/>
          </p:cNvSpPr>
          <p:nvPr>
            <p:ph sz="half" idx="1"/>
          </p:nvPr>
        </p:nvSpPr>
        <p:spPr>
          <a:xfrm>
            <a:off x="457200" y="1600200"/>
            <a:ext cx="8229600" cy="4525963"/>
          </a:xfrm>
        </p:spPr>
        <p:txBody>
          <a:bodyPr>
            <a:normAutofit/>
          </a:bodyPr>
          <a:lstStyle/>
          <a:p>
            <a:pPr algn="just"/>
            <a:r>
              <a:rPr lang="en-US" dirty="0"/>
              <a:t>An argument or fight that happens once in a while after which everything goes back to normal</a:t>
            </a:r>
          </a:p>
          <a:p>
            <a:pPr algn="just"/>
            <a:r>
              <a:rPr lang="pl-PL" dirty="0"/>
              <a:t>U</a:t>
            </a:r>
            <a:r>
              <a:rPr lang="en-US" dirty="0" err="1"/>
              <a:t>npleasant</a:t>
            </a:r>
            <a:r>
              <a:rPr lang="en-US" dirty="0"/>
              <a:t> verbal exchange between friendly children followed by reaching agreement</a:t>
            </a:r>
          </a:p>
          <a:p>
            <a:pPr algn="just"/>
            <a:r>
              <a:rPr lang="en-US" dirty="0"/>
              <a:t>A dispute or a break-up</a:t>
            </a:r>
          </a:p>
        </p:txBody>
      </p:sp>
    </p:spTree>
    <p:extLst>
      <p:ext uri="{BB962C8B-B14F-4D97-AF65-F5344CB8AC3E}">
        <p14:creationId xmlns:p14="http://schemas.microsoft.com/office/powerpoint/2010/main" val="379501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B9F035-FAD7-45D3-9DAD-5272571E6ACB}"/>
              </a:ext>
            </a:extLst>
          </p:cNvPr>
          <p:cNvSpPr>
            <a:spLocks noGrp="1"/>
          </p:cNvSpPr>
          <p:nvPr>
            <p:ph type="title"/>
          </p:nvPr>
        </p:nvSpPr>
        <p:spPr>
          <a:xfrm>
            <a:off x="457200" y="166150"/>
            <a:ext cx="8229600" cy="1143000"/>
          </a:xfrm>
        </p:spPr>
        <p:txBody>
          <a:bodyPr anchor="ctr">
            <a:normAutofit fontScale="90000"/>
          </a:bodyPr>
          <a:lstStyle/>
          <a:p>
            <a:r>
              <a:rPr lang="pl-PL" b="1" dirty="0">
                <a:solidFill>
                  <a:srgbClr val="00B0F0"/>
                </a:solidFill>
              </a:rPr>
              <a:t>SYMPTOMS of </a:t>
            </a:r>
            <a:r>
              <a:rPr lang="pl-PL" b="1" dirty="0" err="1">
                <a:solidFill>
                  <a:srgbClr val="00B0F0"/>
                </a:solidFill>
              </a:rPr>
              <a:t>experiencing</a:t>
            </a:r>
            <a:r>
              <a:rPr lang="pl-PL" b="1" dirty="0">
                <a:solidFill>
                  <a:srgbClr val="00B0F0"/>
                </a:solidFill>
              </a:rPr>
              <a:t> </a:t>
            </a:r>
            <a:r>
              <a:rPr lang="pl-PL" b="1" dirty="0" err="1">
                <a:solidFill>
                  <a:srgbClr val="00B0F0"/>
                </a:solidFill>
              </a:rPr>
              <a:t>violence</a:t>
            </a:r>
            <a:r>
              <a:rPr lang="pl-PL" b="1" dirty="0">
                <a:solidFill>
                  <a:srgbClr val="00B0F0"/>
                </a:solidFill>
              </a:rPr>
              <a:t>.</a:t>
            </a:r>
            <a:br>
              <a:rPr lang="pl-PL" b="1" dirty="0"/>
            </a:br>
            <a:r>
              <a:rPr lang="pl-PL" b="1" dirty="0" err="1"/>
              <a:t>What</a:t>
            </a:r>
            <a:r>
              <a:rPr lang="pl-PL" b="1" dirty="0"/>
              <a:t> </a:t>
            </a:r>
            <a:r>
              <a:rPr lang="pl-PL" b="1" dirty="0" err="1"/>
              <a:t>should</a:t>
            </a:r>
            <a:r>
              <a:rPr lang="pl-PL" b="1" dirty="0"/>
              <a:t> be </a:t>
            </a:r>
            <a:r>
              <a:rPr lang="pl-PL" b="1" dirty="0" err="1"/>
              <a:t>worrying</a:t>
            </a:r>
            <a:r>
              <a:rPr lang="pl-PL" b="1" dirty="0"/>
              <a:t>?</a:t>
            </a:r>
          </a:p>
        </p:txBody>
      </p:sp>
      <p:sp>
        <p:nvSpPr>
          <p:cNvPr id="3" name="Symbol zastępczy zawartości 2">
            <a:extLst>
              <a:ext uri="{FF2B5EF4-FFF2-40B4-BE49-F238E27FC236}">
                <a16:creationId xmlns:a16="http://schemas.microsoft.com/office/drawing/2014/main" id="{4B0BD5A0-4787-4AB9-A78A-5F93BBA9AAB7}"/>
              </a:ext>
            </a:extLst>
          </p:cNvPr>
          <p:cNvSpPr>
            <a:spLocks noGrp="1"/>
          </p:cNvSpPr>
          <p:nvPr>
            <p:ph sz="half" idx="1"/>
          </p:nvPr>
        </p:nvSpPr>
        <p:spPr>
          <a:xfrm>
            <a:off x="32116" y="2005024"/>
            <a:ext cx="5796136" cy="5440362"/>
          </a:xfrm>
        </p:spPr>
        <p:txBody>
          <a:bodyPr>
            <a:normAutofit/>
          </a:bodyPr>
          <a:lstStyle/>
          <a:p>
            <a:pPr fontAlgn="base">
              <a:lnSpc>
                <a:spcPct val="90000"/>
              </a:lnSpc>
            </a:pPr>
            <a:r>
              <a:rPr lang="en-US" sz="2000" dirty="0">
                <a:latin typeface="+mj-lt"/>
              </a:rPr>
              <a:t>Sadness, crying, self-isolation, avoiding contact with others</a:t>
            </a:r>
          </a:p>
          <a:p>
            <a:pPr fontAlgn="base">
              <a:lnSpc>
                <a:spcPct val="90000"/>
              </a:lnSpc>
            </a:pPr>
            <a:r>
              <a:rPr lang="en-US" sz="2000" dirty="0">
                <a:latin typeface="+mj-lt"/>
              </a:rPr>
              <a:t>Indifference, resignation from interests</a:t>
            </a:r>
          </a:p>
          <a:p>
            <a:pPr fontAlgn="base">
              <a:lnSpc>
                <a:spcPct val="90000"/>
              </a:lnSpc>
            </a:pPr>
            <a:r>
              <a:rPr lang="en-US" sz="2000" dirty="0">
                <a:latin typeface="+mj-lt"/>
              </a:rPr>
              <a:t>Constant fatigue and lack of energy, drowsiness</a:t>
            </a:r>
          </a:p>
          <a:p>
            <a:pPr fontAlgn="base">
              <a:lnSpc>
                <a:spcPct val="90000"/>
              </a:lnSpc>
            </a:pPr>
            <a:r>
              <a:rPr lang="en-US" sz="2000" dirty="0">
                <a:latin typeface="+mj-lt"/>
              </a:rPr>
              <a:t>Critical thinking about oneself</a:t>
            </a:r>
          </a:p>
          <a:p>
            <a:pPr fontAlgn="base">
              <a:lnSpc>
                <a:spcPct val="90000"/>
              </a:lnSpc>
            </a:pPr>
            <a:r>
              <a:rPr lang="en-US" sz="2000" dirty="0">
                <a:latin typeface="+mj-lt"/>
              </a:rPr>
              <a:t>Talking about death</a:t>
            </a:r>
          </a:p>
          <a:p>
            <a:pPr fontAlgn="base">
              <a:lnSpc>
                <a:spcPct val="90000"/>
              </a:lnSpc>
            </a:pPr>
            <a:r>
              <a:rPr lang="en-US" sz="2000" dirty="0">
                <a:latin typeface="+mj-lt"/>
              </a:rPr>
              <a:t>Tantrums, aggression, self-aggression (mutilations)</a:t>
            </a:r>
          </a:p>
          <a:p>
            <a:pPr fontAlgn="base">
              <a:lnSpc>
                <a:spcPct val="90000"/>
              </a:lnSpc>
            </a:pPr>
            <a:r>
              <a:rPr lang="en-US" sz="2000" dirty="0">
                <a:latin typeface="+mj-lt"/>
              </a:rPr>
              <a:t>Fears limiting daily functioning</a:t>
            </a:r>
          </a:p>
          <a:p>
            <a:pPr fontAlgn="base">
              <a:lnSpc>
                <a:spcPct val="90000"/>
              </a:lnSpc>
            </a:pPr>
            <a:r>
              <a:rPr lang="en-US" sz="2000" dirty="0">
                <a:latin typeface="+mj-lt"/>
              </a:rPr>
              <a:t>Suppressed appetite or binge eating</a:t>
            </a:r>
          </a:p>
          <a:p>
            <a:pPr fontAlgn="base">
              <a:lnSpc>
                <a:spcPct val="90000"/>
              </a:lnSpc>
            </a:pPr>
            <a:r>
              <a:rPr lang="en-US" sz="2000" dirty="0">
                <a:latin typeface="+mj-lt"/>
              </a:rPr>
              <a:t>Psychosomatic complaints: e.g. headaches, shortness of breath, abdominal pain</a:t>
            </a:r>
          </a:p>
          <a:p>
            <a:pPr fontAlgn="base">
              <a:lnSpc>
                <a:spcPct val="90000"/>
              </a:lnSpc>
            </a:pPr>
            <a:r>
              <a:rPr lang="en-US" sz="2000" dirty="0">
                <a:latin typeface="+mj-lt"/>
              </a:rPr>
              <a:t>Difficulties with concentration, memory, deterioration of grades</a:t>
            </a:r>
          </a:p>
        </p:txBody>
      </p:sp>
      <p:pic>
        <p:nvPicPr>
          <p:cNvPr id="5" name="Obraz 4" descr="Dziewczynka meditating na zewnątrz">
            <a:extLst>
              <a:ext uri="{FF2B5EF4-FFF2-40B4-BE49-F238E27FC236}">
                <a16:creationId xmlns:a16="http://schemas.microsoft.com/office/drawing/2014/main" id="{DEB9F10C-F901-4851-8E8D-E2764B6BFE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69" r="13968" b="-1"/>
          <a:stretch/>
        </p:blipFill>
        <p:spPr>
          <a:xfrm>
            <a:off x="5796136" y="2060848"/>
            <a:ext cx="3095626" cy="3959235"/>
          </a:xfrm>
          <a:prstGeom prst="rect">
            <a:avLst/>
          </a:prstGeom>
          <a:noFill/>
        </p:spPr>
      </p:pic>
    </p:spTree>
    <p:extLst>
      <p:ext uri="{BB962C8B-B14F-4D97-AF65-F5344CB8AC3E}">
        <p14:creationId xmlns:p14="http://schemas.microsoft.com/office/powerpoint/2010/main" val="1950856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5B41956-6CDC-6BD1-BD38-205D1FAB2FBD}"/>
              </a:ext>
            </a:extLst>
          </p:cNvPr>
          <p:cNvSpPr>
            <a:spLocks noGrp="1"/>
          </p:cNvSpPr>
          <p:nvPr>
            <p:ph type="title"/>
          </p:nvPr>
        </p:nvSpPr>
        <p:spPr/>
        <p:txBody>
          <a:bodyPr/>
          <a:lstStyle/>
          <a:p>
            <a:r>
              <a:rPr lang="en-US" sz="3200" dirty="0">
                <a:solidFill>
                  <a:srgbClr val="00B050"/>
                </a:solidFill>
                <a:ea typeface="+mn-ea"/>
                <a:cs typeface="+mn-cs"/>
              </a:rPr>
              <a:t>How to help a child experiencing peer violence?</a:t>
            </a:r>
            <a:endParaRPr lang="pl-PL" dirty="0">
              <a:solidFill>
                <a:srgbClr val="00B050"/>
              </a:solidFill>
            </a:endParaRPr>
          </a:p>
        </p:txBody>
      </p:sp>
      <p:sp>
        <p:nvSpPr>
          <p:cNvPr id="6" name="Symbol zastępczy zawartości 5">
            <a:extLst>
              <a:ext uri="{FF2B5EF4-FFF2-40B4-BE49-F238E27FC236}">
                <a16:creationId xmlns:a16="http://schemas.microsoft.com/office/drawing/2014/main" id="{98E7C7AE-4A47-B1B7-C392-0565D1047030}"/>
              </a:ext>
            </a:extLst>
          </p:cNvPr>
          <p:cNvSpPr>
            <a:spLocks noGrp="1"/>
          </p:cNvSpPr>
          <p:nvPr>
            <p:ph idx="1"/>
          </p:nvPr>
        </p:nvSpPr>
        <p:spPr/>
        <p:txBody>
          <a:bodyPr>
            <a:normAutofit/>
          </a:bodyPr>
          <a:lstStyle/>
          <a:p>
            <a:pPr marL="0" indent="0" algn="just">
              <a:buNone/>
            </a:pPr>
            <a:r>
              <a:rPr lang="en-US" dirty="0">
                <a:solidFill>
                  <a:srgbClr val="0070C0"/>
                </a:solidFill>
              </a:rPr>
              <a:t>Reassure the child that it's not his fault</a:t>
            </a:r>
            <a:r>
              <a:rPr lang="pl-PL" dirty="0"/>
              <a:t> </a:t>
            </a:r>
            <a:br>
              <a:rPr lang="pl-PL" dirty="0"/>
            </a:br>
            <a:endParaRPr lang="pl-PL" dirty="0"/>
          </a:p>
          <a:p>
            <a:pPr marL="0" indent="0" algn="just">
              <a:buNone/>
            </a:pPr>
            <a:r>
              <a:rPr lang="en-US" dirty="0"/>
              <a:t>You can remind the child that many people have also experienced peer violence. Being a victim of bullying is not a sign of weakness, and showing violence is also not a sign of strength. </a:t>
            </a:r>
            <a:endParaRPr lang="pl-PL" dirty="0"/>
          </a:p>
        </p:txBody>
      </p:sp>
    </p:spTree>
    <p:extLst>
      <p:ext uri="{BB962C8B-B14F-4D97-AF65-F5344CB8AC3E}">
        <p14:creationId xmlns:p14="http://schemas.microsoft.com/office/powerpoint/2010/main" val="3797732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745471-509B-4284-860D-E4F46A714CC4}"/>
              </a:ext>
            </a:extLst>
          </p:cNvPr>
          <p:cNvSpPr>
            <a:spLocks noGrp="1"/>
          </p:cNvSpPr>
          <p:nvPr>
            <p:ph type="title"/>
          </p:nvPr>
        </p:nvSpPr>
        <p:spPr>
          <a:xfrm>
            <a:off x="449222" y="0"/>
            <a:ext cx="8507288" cy="1143000"/>
          </a:xfrm>
        </p:spPr>
        <p:txBody>
          <a:bodyPr/>
          <a:lstStyle/>
          <a:p>
            <a:r>
              <a:rPr lang="en-US" sz="3200" dirty="0"/>
              <a:t>WHY DO SOME CHILDREN </a:t>
            </a:r>
            <a:r>
              <a:rPr lang="en-US" sz="3200" dirty="0">
                <a:solidFill>
                  <a:srgbClr val="FF0000"/>
                </a:solidFill>
              </a:rPr>
              <a:t>HURT</a:t>
            </a:r>
            <a:r>
              <a:rPr lang="en-US" sz="3200" dirty="0"/>
              <a:t> OTHERS?</a:t>
            </a:r>
            <a:endParaRPr lang="pl-PL" sz="3200" dirty="0"/>
          </a:p>
        </p:txBody>
      </p:sp>
      <p:sp>
        <p:nvSpPr>
          <p:cNvPr id="3" name="Symbol zastępczy zawartości 2">
            <a:extLst>
              <a:ext uri="{FF2B5EF4-FFF2-40B4-BE49-F238E27FC236}">
                <a16:creationId xmlns:a16="http://schemas.microsoft.com/office/drawing/2014/main" id="{A016E5B7-5750-4CF4-8683-5E63D8E6DF8C}"/>
              </a:ext>
            </a:extLst>
          </p:cNvPr>
          <p:cNvSpPr>
            <a:spLocks noGrp="1"/>
          </p:cNvSpPr>
          <p:nvPr>
            <p:ph idx="1"/>
          </p:nvPr>
        </p:nvSpPr>
        <p:spPr>
          <a:xfrm>
            <a:off x="187490" y="908720"/>
            <a:ext cx="8640960" cy="3849291"/>
          </a:xfrm>
        </p:spPr>
        <p:txBody>
          <a:bodyPr/>
          <a:lstStyle/>
          <a:p>
            <a:pPr algn="just"/>
            <a:r>
              <a:rPr lang="en-US" dirty="0"/>
              <a:t>People naturally gather in groups based on similarities and move away from dissimilar groups. Therefore, it is important to teach the </a:t>
            </a:r>
            <a:r>
              <a:rPr lang="en-US" dirty="0">
                <a:solidFill>
                  <a:srgbClr val="00B0F0"/>
                </a:solidFill>
              </a:rPr>
              <a:t>child respect, tolerance, acceptance of others</a:t>
            </a:r>
            <a:r>
              <a:rPr lang="en-US" dirty="0"/>
              <a:t>.</a:t>
            </a:r>
          </a:p>
          <a:p>
            <a:pPr algn="just"/>
            <a:r>
              <a:rPr lang="en-US" dirty="0"/>
              <a:t>They feel unhappy and take out their sadness, anger and grief on others.</a:t>
            </a:r>
          </a:p>
          <a:p>
            <a:pPr algn="just"/>
            <a:r>
              <a:rPr lang="en-US" dirty="0"/>
              <a:t>They experience violence at home and take it out on the weaker ones at school</a:t>
            </a:r>
          </a:p>
          <a:p>
            <a:pPr algn="just"/>
            <a:r>
              <a:rPr lang="en-US" dirty="0"/>
              <a:t>They have low level of empathy and self-esteem and they do everything they can to prevent others from noticing it</a:t>
            </a:r>
          </a:p>
        </p:txBody>
      </p:sp>
    </p:spTree>
    <p:extLst>
      <p:ext uri="{BB962C8B-B14F-4D97-AF65-F5344CB8AC3E}">
        <p14:creationId xmlns:p14="http://schemas.microsoft.com/office/powerpoint/2010/main" val="1367784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631F54-DC0A-4FE6-B4A9-42E48958328C}"/>
              </a:ext>
            </a:extLst>
          </p:cNvPr>
          <p:cNvSpPr>
            <a:spLocks noGrp="1"/>
          </p:cNvSpPr>
          <p:nvPr>
            <p:ph type="title"/>
          </p:nvPr>
        </p:nvSpPr>
        <p:spPr>
          <a:xfrm>
            <a:off x="457200" y="-99391"/>
            <a:ext cx="8435280" cy="1770394"/>
          </a:xfrm>
        </p:spPr>
        <p:txBody>
          <a:bodyPr wrap="square" anchor="ctr">
            <a:normAutofit/>
          </a:bodyPr>
          <a:lstStyle/>
          <a:p>
            <a:r>
              <a:rPr lang="pl-PL" b="1" dirty="0">
                <a:solidFill>
                  <a:srgbClr val="0070C0"/>
                </a:solidFill>
              </a:rPr>
              <a:t>The </a:t>
            </a:r>
            <a:r>
              <a:rPr lang="pl-PL" b="1" dirty="0" err="1">
                <a:solidFill>
                  <a:srgbClr val="0070C0"/>
                </a:solidFill>
              </a:rPr>
              <a:t>effects</a:t>
            </a:r>
            <a:r>
              <a:rPr lang="pl-PL" b="1" dirty="0">
                <a:solidFill>
                  <a:srgbClr val="0070C0"/>
                </a:solidFill>
              </a:rPr>
              <a:t> of </a:t>
            </a:r>
            <a:r>
              <a:rPr lang="pl-PL" b="1" dirty="0" err="1">
                <a:solidFill>
                  <a:srgbClr val="0070C0"/>
                </a:solidFill>
              </a:rPr>
              <a:t>bullying</a:t>
            </a:r>
            <a:endParaRPr lang="pl-PL" b="1" dirty="0">
              <a:solidFill>
                <a:srgbClr val="0070C0"/>
              </a:solidFill>
            </a:endParaRPr>
          </a:p>
        </p:txBody>
      </p:sp>
      <p:sp>
        <p:nvSpPr>
          <p:cNvPr id="4" name="Symbol zastępczy zawartości 3">
            <a:extLst>
              <a:ext uri="{FF2B5EF4-FFF2-40B4-BE49-F238E27FC236}">
                <a16:creationId xmlns:a16="http://schemas.microsoft.com/office/drawing/2014/main" id="{AA78E4C1-633B-42A6-898B-2C410E52E367}"/>
              </a:ext>
            </a:extLst>
          </p:cNvPr>
          <p:cNvSpPr>
            <a:spLocks noGrp="1"/>
          </p:cNvSpPr>
          <p:nvPr>
            <p:ph idx="1"/>
          </p:nvPr>
        </p:nvSpPr>
        <p:spPr/>
        <p:txBody>
          <a:bodyPr/>
          <a:lstStyle/>
          <a:p>
            <a:r>
              <a:rPr lang="en-US" dirty="0"/>
              <a:t>social anxiety</a:t>
            </a:r>
            <a:endParaRPr lang="pl-PL" dirty="0"/>
          </a:p>
          <a:p>
            <a:r>
              <a:rPr lang="en-US" dirty="0"/>
              <a:t>depression</a:t>
            </a:r>
            <a:endParaRPr lang="pl-PL" dirty="0"/>
          </a:p>
          <a:p>
            <a:r>
              <a:rPr lang="en-US" dirty="0"/>
              <a:t>suicidal thoughts – there is a term called bully-</a:t>
            </a:r>
            <a:r>
              <a:rPr lang="en-US" dirty="0" err="1"/>
              <a:t>cide</a:t>
            </a:r>
            <a:r>
              <a:rPr lang="en-US" dirty="0"/>
              <a:t> (suicide resulting from bulling)</a:t>
            </a:r>
            <a:endParaRPr lang="pl-PL" dirty="0"/>
          </a:p>
          <a:p>
            <a:r>
              <a:rPr lang="en-US" dirty="0"/>
              <a:t>lower self-esteem</a:t>
            </a:r>
            <a:endParaRPr lang="pl-PL" dirty="0"/>
          </a:p>
          <a:p>
            <a:r>
              <a:rPr lang="en-US" dirty="0"/>
              <a:t>psychosomatic disorders such as insomnia, bedwetting and inhibited appetite</a:t>
            </a:r>
            <a:endParaRPr lang="pl-PL" dirty="0"/>
          </a:p>
          <a:p>
            <a:pPr marL="0" indent="0">
              <a:buNone/>
            </a:pPr>
            <a:endParaRPr lang="pl-PL" dirty="0"/>
          </a:p>
          <a:p>
            <a:endParaRPr lang="pl-PL" dirty="0"/>
          </a:p>
        </p:txBody>
      </p:sp>
    </p:spTree>
    <p:extLst>
      <p:ext uri="{BB962C8B-B14F-4D97-AF65-F5344CB8AC3E}">
        <p14:creationId xmlns:p14="http://schemas.microsoft.com/office/powerpoint/2010/main" val="3569231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C9BF24-FF94-FB81-D61A-D2A808BC0009}"/>
              </a:ext>
            </a:extLst>
          </p:cNvPr>
          <p:cNvSpPr>
            <a:spLocks noGrp="1"/>
          </p:cNvSpPr>
          <p:nvPr>
            <p:ph type="title"/>
          </p:nvPr>
        </p:nvSpPr>
        <p:spPr>
          <a:xfrm>
            <a:off x="457200" y="274638"/>
            <a:ext cx="8435280" cy="1143000"/>
          </a:xfrm>
        </p:spPr>
        <p:txBody>
          <a:bodyPr/>
          <a:lstStyle/>
          <a:p>
            <a:r>
              <a:rPr lang="pl-PL" b="1" dirty="0">
                <a:solidFill>
                  <a:srgbClr val="FF0000"/>
                </a:solidFill>
              </a:rPr>
              <a:t>The </a:t>
            </a:r>
            <a:r>
              <a:rPr lang="pl-PL" b="1" dirty="0" err="1">
                <a:solidFill>
                  <a:srgbClr val="FF0000"/>
                </a:solidFill>
              </a:rPr>
              <a:t>effects</a:t>
            </a:r>
            <a:r>
              <a:rPr lang="pl-PL" b="1" dirty="0">
                <a:solidFill>
                  <a:srgbClr val="FF0000"/>
                </a:solidFill>
              </a:rPr>
              <a:t> of </a:t>
            </a:r>
            <a:r>
              <a:rPr lang="pl-PL" b="1" dirty="0" err="1">
                <a:solidFill>
                  <a:srgbClr val="FF0000"/>
                </a:solidFill>
              </a:rPr>
              <a:t>bullying</a:t>
            </a:r>
            <a:endParaRPr lang="pl-PL" b="1" dirty="0">
              <a:solidFill>
                <a:srgbClr val="FF0000"/>
              </a:solidFill>
            </a:endParaRPr>
          </a:p>
        </p:txBody>
      </p:sp>
      <p:sp>
        <p:nvSpPr>
          <p:cNvPr id="3" name="Symbol zastępczy zawartości 2">
            <a:extLst>
              <a:ext uri="{FF2B5EF4-FFF2-40B4-BE49-F238E27FC236}">
                <a16:creationId xmlns:a16="http://schemas.microsoft.com/office/drawing/2014/main" id="{F906C6ED-7956-E340-84F4-124EAF27D94D}"/>
              </a:ext>
            </a:extLst>
          </p:cNvPr>
          <p:cNvSpPr>
            <a:spLocks noGrp="1"/>
          </p:cNvSpPr>
          <p:nvPr>
            <p:ph idx="1"/>
          </p:nvPr>
        </p:nvSpPr>
        <p:spPr>
          <a:xfrm>
            <a:off x="354360" y="1166018"/>
            <a:ext cx="8435280" cy="4525963"/>
          </a:xfrm>
        </p:spPr>
        <p:txBody>
          <a:bodyPr/>
          <a:lstStyle/>
          <a:p>
            <a:pPr algn="just"/>
            <a:endParaRPr lang="pl-PL" sz="2400" dirty="0"/>
          </a:p>
          <a:p>
            <a:pPr algn="just"/>
            <a:r>
              <a:rPr lang="en-US" sz="2400" dirty="0"/>
              <a:t>Severe feelings of humiliation, fear, despair and sadness, a sense of loneliness, low self-esteem, powerlessness or helplessness. </a:t>
            </a:r>
          </a:p>
          <a:p>
            <a:pPr algn="just"/>
            <a:endParaRPr lang="en-US" sz="2400" dirty="0"/>
          </a:p>
          <a:p>
            <a:pPr algn="just"/>
            <a:r>
              <a:rPr lang="en-US" sz="2400" dirty="0"/>
              <a:t>At the same time, victims may feel  great anger, grief and hatred towards the perpetrators, but also towards the witnesses who did not react and did not help. </a:t>
            </a:r>
          </a:p>
          <a:p>
            <a:pPr marL="0" indent="0" algn="just">
              <a:buNone/>
            </a:pPr>
            <a:endParaRPr lang="en-US" sz="2400" dirty="0"/>
          </a:p>
          <a:p>
            <a:pPr algn="just"/>
            <a:r>
              <a:rPr lang="en-US" sz="2400" dirty="0"/>
              <a:t>Experiencing such emotions has a negative impact on concentration and, as a result, on academic performance. Victims usually think negatively about themselves, e.g.: “I am useless”, “I am different”, “something is wrong with me”. </a:t>
            </a:r>
          </a:p>
        </p:txBody>
      </p:sp>
    </p:spTree>
    <p:extLst>
      <p:ext uri="{BB962C8B-B14F-4D97-AF65-F5344CB8AC3E}">
        <p14:creationId xmlns:p14="http://schemas.microsoft.com/office/powerpoint/2010/main" val="17177234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0C2409-431A-E5D5-9A77-30BCBF120A2B}"/>
              </a:ext>
            </a:extLst>
          </p:cNvPr>
          <p:cNvSpPr>
            <a:spLocks noGrp="1"/>
          </p:cNvSpPr>
          <p:nvPr>
            <p:ph type="title"/>
          </p:nvPr>
        </p:nvSpPr>
        <p:spPr/>
        <p:txBody>
          <a:bodyPr/>
          <a:lstStyle/>
          <a:p>
            <a:r>
              <a:rPr lang="en-US" dirty="0">
                <a:solidFill>
                  <a:srgbClr val="0070C0"/>
                </a:solidFill>
              </a:rPr>
              <a:t>How to talk to the bully?</a:t>
            </a:r>
            <a:endParaRPr lang="pl-PL" dirty="0">
              <a:solidFill>
                <a:srgbClr val="0070C0"/>
              </a:solidFill>
            </a:endParaRPr>
          </a:p>
        </p:txBody>
      </p:sp>
      <p:sp>
        <p:nvSpPr>
          <p:cNvPr id="3" name="Symbol zastępczy zawartości 2">
            <a:extLst>
              <a:ext uri="{FF2B5EF4-FFF2-40B4-BE49-F238E27FC236}">
                <a16:creationId xmlns:a16="http://schemas.microsoft.com/office/drawing/2014/main" id="{A9B6531D-644A-58F3-480A-11CF6EBA25A4}"/>
              </a:ext>
            </a:extLst>
          </p:cNvPr>
          <p:cNvSpPr>
            <a:spLocks noGrp="1"/>
          </p:cNvSpPr>
          <p:nvPr>
            <p:ph idx="1"/>
          </p:nvPr>
        </p:nvSpPr>
        <p:spPr>
          <a:xfrm>
            <a:off x="457200" y="1600200"/>
            <a:ext cx="8435280" cy="4525963"/>
          </a:xfrm>
        </p:spPr>
        <p:txBody>
          <a:bodyPr/>
          <a:lstStyle/>
          <a:p>
            <a:pPr algn="just"/>
            <a:r>
              <a:rPr lang="en-US" dirty="0"/>
              <a:t>Bullying is bad behavior, which means that it must be stopped, but it does not mean that a child who behaves in this way is a bad person.</a:t>
            </a:r>
          </a:p>
          <a:p>
            <a:pPr algn="just"/>
            <a:r>
              <a:rPr lang="en-US" dirty="0"/>
              <a:t>It is worth separating the child from his behavior so that he maintains his self-esteem</a:t>
            </a:r>
          </a:p>
          <a:p>
            <a:pPr algn="just"/>
            <a:r>
              <a:rPr lang="en-US" dirty="0"/>
              <a:t>It is much more effective to make it easier for the child to understand that their behavior is unacceptable and to explain its impact on others</a:t>
            </a:r>
          </a:p>
        </p:txBody>
      </p:sp>
    </p:spTree>
    <p:extLst>
      <p:ext uri="{BB962C8B-B14F-4D97-AF65-F5344CB8AC3E}">
        <p14:creationId xmlns:p14="http://schemas.microsoft.com/office/powerpoint/2010/main" val="263782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A2DAEE-074B-72E8-47DC-60B7428F2549}"/>
              </a:ext>
            </a:extLst>
          </p:cNvPr>
          <p:cNvSpPr>
            <a:spLocks noGrp="1"/>
          </p:cNvSpPr>
          <p:nvPr>
            <p:ph type="title"/>
          </p:nvPr>
        </p:nvSpPr>
        <p:spPr/>
        <p:txBody>
          <a:bodyPr/>
          <a:lstStyle/>
          <a:p>
            <a:r>
              <a:rPr lang="en-US" b="1" dirty="0">
                <a:solidFill>
                  <a:srgbClr val="00B050"/>
                </a:solidFill>
              </a:rPr>
              <a:t>The objective of the project</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B1F570EA-A0B6-7C8F-836F-6CDAEAC76134}"/>
              </a:ext>
            </a:extLst>
          </p:cNvPr>
          <p:cNvSpPr>
            <a:spLocks noGrp="1"/>
          </p:cNvSpPr>
          <p:nvPr>
            <p:ph idx="1"/>
          </p:nvPr>
        </p:nvSpPr>
        <p:spPr/>
        <p:txBody>
          <a:bodyPr/>
          <a:lstStyle/>
          <a:p>
            <a:pPr algn="just"/>
            <a:r>
              <a:rPr lang="en-US" dirty="0"/>
              <a:t>Reduction of bullying in primary schools in Poland - by raising the awareness of teachers, parents and students about the symptoms and long-term consequences of bullying among students. It can be done by increasing their social skills, i.e. assertiveness and empathy, the high level of which minimizes the occurrence of bullying among young people</a:t>
            </a:r>
            <a:endParaRPr lang="pl-PL" dirty="0"/>
          </a:p>
        </p:txBody>
      </p:sp>
    </p:spTree>
    <p:extLst>
      <p:ext uri="{BB962C8B-B14F-4D97-AF65-F5344CB8AC3E}">
        <p14:creationId xmlns:p14="http://schemas.microsoft.com/office/powerpoint/2010/main" val="2151426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D11ED3-236A-9506-C86F-B102064FC7D8}"/>
              </a:ext>
            </a:extLst>
          </p:cNvPr>
          <p:cNvSpPr>
            <a:spLocks noGrp="1"/>
          </p:cNvSpPr>
          <p:nvPr>
            <p:ph type="title"/>
          </p:nvPr>
        </p:nvSpPr>
        <p:spPr/>
        <p:txBody>
          <a:bodyPr>
            <a:normAutofit fontScale="90000"/>
          </a:bodyPr>
          <a:lstStyle/>
          <a:p>
            <a:r>
              <a:rPr lang="en-US" dirty="0">
                <a:solidFill>
                  <a:srgbClr val="00B0F0"/>
                </a:solidFill>
              </a:rPr>
              <a:t>What to do when we notice BULLYING?</a:t>
            </a:r>
            <a:endParaRPr lang="pl-PL" dirty="0">
              <a:solidFill>
                <a:srgbClr val="00B0F0"/>
              </a:solidFill>
            </a:endParaRPr>
          </a:p>
        </p:txBody>
      </p:sp>
      <p:sp>
        <p:nvSpPr>
          <p:cNvPr id="3" name="Symbol zastępczy zawartości 2">
            <a:extLst>
              <a:ext uri="{FF2B5EF4-FFF2-40B4-BE49-F238E27FC236}">
                <a16:creationId xmlns:a16="http://schemas.microsoft.com/office/drawing/2014/main" id="{D345E2A1-C9D1-7BE4-091F-1450DAE25115}"/>
              </a:ext>
            </a:extLst>
          </p:cNvPr>
          <p:cNvSpPr>
            <a:spLocks noGrp="1"/>
          </p:cNvSpPr>
          <p:nvPr>
            <p:ph sz="half" idx="1"/>
          </p:nvPr>
        </p:nvSpPr>
        <p:spPr>
          <a:xfrm>
            <a:off x="251520" y="1600200"/>
            <a:ext cx="4244280" cy="4983162"/>
          </a:xfrm>
        </p:spPr>
        <p:txBody>
          <a:bodyPr>
            <a:normAutofit/>
          </a:bodyPr>
          <a:lstStyle/>
          <a:p>
            <a:pPr algn="just"/>
            <a:r>
              <a:rPr lang="en-US" dirty="0"/>
              <a:t>The main method of dealing with a bullying situation should be </a:t>
            </a:r>
            <a:r>
              <a:rPr lang="en-US" dirty="0">
                <a:solidFill>
                  <a:srgbClr val="00B0F0"/>
                </a:solidFill>
              </a:rPr>
              <a:t>INTERVENTION,</a:t>
            </a:r>
            <a:r>
              <a:rPr lang="en-US" dirty="0"/>
              <a:t> consisting primarily in stopping the person using violence from using it, protecting the person who is being hurt, helping both of them to get out of their roles</a:t>
            </a:r>
            <a:endParaRPr lang="pl-PL" dirty="0"/>
          </a:p>
        </p:txBody>
      </p:sp>
      <p:sp>
        <p:nvSpPr>
          <p:cNvPr id="4" name="Symbol zastępczy zawartości 3">
            <a:extLst>
              <a:ext uri="{FF2B5EF4-FFF2-40B4-BE49-F238E27FC236}">
                <a16:creationId xmlns:a16="http://schemas.microsoft.com/office/drawing/2014/main" id="{F2AA66AA-DBD1-BE1D-4135-6AA77FE92CF3}"/>
              </a:ext>
            </a:extLst>
          </p:cNvPr>
          <p:cNvSpPr>
            <a:spLocks noGrp="1"/>
          </p:cNvSpPr>
          <p:nvPr>
            <p:ph sz="half" idx="2"/>
          </p:nvPr>
        </p:nvSpPr>
        <p:spPr>
          <a:xfrm>
            <a:off x="4648200" y="1600200"/>
            <a:ext cx="3812232" cy="4525963"/>
          </a:xfrm>
        </p:spPr>
        <p:txBody>
          <a:bodyPr>
            <a:normAutofit/>
          </a:bodyPr>
          <a:lstStyle/>
          <a:p>
            <a:pPr algn="just"/>
            <a:r>
              <a:rPr lang="en-US" dirty="0"/>
              <a:t>During a classic intervention with each child, we act</a:t>
            </a:r>
            <a:r>
              <a:rPr lang="pl-PL" dirty="0"/>
              <a:t> </a:t>
            </a:r>
            <a:r>
              <a:rPr lang="en-US" dirty="0"/>
              <a:t>separately, </a:t>
            </a:r>
            <a:r>
              <a:rPr lang="en-US" dirty="0">
                <a:solidFill>
                  <a:srgbClr val="00B0F0"/>
                </a:solidFill>
              </a:rPr>
              <a:t>there are no joint conversations between the abuser and the victim </a:t>
            </a:r>
            <a:r>
              <a:rPr lang="en-US" dirty="0"/>
              <a:t>(at least in the early stages of the intervention)</a:t>
            </a:r>
            <a:endParaRPr lang="pl-PL" dirty="0"/>
          </a:p>
        </p:txBody>
      </p:sp>
    </p:spTree>
    <p:extLst>
      <p:ext uri="{BB962C8B-B14F-4D97-AF65-F5344CB8AC3E}">
        <p14:creationId xmlns:p14="http://schemas.microsoft.com/office/powerpoint/2010/main" val="2082251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56392848-EC90-8FAF-CD99-69E04379637E}"/>
              </a:ext>
            </a:extLst>
          </p:cNvPr>
          <p:cNvSpPr>
            <a:spLocks noGrp="1"/>
          </p:cNvSpPr>
          <p:nvPr>
            <p:ph type="title"/>
          </p:nvPr>
        </p:nvSpPr>
        <p:spPr/>
        <p:txBody>
          <a:bodyPr/>
          <a:lstStyle/>
          <a:p>
            <a:r>
              <a:rPr lang="pl-PL" dirty="0">
                <a:solidFill>
                  <a:srgbClr val="00B050"/>
                </a:solidFill>
              </a:rPr>
              <a:t>THE COMMON CAUSE METHOD</a:t>
            </a:r>
          </a:p>
        </p:txBody>
      </p:sp>
      <p:sp>
        <p:nvSpPr>
          <p:cNvPr id="6" name="Symbol zastępczy zawartości 5">
            <a:extLst>
              <a:ext uri="{FF2B5EF4-FFF2-40B4-BE49-F238E27FC236}">
                <a16:creationId xmlns:a16="http://schemas.microsoft.com/office/drawing/2014/main" id="{B4F7C5BE-726E-2916-D9BB-FB5565EC990A}"/>
              </a:ext>
            </a:extLst>
          </p:cNvPr>
          <p:cNvSpPr>
            <a:spLocks noGrp="1"/>
          </p:cNvSpPr>
          <p:nvPr>
            <p:ph idx="1"/>
          </p:nvPr>
        </p:nvSpPr>
        <p:spPr>
          <a:xfrm>
            <a:off x="107504" y="1166018"/>
            <a:ext cx="8579296" cy="4525963"/>
          </a:xfrm>
        </p:spPr>
        <p:txBody>
          <a:bodyPr>
            <a:noAutofit/>
          </a:bodyPr>
          <a:lstStyle/>
          <a:p>
            <a:pPr algn="just"/>
            <a:endParaRPr lang="pl-PL" sz="2400" dirty="0"/>
          </a:p>
          <a:p>
            <a:pPr algn="just"/>
            <a:r>
              <a:rPr lang="pl-PL" sz="2400" dirty="0"/>
              <a:t>E</a:t>
            </a:r>
            <a:r>
              <a:rPr lang="en-US" sz="2400" dirty="0" err="1"/>
              <a:t>arly</a:t>
            </a:r>
            <a:r>
              <a:rPr lang="en-US" sz="2400" dirty="0"/>
              <a:t> intervention in situations of violence and bullying</a:t>
            </a:r>
          </a:p>
          <a:p>
            <a:pPr marL="0" indent="0" algn="just">
              <a:buNone/>
            </a:pPr>
            <a:endParaRPr lang="en-US" sz="2400" dirty="0"/>
          </a:p>
          <a:p>
            <a:pPr algn="just"/>
            <a:r>
              <a:rPr lang="en-US" sz="2400" dirty="0"/>
              <a:t>This method was developed by Anatol </a:t>
            </a:r>
            <a:r>
              <a:rPr lang="en-US" sz="2400" dirty="0" err="1"/>
              <a:t>Pikas</a:t>
            </a:r>
            <a:r>
              <a:rPr lang="en-US" sz="2400" dirty="0"/>
              <a:t>, a Swedish psychologist. The starting point for using the "common cause" method is the statement that the student feels bad at school because that is where he experiences violence</a:t>
            </a:r>
          </a:p>
          <a:p>
            <a:pPr marL="0" indent="0" algn="just">
              <a:buNone/>
            </a:pPr>
            <a:endParaRPr lang="en-US" sz="2400" dirty="0"/>
          </a:p>
          <a:p>
            <a:pPr algn="just"/>
            <a:r>
              <a:rPr lang="en-US" sz="2400" dirty="0"/>
              <a:t>The “common case” method focuses on finding a solution to the problem – it does not explain the details of the violence situation, does not investigate or identify the culprit</a:t>
            </a:r>
          </a:p>
        </p:txBody>
      </p:sp>
    </p:spTree>
    <p:extLst>
      <p:ext uri="{BB962C8B-B14F-4D97-AF65-F5344CB8AC3E}">
        <p14:creationId xmlns:p14="http://schemas.microsoft.com/office/powerpoint/2010/main" val="1433960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BBD421-19D0-36ED-4AD8-6DE8D1974593}"/>
              </a:ext>
            </a:extLst>
          </p:cNvPr>
          <p:cNvSpPr>
            <a:spLocks noGrp="1"/>
          </p:cNvSpPr>
          <p:nvPr>
            <p:ph type="title"/>
          </p:nvPr>
        </p:nvSpPr>
        <p:spPr/>
        <p:txBody>
          <a:bodyPr/>
          <a:lstStyle/>
          <a:p>
            <a:r>
              <a:rPr lang="pl-PL" dirty="0">
                <a:solidFill>
                  <a:srgbClr val="00B050"/>
                </a:solidFill>
              </a:rPr>
              <a:t>COMMON CAUSE METHOD</a:t>
            </a:r>
            <a:endParaRPr lang="pl-PL" dirty="0"/>
          </a:p>
        </p:txBody>
      </p:sp>
      <p:sp>
        <p:nvSpPr>
          <p:cNvPr id="3" name="Symbol zastępczy zawartości 2">
            <a:extLst>
              <a:ext uri="{FF2B5EF4-FFF2-40B4-BE49-F238E27FC236}">
                <a16:creationId xmlns:a16="http://schemas.microsoft.com/office/drawing/2014/main" id="{2670A834-1F67-F9AD-B30B-ADD1EA8CEB23}"/>
              </a:ext>
            </a:extLst>
          </p:cNvPr>
          <p:cNvSpPr>
            <a:spLocks noGrp="1"/>
          </p:cNvSpPr>
          <p:nvPr>
            <p:ph idx="1"/>
          </p:nvPr>
        </p:nvSpPr>
        <p:spPr/>
        <p:txBody>
          <a:bodyPr/>
          <a:lstStyle/>
          <a:p>
            <a:pPr algn="just"/>
            <a:r>
              <a:rPr lang="en-US" dirty="0"/>
              <a:t>Its purpose is to practically introduce basic rules that allow students to stay in the same school without hurting others.</a:t>
            </a:r>
          </a:p>
          <a:p>
            <a:pPr algn="just"/>
            <a:r>
              <a:rPr lang="en-US" dirty="0"/>
              <a:t>An appeal to the class contract they created by students themselves!</a:t>
            </a:r>
          </a:p>
        </p:txBody>
      </p:sp>
    </p:spTree>
    <p:extLst>
      <p:ext uri="{BB962C8B-B14F-4D97-AF65-F5344CB8AC3E}">
        <p14:creationId xmlns:p14="http://schemas.microsoft.com/office/powerpoint/2010/main" val="41554576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09B402-E6AF-9259-7B86-5BB89CED3A66}"/>
              </a:ext>
            </a:extLst>
          </p:cNvPr>
          <p:cNvSpPr>
            <a:spLocks noGrp="1"/>
          </p:cNvSpPr>
          <p:nvPr>
            <p:ph type="title"/>
          </p:nvPr>
        </p:nvSpPr>
        <p:spPr>
          <a:xfrm>
            <a:off x="457200" y="274638"/>
            <a:ext cx="8229600" cy="1143000"/>
          </a:xfrm>
        </p:spPr>
        <p:txBody>
          <a:bodyPr anchor="ctr">
            <a:normAutofit/>
          </a:bodyPr>
          <a:lstStyle/>
          <a:p>
            <a:r>
              <a:rPr lang="en-US" b="1" dirty="0">
                <a:solidFill>
                  <a:srgbClr val="00B050"/>
                </a:solidFill>
              </a:rPr>
              <a:t>3 stages of the method</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E915F3F5-F58F-484C-84A0-C66AFDC25B3E}"/>
              </a:ext>
            </a:extLst>
          </p:cNvPr>
          <p:cNvSpPr>
            <a:spLocks noGrp="1"/>
          </p:cNvSpPr>
          <p:nvPr>
            <p:ph idx="1"/>
          </p:nvPr>
        </p:nvSpPr>
        <p:spPr/>
        <p:txBody>
          <a:bodyPr/>
          <a:lstStyle/>
          <a:p>
            <a:pPr lvl="0"/>
            <a:r>
              <a:rPr lang="en-US" dirty="0"/>
              <a:t>Individual "chats" with each young person involved (from 7 to 10 minutes per child)</a:t>
            </a:r>
            <a:endParaRPr lang="pl-PL" dirty="0"/>
          </a:p>
          <a:p>
            <a:pPr lvl="0"/>
            <a:r>
              <a:rPr lang="en-US" dirty="0"/>
              <a:t>Conversation with each student in the class (about 2 minutes per child)</a:t>
            </a:r>
            <a:endParaRPr lang="pl-PL" dirty="0"/>
          </a:p>
          <a:p>
            <a:pPr lvl="0"/>
            <a:r>
              <a:rPr lang="en-US" dirty="0"/>
              <a:t>3. Class meeting (45 minutes)</a:t>
            </a:r>
            <a:endParaRPr lang="pl-PL" dirty="0"/>
          </a:p>
          <a:p>
            <a:pPr lvl="0"/>
            <a:r>
              <a:rPr lang="en-US" dirty="0"/>
              <a:t>There is a 7-day break between the individual stages, and the interviews should be conducted by the same person.</a:t>
            </a:r>
            <a:endParaRPr lang="pl-PL" dirty="0"/>
          </a:p>
          <a:p>
            <a:endParaRPr lang="pl-PL" dirty="0"/>
          </a:p>
        </p:txBody>
      </p:sp>
    </p:spTree>
    <p:extLst>
      <p:ext uri="{BB962C8B-B14F-4D97-AF65-F5344CB8AC3E}">
        <p14:creationId xmlns:p14="http://schemas.microsoft.com/office/powerpoint/2010/main" val="2191429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1647AF-4F2E-95F6-E4C1-03D57B364696}"/>
              </a:ext>
            </a:extLst>
          </p:cNvPr>
          <p:cNvSpPr>
            <a:spLocks noGrp="1"/>
          </p:cNvSpPr>
          <p:nvPr>
            <p:ph type="title"/>
          </p:nvPr>
        </p:nvSpPr>
        <p:spPr/>
        <p:txBody>
          <a:bodyPr/>
          <a:lstStyle/>
          <a:p>
            <a:r>
              <a:rPr lang="en-US" b="1" dirty="0">
                <a:solidFill>
                  <a:srgbClr val="00B050"/>
                </a:solidFill>
              </a:rPr>
              <a:t>The sequence of the talks</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B7240C1A-40DD-DB7F-5BCC-11D68B9AFCEE}"/>
              </a:ext>
            </a:extLst>
          </p:cNvPr>
          <p:cNvSpPr>
            <a:spLocks noGrp="1"/>
          </p:cNvSpPr>
          <p:nvPr>
            <p:ph idx="1"/>
          </p:nvPr>
        </p:nvSpPr>
        <p:spPr>
          <a:xfrm>
            <a:off x="432454" y="1451458"/>
            <a:ext cx="8229600" cy="5141168"/>
          </a:xfrm>
        </p:spPr>
        <p:txBody>
          <a:bodyPr>
            <a:normAutofit fontScale="85000" lnSpcReduction="20000"/>
          </a:bodyPr>
          <a:lstStyle/>
          <a:p>
            <a:pPr algn="just"/>
            <a:r>
              <a:rPr lang="en-US" dirty="0"/>
              <a:t>First, we talk to the abuser, and at the end to the victim</a:t>
            </a:r>
          </a:p>
          <a:p>
            <a:pPr algn="just"/>
            <a:endParaRPr lang="en-US" dirty="0"/>
          </a:p>
          <a:p>
            <a:pPr algn="just"/>
            <a:r>
              <a:rPr lang="en-US" dirty="0"/>
              <a:t>This order is not accidental - the main bully usually returns to class calm and relaxed, because the conversation is not confrontational. This may positively influence conversations with other people involved in the use of violence, then they will be more willing to cooperate.</a:t>
            </a:r>
          </a:p>
          <a:p>
            <a:pPr algn="just"/>
            <a:endParaRPr lang="en-US" dirty="0"/>
          </a:p>
          <a:p>
            <a:pPr algn="just"/>
            <a:r>
              <a:rPr lang="en-US" dirty="0"/>
              <a:t>In turn, a conversation with the victim at the very end, allows you to avoid - or at least reduce - the risk of him/ her being accused of reporting or giving untrue details.</a:t>
            </a:r>
          </a:p>
        </p:txBody>
      </p:sp>
    </p:spTree>
    <p:extLst>
      <p:ext uri="{BB962C8B-B14F-4D97-AF65-F5344CB8AC3E}">
        <p14:creationId xmlns:p14="http://schemas.microsoft.com/office/powerpoint/2010/main" val="3650506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61F74E-0026-5AB7-2DFF-5BB5B8BED70C}"/>
              </a:ext>
            </a:extLst>
          </p:cNvPr>
          <p:cNvSpPr>
            <a:spLocks noGrp="1"/>
          </p:cNvSpPr>
          <p:nvPr>
            <p:ph type="title"/>
          </p:nvPr>
        </p:nvSpPr>
        <p:spPr/>
        <p:txBody>
          <a:bodyPr/>
          <a:lstStyle/>
          <a:p>
            <a:r>
              <a:rPr lang="en-US" b="1" dirty="0">
                <a:solidFill>
                  <a:srgbClr val="00B050"/>
                </a:solidFill>
              </a:rPr>
              <a:t>Time and approach</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4815964A-4982-86B5-6898-73BDEDF5C2D2}"/>
              </a:ext>
            </a:extLst>
          </p:cNvPr>
          <p:cNvSpPr>
            <a:spLocks noGrp="1"/>
          </p:cNvSpPr>
          <p:nvPr>
            <p:ph idx="1"/>
          </p:nvPr>
        </p:nvSpPr>
        <p:spPr/>
        <p:txBody>
          <a:bodyPr>
            <a:normAutofit/>
          </a:bodyPr>
          <a:lstStyle/>
          <a:p>
            <a:pPr lvl="0"/>
            <a:r>
              <a:rPr lang="en-US" dirty="0"/>
              <a:t>The first conversations should take place in this order and without interruption - preferably during one lesson.</a:t>
            </a:r>
          </a:p>
          <a:p>
            <a:pPr lvl="0"/>
            <a:endParaRPr lang="en-US" dirty="0"/>
          </a:p>
          <a:p>
            <a:pPr lvl="0"/>
            <a:r>
              <a:rPr lang="en-US" dirty="0"/>
              <a:t>The person conducting the interview should maintain a neutral attitude: do not judge, do not criticize and do not blame - regardless of the student's behavior.</a:t>
            </a:r>
          </a:p>
        </p:txBody>
      </p:sp>
    </p:spTree>
    <p:extLst>
      <p:ext uri="{BB962C8B-B14F-4D97-AF65-F5344CB8AC3E}">
        <p14:creationId xmlns:p14="http://schemas.microsoft.com/office/powerpoint/2010/main" val="7636926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3EF50E-30BA-FAA8-C1FD-6B504F518E48}"/>
              </a:ext>
            </a:extLst>
          </p:cNvPr>
          <p:cNvSpPr>
            <a:spLocks noGrp="1"/>
          </p:cNvSpPr>
          <p:nvPr>
            <p:ph type="title"/>
          </p:nvPr>
        </p:nvSpPr>
        <p:spPr/>
        <p:txBody>
          <a:bodyPr>
            <a:normAutofit fontScale="90000"/>
          </a:bodyPr>
          <a:lstStyle/>
          <a:p>
            <a:r>
              <a:rPr lang="en-US" dirty="0"/>
              <a:t>Conversation with a person who BULLIES </a:t>
            </a:r>
            <a:endParaRPr lang="pl-PL" dirty="0"/>
          </a:p>
        </p:txBody>
      </p:sp>
      <p:sp>
        <p:nvSpPr>
          <p:cNvPr id="3" name="Symbol zastępczy zawartości 2">
            <a:extLst>
              <a:ext uri="{FF2B5EF4-FFF2-40B4-BE49-F238E27FC236}">
                <a16:creationId xmlns:a16="http://schemas.microsoft.com/office/drawing/2014/main" id="{9C133942-B39A-E5E0-9762-2A5ADA1D0297}"/>
              </a:ext>
            </a:extLst>
          </p:cNvPr>
          <p:cNvSpPr>
            <a:spLocks noGrp="1"/>
          </p:cNvSpPr>
          <p:nvPr>
            <p:ph idx="1"/>
          </p:nvPr>
        </p:nvSpPr>
        <p:spPr>
          <a:xfrm>
            <a:off x="457200" y="1417638"/>
            <a:ext cx="8236226" cy="5323730"/>
          </a:xfrm>
        </p:spPr>
        <p:txBody>
          <a:bodyPr>
            <a:normAutofit fontScale="62500" lnSpcReduction="20000"/>
          </a:bodyPr>
          <a:lstStyle/>
          <a:p>
            <a:r>
              <a:rPr lang="en-US" dirty="0"/>
              <a:t>Ask the invitee to sit down. Look at her and wait for her to look at you. Start a conversation, for </a:t>
            </a:r>
            <a:r>
              <a:rPr lang="en-US" dirty="0" err="1"/>
              <a:t>example:I</a:t>
            </a:r>
            <a:r>
              <a:rPr lang="en-US" dirty="0"/>
              <a:t> heard/heard that you were rude to X. Tell me about it.</a:t>
            </a:r>
          </a:p>
          <a:p>
            <a:r>
              <a:rPr lang="en-US" dirty="0"/>
              <a:t>If he says no, say: Yes, but something un</a:t>
            </a:r>
            <a:r>
              <a:rPr lang="pl-PL" dirty="0"/>
              <a:t> </a:t>
            </a:r>
            <a:r>
              <a:rPr lang="en-US" dirty="0"/>
              <a:t>pleasant happened to X. Tell me about it. </a:t>
            </a:r>
            <a:endParaRPr lang="pl-PL" dirty="0"/>
          </a:p>
          <a:p>
            <a:r>
              <a:rPr lang="en-US" dirty="0"/>
              <a:t>Listen to what the student says, give him time to think - endure long breaks in silence.</a:t>
            </a:r>
          </a:p>
          <a:p>
            <a:r>
              <a:rPr lang="en-US" dirty="0"/>
              <a:t>Don't accuse, don't blame. Keep the conversation going, but try to avoid asking questions. Accept, if the student blames others or considers his behavior to be right and justified, emphasize throughout the conversation that something is wrong with X (whoever is to blame).</a:t>
            </a:r>
          </a:p>
          <a:p>
            <a:r>
              <a:rPr lang="en-US" dirty="0"/>
              <a:t>So it seems that X is being hurt at school - say it firmly and firmly. Move on quickly.</a:t>
            </a:r>
          </a:p>
          <a:p>
            <a:r>
              <a:rPr lang="en-US" dirty="0"/>
              <a:t>I'm wondering what you could do to help X in this situation.</a:t>
            </a:r>
          </a:p>
          <a:p>
            <a:r>
              <a:rPr lang="en-US" dirty="0"/>
              <a:t>See what solution a student can come up with. Encourage. When something practical and appropriate comes up, say:</a:t>
            </a:r>
          </a:p>
          <a:p>
            <a:r>
              <a:rPr lang="en-US" dirty="0"/>
              <a:t>Perfect. Try it for a week, then we'll meet and see how you're doing. Goodbye.</a:t>
            </a:r>
          </a:p>
        </p:txBody>
      </p:sp>
    </p:spTree>
    <p:extLst>
      <p:ext uri="{BB962C8B-B14F-4D97-AF65-F5344CB8AC3E}">
        <p14:creationId xmlns:p14="http://schemas.microsoft.com/office/powerpoint/2010/main" val="17052631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C27FD8-080E-9084-64B6-029BC9EEB621}"/>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b="1" dirty="0">
                <a:solidFill>
                  <a:srgbClr val="002060"/>
                </a:solidFill>
              </a:rPr>
              <a:t>Reactions when difficulties in communication arise</a:t>
            </a:r>
            <a:endParaRPr lang="pl-PL" sz="3700" b="1" dirty="0">
              <a:solidFill>
                <a:srgbClr val="002060"/>
              </a:solidFill>
            </a:endParaRPr>
          </a:p>
        </p:txBody>
      </p:sp>
      <p:graphicFrame>
        <p:nvGraphicFramePr>
          <p:cNvPr id="5" name="Symbol zastępczy zawartości 2">
            <a:extLst>
              <a:ext uri="{FF2B5EF4-FFF2-40B4-BE49-F238E27FC236}">
                <a16:creationId xmlns:a16="http://schemas.microsoft.com/office/drawing/2014/main" id="{4DAC6B37-D20F-29A8-D318-2903F9C5A2AD}"/>
              </a:ext>
            </a:extLst>
          </p:cNvPr>
          <p:cNvGraphicFramePr>
            <a:graphicFrameLocks noGrp="1"/>
          </p:cNvGraphicFramePr>
          <p:nvPr>
            <p:ph idx="1"/>
            <p:extLst>
              <p:ext uri="{D42A27DB-BD31-4B8C-83A1-F6EECF244321}">
                <p14:modId xmlns:p14="http://schemas.microsoft.com/office/powerpoint/2010/main" val="1633802458"/>
              </p:ext>
            </p:extLst>
          </p:nvPr>
        </p:nvGraphicFramePr>
        <p:xfrm>
          <a:off x="0" y="1417638"/>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135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0318F-01A2-F4CE-3C3D-1A5E5A01DD9C}"/>
              </a:ext>
            </a:extLst>
          </p:cNvPr>
          <p:cNvSpPr>
            <a:spLocks noGrp="1"/>
          </p:cNvSpPr>
          <p:nvPr>
            <p:ph type="title"/>
          </p:nvPr>
        </p:nvSpPr>
        <p:spPr/>
        <p:txBody>
          <a:bodyPr>
            <a:normAutofit fontScale="90000"/>
          </a:bodyPr>
          <a:lstStyle/>
          <a:p>
            <a:r>
              <a:rPr lang="en-US" dirty="0"/>
              <a:t>Conversation with the bullying victim if he/she behaves passively</a:t>
            </a:r>
            <a:endParaRPr lang="pl-PL" dirty="0"/>
          </a:p>
        </p:txBody>
      </p:sp>
      <p:sp>
        <p:nvSpPr>
          <p:cNvPr id="3" name="Symbol zastępczy zawartości 2">
            <a:extLst>
              <a:ext uri="{FF2B5EF4-FFF2-40B4-BE49-F238E27FC236}">
                <a16:creationId xmlns:a16="http://schemas.microsoft.com/office/drawing/2014/main" id="{B6B75B3A-7FDA-A6F2-43DF-4E7801F78335}"/>
              </a:ext>
            </a:extLst>
          </p:cNvPr>
          <p:cNvSpPr>
            <a:spLocks noGrp="1"/>
          </p:cNvSpPr>
          <p:nvPr>
            <p:ph idx="1"/>
          </p:nvPr>
        </p:nvSpPr>
        <p:spPr/>
        <p:txBody>
          <a:bodyPr>
            <a:normAutofit fontScale="92500" lnSpcReduction="20000"/>
          </a:bodyPr>
          <a:lstStyle/>
          <a:p>
            <a:r>
              <a:rPr lang="en-US" dirty="0"/>
              <a:t>The role of the teacher here is primarily supportive.</a:t>
            </a:r>
            <a:endParaRPr lang="pl-PL" dirty="0"/>
          </a:p>
          <a:p>
            <a:pPr marL="0" indent="0">
              <a:buNone/>
            </a:pPr>
            <a:r>
              <a:rPr lang="en-US" dirty="0">
                <a:solidFill>
                  <a:srgbClr val="00B050"/>
                </a:solidFill>
              </a:rPr>
              <a:t>1.	I heard that some unpleasant things happened to you at school.</a:t>
            </a:r>
          </a:p>
          <a:p>
            <a:pPr marL="0" indent="0">
              <a:buNone/>
            </a:pPr>
            <a:r>
              <a:rPr lang="en-US" dirty="0">
                <a:solidFill>
                  <a:srgbClr val="00B050"/>
                </a:solidFill>
              </a:rPr>
              <a:t>2.	It looks like you've had enough of this.</a:t>
            </a:r>
          </a:p>
          <a:p>
            <a:pPr marL="0" indent="0">
              <a:buNone/>
            </a:pPr>
            <a:r>
              <a:rPr lang="en-US" dirty="0">
                <a:solidFill>
                  <a:srgbClr val="00B050"/>
                </a:solidFill>
              </a:rPr>
              <a:t>3.	Do you think there is anything that could improve the situation? </a:t>
            </a:r>
            <a:r>
              <a:rPr lang="en-US" dirty="0"/>
              <a:t>–the teacher listens, negotiates solutions, determines the action.</a:t>
            </a:r>
          </a:p>
          <a:p>
            <a:pPr marL="0" indent="0">
              <a:buNone/>
            </a:pPr>
            <a:r>
              <a:rPr lang="en-US" dirty="0">
                <a:solidFill>
                  <a:srgbClr val="00B050"/>
                </a:solidFill>
              </a:rPr>
              <a:t>4.	Ok, let's try it for the next week, then we'll talk and see how things go. See you</a:t>
            </a:r>
          </a:p>
          <a:p>
            <a:endParaRPr lang="en-US" dirty="0">
              <a:solidFill>
                <a:srgbClr val="00B050"/>
              </a:solidFill>
            </a:endParaRPr>
          </a:p>
        </p:txBody>
      </p:sp>
    </p:spTree>
    <p:extLst>
      <p:ext uri="{BB962C8B-B14F-4D97-AF65-F5344CB8AC3E}">
        <p14:creationId xmlns:p14="http://schemas.microsoft.com/office/powerpoint/2010/main" val="6207642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A56F49-9E4D-14E0-45B0-2540F85EB3CF}"/>
              </a:ext>
            </a:extLst>
          </p:cNvPr>
          <p:cNvSpPr>
            <a:spLocks noGrp="1"/>
          </p:cNvSpPr>
          <p:nvPr>
            <p:ph type="title"/>
          </p:nvPr>
        </p:nvSpPr>
        <p:spPr/>
        <p:txBody>
          <a:bodyPr>
            <a:normAutofit fontScale="90000"/>
          </a:bodyPr>
          <a:lstStyle/>
          <a:p>
            <a:r>
              <a:rPr lang="en-US" dirty="0"/>
              <a:t>Conversation with a </a:t>
            </a:r>
            <a:r>
              <a:rPr lang="en-US" dirty="0">
                <a:solidFill>
                  <a:srgbClr val="7030A0"/>
                </a:solidFill>
              </a:rPr>
              <a:t>bullying victim </a:t>
            </a:r>
            <a:r>
              <a:rPr lang="en-US" dirty="0"/>
              <a:t>who provokes</a:t>
            </a:r>
            <a:endParaRPr lang="pl-PL" dirty="0"/>
          </a:p>
        </p:txBody>
      </p:sp>
      <p:sp>
        <p:nvSpPr>
          <p:cNvPr id="3" name="Symbol zastępczy zawartości 2">
            <a:extLst>
              <a:ext uri="{FF2B5EF4-FFF2-40B4-BE49-F238E27FC236}">
                <a16:creationId xmlns:a16="http://schemas.microsoft.com/office/drawing/2014/main" id="{28FA89A6-67BF-AE99-715A-CA18BDD41F5D}"/>
              </a:ext>
            </a:extLst>
          </p:cNvPr>
          <p:cNvSpPr>
            <a:spLocks noGrp="1"/>
          </p:cNvSpPr>
          <p:nvPr>
            <p:ph idx="1"/>
          </p:nvPr>
        </p:nvSpPr>
        <p:spPr>
          <a:xfrm>
            <a:off x="457200" y="1600200"/>
            <a:ext cx="8229600" cy="5257800"/>
          </a:xfrm>
        </p:spPr>
        <p:txBody>
          <a:bodyPr>
            <a:normAutofit fontScale="70000" lnSpcReduction="20000"/>
          </a:bodyPr>
          <a:lstStyle/>
          <a:p>
            <a:pPr marL="0" indent="0" algn="just">
              <a:buNone/>
            </a:pPr>
            <a:r>
              <a:rPr lang="en-US" dirty="0"/>
              <a:t>The role of the teacher here is also to help the student realize that his/her behavior should also change in order not to provoke violent behavior towards him/herself.</a:t>
            </a:r>
            <a:endParaRPr lang="pl-PL" dirty="0"/>
          </a:p>
          <a:p>
            <a:pPr marL="0" indent="0" algn="just">
              <a:buNone/>
            </a:pPr>
            <a:r>
              <a:rPr lang="en-US" dirty="0">
                <a:solidFill>
                  <a:srgbClr val="7030A0"/>
                </a:solidFill>
              </a:rPr>
              <a:t>1. I heard that some unpleasant things happened to you at school. </a:t>
            </a:r>
          </a:p>
          <a:p>
            <a:pPr marL="0" indent="0" algn="just">
              <a:buNone/>
            </a:pPr>
            <a:r>
              <a:rPr lang="en-US" dirty="0">
                <a:solidFill>
                  <a:srgbClr val="7030A0"/>
                </a:solidFill>
              </a:rPr>
              <a:t>2. It seems you've had enough of it. </a:t>
            </a:r>
          </a:p>
          <a:p>
            <a:pPr marL="0" indent="0" algn="just">
              <a:buNone/>
            </a:pPr>
            <a:r>
              <a:rPr lang="en-US" dirty="0">
                <a:solidFill>
                  <a:srgbClr val="7030A0"/>
                </a:solidFill>
              </a:rPr>
              <a:t>3. Tell me more about it. How did it start?</a:t>
            </a:r>
          </a:p>
          <a:p>
            <a:pPr marL="0" indent="0" algn="just">
              <a:buNone/>
            </a:pPr>
            <a:r>
              <a:rPr lang="en-US" dirty="0"/>
              <a:t>-at this point, we try to indicate to the student the relationship between his behavior and what happens to him at school </a:t>
            </a:r>
            <a:r>
              <a:rPr lang="en-US" dirty="0">
                <a:solidFill>
                  <a:srgbClr val="7030A0"/>
                </a:solidFill>
              </a:rPr>
              <a:t>(for example: whenever you go up to them and make fun of them, then they start to harass you). </a:t>
            </a:r>
          </a:p>
          <a:p>
            <a:pPr marL="0" indent="0" algn="just">
              <a:buNone/>
            </a:pPr>
            <a:r>
              <a:rPr lang="en-US" dirty="0">
                <a:solidFill>
                  <a:srgbClr val="7030A0"/>
                </a:solidFill>
              </a:rPr>
              <a:t>4. Do you think there is anything that could improve the situation?</a:t>
            </a:r>
          </a:p>
          <a:p>
            <a:pPr marL="0" indent="0" algn="just">
              <a:buNone/>
            </a:pPr>
            <a:r>
              <a:rPr lang="en-US" dirty="0"/>
              <a:t>the teacher listens, negotiates solutions, determines the action.</a:t>
            </a:r>
          </a:p>
          <a:p>
            <a:pPr marL="0" indent="0" algn="just">
              <a:buNone/>
            </a:pPr>
            <a:r>
              <a:rPr lang="en-US" dirty="0">
                <a:solidFill>
                  <a:srgbClr val="7030A0"/>
                </a:solidFill>
              </a:rPr>
              <a:t>5. Ok, let's try this for the next week, then we'll talk and see how things go.</a:t>
            </a:r>
          </a:p>
        </p:txBody>
      </p:sp>
    </p:spTree>
    <p:extLst>
      <p:ext uri="{BB962C8B-B14F-4D97-AF65-F5344CB8AC3E}">
        <p14:creationId xmlns:p14="http://schemas.microsoft.com/office/powerpoint/2010/main" val="133677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2192AB-B4E7-B7E8-8FC4-4F474BE1F3B4}"/>
              </a:ext>
            </a:extLst>
          </p:cNvPr>
          <p:cNvSpPr>
            <a:spLocks noGrp="1"/>
          </p:cNvSpPr>
          <p:nvPr>
            <p:ph type="title"/>
          </p:nvPr>
        </p:nvSpPr>
        <p:spPr/>
        <p:txBody>
          <a:bodyPr/>
          <a:lstStyle/>
          <a:p>
            <a:r>
              <a:rPr lang="en-US" b="1" dirty="0">
                <a:solidFill>
                  <a:srgbClr val="00B050"/>
                </a:solidFill>
              </a:rPr>
              <a:t>What has worked for others?</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C9F49CEF-2BBF-20EE-AE43-A48CAF609E6D}"/>
              </a:ext>
            </a:extLst>
          </p:cNvPr>
          <p:cNvSpPr>
            <a:spLocks noGrp="1"/>
          </p:cNvSpPr>
          <p:nvPr>
            <p:ph idx="1"/>
          </p:nvPr>
        </p:nvSpPr>
        <p:spPr>
          <a:xfrm>
            <a:off x="158281" y="1417638"/>
            <a:ext cx="8507288" cy="4525963"/>
          </a:xfrm>
        </p:spPr>
        <p:txBody>
          <a:bodyPr/>
          <a:lstStyle/>
          <a:p>
            <a:pPr lvl="0"/>
            <a:r>
              <a:rPr lang="en-US" dirty="0"/>
              <a:t>The analysis of data from effective anti-bullying programs shows that it is important to create a favorable, </a:t>
            </a:r>
            <a:r>
              <a:rPr lang="en-US" dirty="0">
                <a:solidFill>
                  <a:srgbClr val="FF0000"/>
                </a:solidFill>
              </a:rPr>
              <a:t>student-friendly atmosphere in the classroom</a:t>
            </a:r>
            <a:r>
              <a:rPr lang="en-US" dirty="0"/>
              <a:t>, which will facilitate the development of positive features of social coexistence, preventing the formation of excluded groups and ensure a sense of security for young people in the class.</a:t>
            </a:r>
            <a:endParaRPr lang="pl-PL" dirty="0"/>
          </a:p>
        </p:txBody>
      </p:sp>
    </p:spTree>
    <p:extLst>
      <p:ext uri="{BB962C8B-B14F-4D97-AF65-F5344CB8AC3E}">
        <p14:creationId xmlns:p14="http://schemas.microsoft.com/office/powerpoint/2010/main" val="2635409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433142-F819-BF95-20EA-2CDC9D29834C}"/>
              </a:ext>
            </a:extLst>
          </p:cNvPr>
          <p:cNvSpPr>
            <a:spLocks noGrp="1"/>
          </p:cNvSpPr>
          <p:nvPr>
            <p:ph type="title"/>
          </p:nvPr>
        </p:nvSpPr>
        <p:spPr/>
        <p:txBody>
          <a:bodyPr>
            <a:normAutofit fontScale="90000"/>
          </a:bodyPr>
          <a:lstStyle/>
          <a:p>
            <a:r>
              <a:rPr lang="en-US" dirty="0">
                <a:solidFill>
                  <a:srgbClr val="00B050"/>
                </a:solidFill>
              </a:rPr>
              <a:t>The objective of the talks in the first stage</a:t>
            </a:r>
            <a:endParaRPr lang="pl-PL" dirty="0">
              <a:solidFill>
                <a:srgbClr val="00B050"/>
              </a:solidFill>
            </a:endParaRPr>
          </a:p>
        </p:txBody>
      </p:sp>
      <p:sp>
        <p:nvSpPr>
          <p:cNvPr id="3" name="Symbol zastępczy zawartości 2">
            <a:extLst>
              <a:ext uri="{FF2B5EF4-FFF2-40B4-BE49-F238E27FC236}">
                <a16:creationId xmlns:a16="http://schemas.microsoft.com/office/drawing/2014/main" id="{642594D3-1A6F-BE07-934B-856BDAE217D7}"/>
              </a:ext>
            </a:extLst>
          </p:cNvPr>
          <p:cNvSpPr>
            <a:spLocks noGrp="1"/>
          </p:cNvSpPr>
          <p:nvPr>
            <p:ph idx="1"/>
          </p:nvPr>
        </p:nvSpPr>
        <p:spPr/>
        <p:txBody>
          <a:bodyPr>
            <a:normAutofit/>
          </a:bodyPr>
          <a:lstStyle/>
          <a:p>
            <a:pPr algn="just"/>
            <a:r>
              <a:rPr lang="en-US" dirty="0"/>
              <a:t>The result of all the conversations conducted in the first stage is to determine how each student can, even to a small extent, change his/ her behavior.</a:t>
            </a:r>
          </a:p>
          <a:p>
            <a:pPr algn="just"/>
            <a:r>
              <a:rPr lang="en-US" dirty="0"/>
              <a:t>This can significantly rearrange the situation in the group and cause existing informal norms and rules of behavior to start changing</a:t>
            </a:r>
          </a:p>
        </p:txBody>
      </p:sp>
    </p:spTree>
    <p:extLst>
      <p:ext uri="{BB962C8B-B14F-4D97-AF65-F5344CB8AC3E}">
        <p14:creationId xmlns:p14="http://schemas.microsoft.com/office/powerpoint/2010/main" val="670187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53E13A-B36E-86B5-1F44-44EBDC065154}"/>
              </a:ext>
            </a:extLst>
          </p:cNvPr>
          <p:cNvSpPr>
            <a:spLocks noGrp="1"/>
          </p:cNvSpPr>
          <p:nvPr>
            <p:ph type="title"/>
          </p:nvPr>
        </p:nvSpPr>
        <p:spPr/>
        <p:txBody>
          <a:bodyPr/>
          <a:lstStyle/>
          <a:p>
            <a:r>
              <a:rPr lang="en-US" b="1" dirty="0">
                <a:solidFill>
                  <a:srgbClr val="FF9933"/>
                </a:solidFill>
              </a:rPr>
              <a:t>II stage of the method</a:t>
            </a:r>
            <a:endParaRPr lang="pl-PL" b="1" dirty="0">
              <a:solidFill>
                <a:srgbClr val="FF9933"/>
              </a:solidFill>
            </a:endParaRPr>
          </a:p>
        </p:txBody>
      </p:sp>
      <p:sp>
        <p:nvSpPr>
          <p:cNvPr id="3" name="Symbol zastępczy zawartości 2">
            <a:extLst>
              <a:ext uri="{FF2B5EF4-FFF2-40B4-BE49-F238E27FC236}">
                <a16:creationId xmlns:a16="http://schemas.microsoft.com/office/drawing/2014/main" id="{776DE971-8AB5-2E6D-7C0B-152B14750C79}"/>
              </a:ext>
            </a:extLst>
          </p:cNvPr>
          <p:cNvSpPr>
            <a:spLocks noGrp="1"/>
          </p:cNvSpPr>
          <p:nvPr>
            <p:ph idx="1"/>
          </p:nvPr>
        </p:nvSpPr>
        <p:spPr/>
        <p:txBody>
          <a:bodyPr>
            <a:normAutofit fontScale="85000" lnSpcReduction="10000"/>
          </a:bodyPr>
          <a:lstStyle/>
          <a:p>
            <a:pPr algn="just"/>
            <a:r>
              <a:rPr lang="en-US" dirty="0"/>
              <a:t>After a week, individual meetings are held again (in the same order as in the first stage) to help determine to what extent the students have achieved the goal set during the first meeting.</a:t>
            </a:r>
          </a:p>
          <a:p>
            <a:pPr algn="just"/>
            <a:r>
              <a:rPr lang="en-US" dirty="0"/>
              <a:t>If the violent behavior continues, the teacher continues individual work with the students from the first stage to achieve the desired solution.</a:t>
            </a:r>
          </a:p>
          <a:p>
            <a:pPr algn="just"/>
            <a:r>
              <a:rPr lang="en-US" dirty="0"/>
              <a:t>If it doesn't happen again, the teacher congratulates all students on their efforts and asks them to continue doing so. He also informs them that the next stage will be a group meeting and sets its date.</a:t>
            </a:r>
          </a:p>
        </p:txBody>
      </p:sp>
    </p:spTree>
    <p:extLst>
      <p:ext uri="{BB962C8B-B14F-4D97-AF65-F5344CB8AC3E}">
        <p14:creationId xmlns:p14="http://schemas.microsoft.com/office/powerpoint/2010/main" val="393520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CC36D9-776A-587E-7B66-57551A55F0A3}"/>
              </a:ext>
            </a:extLst>
          </p:cNvPr>
          <p:cNvSpPr>
            <a:spLocks noGrp="1"/>
          </p:cNvSpPr>
          <p:nvPr>
            <p:ph type="title"/>
          </p:nvPr>
        </p:nvSpPr>
        <p:spPr/>
        <p:txBody>
          <a:bodyPr/>
          <a:lstStyle/>
          <a:p>
            <a:r>
              <a:rPr lang="en-US" dirty="0">
                <a:solidFill>
                  <a:srgbClr val="00B0F0"/>
                </a:solidFill>
              </a:rPr>
              <a:t>The other students in the class</a:t>
            </a:r>
            <a:endParaRPr lang="pl-PL" dirty="0">
              <a:solidFill>
                <a:srgbClr val="00B0F0"/>
              </a:solidFill>
            </a:endParaRPr>
          </a:p>
        </p:txBody>
      </p:sp>
      <p:sp>
        <p:nvSpPr>
          <p:cNvPr id="3" name="Symbol zastępczy zawartości 2">
            <a:extLst>
              <a:ext uri="{FF2B5EF4-FFF2-40B4-BE49-F238E27FC236}">
                <a16:creationId xmlns:a16="http://schemas.microsoft.com/office/drawing/2014/main" id="{C5E62C72-2B4F-F02B-1D87-661CC256945C}"/>
              </a:ext>
            </a:extLst>
          </p:cNvPr>
          <p:cNvSpPr>
            <a:spLocks noGrp="1"/>
          </p:cNvSpPr>
          <p:nvPr>
            <p:ph idx="1"/>
          </p:nvPr>
        </p:nvSpPr>
        <p:spPr>
          <a:xfrm>
            <a:off x="251520" y="1600200"/>
            <a:ext cx="8435280" cy="4983162"/>
          </a:xfrm>
        </p:spPr>
        <p:txBody>
          <a:bodyPr>
            <a:normAutofit fontScale="85000" lnSpcReduction="10000"/>
          </a:bodyPr>
          <a:lstStyle/>
          <a:p>
            <a:pPr marL="0" indent="0" algn="just">
              <a:buNone/>
            </a:pPr>
            <a:r>
              <a:rPr lang="en-US" dirty="0"/>
              <a:t>Most children in the class usually do not take an active part in acts of violence, but sometimes they witness bullying.</a:t>
            </a:r>
          </a:p>
          <a:p>
            <a:pPr marL="0" indent="0" algn="just">
              <a:buNone/>
            </a:pPr>
            <a:r>
              <a:rPr lang="en-US" dirty="0"/>
              <a:t>A slow process of "insensitivity" to violence among neutral children can be observed. </a:t>
            </a:r>
          </a:p>
          <a:p>
            <a:pPr marL="0" indent="0" algn="just">
              <a:buNone/>
            </a:pPr>
            <a:r>
              <a:rPr lang="en-US" dirty="0"/>
              <a:t>Initially, these children feel sympathy for the child experiencing bullying, they may feel guilty of not reacting. However, not seeing proper reaction of adults, they slowly become indifferent to the harm of the others and even start to believe that the victims "are inferior and deserve” such treatment. The indifference of witnesses to bullying is an additional consent for bullies.</a:t>
            </a:r>
          </a:p>
        </p:txBody>
      </p:sp>
    </p:spTree>
    <p:extLst>
      <p:ext uri="{BB962C8B-B14F-4D97-AF65-F5344CB8AC3E}">
        <p14:creationId xmlns:p14="http://schemas.microsoft.com/office/powerpoint/2010/main" val="3326827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82A98F-879B-F80D-C974-1C491EDF45F1}"/>
              </a:ext>
            </a:extLst>
          </p:cNvPr>
          <p:cNvSpPr>
            <a:spLocks noGrp="1"/>
          </p:cNvSpPr>
          <p:nvPr>
            <p:ph type="title"/>
          </p:nvPr>
        </p:nvSpPr>
        <p:spPr/>
        <p:txBody>
          <a:bodyPr/>
          <a:lstStyle/>
          <a:p>
            <a:r>
              <a:rPr lang="en-US" dirty="0">
                <a:solidFill>
                  <a:srgbClr val="FF9933"/>
                </a:solidFill>
              </a:rPr>
              <a:t>The objectives of the class meeting</a:t>
            </a:r>
            <a:endParaRPr lang="pl-PL" dirty="0">
              <a:solidFill>
                <a:srgbClr val="FF9933"/>
              </a:solidFill>
            </a:endParaRPr>
          </a:p>
        </p:txBody>
      </p:sp>
      <p:sp>
        <p:nvSpPr>
          <p:cNvPr id="3" name="Symbol zastępczy zawartości 2">
            <a:extLst>
              <a:ext uri="{FF2B5EF4-FFF2-40B4-BE49-F238E27FC236}">
                <a16:creationId xmlns:a16="http://schemas.microsoft.com/office/drawing/2014/main" id="{00921D50-D3BD-BB34-EB34-2C630F254E9C}"/>
              </a:ext>
            </a:extLst>
          </p:cNvPr>
          <p:cNvSpPr>
            <a:spLocks noGrp="1"/>
          </p:cNvSpPr>
          <p:nvPr>
            <p:ph idx="1"/>
          </p:nvPr>
        </p:nvSpPr>
        <p:spPr>
          <a:xfrm>
            <a:off x="457200" y="1417638"/>
            <a:ext cx="8229600" cy="4525963"/>
          </a:xfrm>
        </p:spPr>
        <p:txBody>
          <a:bodyPr>
            <a:normAutofit fontScale="92500" lnSpcReduction="10000"/>
          </a:bodyPr>
          <a:lstStyle/>
          <a:p>
            <a:r>
              <a:rPr lang="en-US" dirty="0"/>
              <a:t>To make kids more sensitive to the harm of another child</a:t>
            </a:r>
          </a:p>
          <a:p>
            <a:r>
              <a:rPr lang="en-US" dirty="0"/>
              <a:t>To emphasize that being different in appearance, temperament and strengths is a value, not a reason for discrimination.</a:t>
            </a:r>
          </a:p>
          <a:p>
            <a:r>
              <a:rPr lang="en-US" dirty="0"/>
              <a:t>To introduce children to the phenomenon of bullying and its destructive effects.</a:t>
            </a:r>
          </a:p>
          <a:p>
            <a:r>
              <a:rPr lang="en-US" dirty="0"/>
              <a:t>To make them realize the importance of their role as witnesses in the attempt to reduce the phenomenon of bullying.</a:t>
            </a:r>
          </a:p>
          <a:p>
            <a:endParaRPr lang="pl-PL" dirty="0"/>
          </a:p>
        </p:txBody>
      </p:sp>
    </p:spTree>
    <p:extLst>
      <p:ext uri="{BB962C8B-B14F-4D97-AF65-F5344CB8AC3E}">
        <p14:creationId xmlns:p14="http://schemas.microsoft.com/office/powerpoint/2010/main" val="1452198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2F8741-BEEC-261E-5A04-A432CF296CC4}"/>
              </a:ext>
            </a:extLst>
          </p:cNvPr>
          <p:cNvSpPr>
            <a:spLocks noGrp="1"/>
          </p:cNvSpPr>
          <p:nvPr>
            <p:ph type="title"/>
          </p:nvPr>
        </p:nvSpPr>
        <p:spPr>
          <a:xfrm>
            <a:off x="323528" y="274638"/>
            <a:ext cx="8363272" cy="1143000"/>
          </a:xfrm>
        </p:spPr>
        <p:txBody>
          <a:bodyPr/>
          <a:lstStyle/>
          <a:p>
            <a:r>
              <a:rPr lang="en-US" dirty="0"/>
              <a:t>The key role of </a:t>
            </a:r>
            <a:r>
              <a:rPr lang="en-US" dirty="0">
                <a:solidFill>
                  <a:srgbClr val="FFC000"/>
                </a:solidFill>
              </a:rPr>
              <a:t>WITNESSES</a:t>
            </a:r>
            <a:endParaRPr lang="pl-PL" dirty="0">
              <a:solidFill>
                <a:srgbClr val="FFC000"/>
              </a:solidFill>
            </a:endParaRPr>
          </a:p>
        </p:txBody>
      </p:sp>
      <p:sp>
        <p:nvSpPr>
          <p:cNvPr id="3" name="Symbol zastępczy zawartości 2">
            <a:extLst>
              <a:ext uri="{FF2B5EF4-FFF2-40B4-BE49-F238E27FC236}">
                <a16:creationId xmlns:a16="http://schemas.microsoft.com/office/drawing/2014/main" id="{AF573941-B3A9-FB81-015F-87C29F632F08}"/>
              </a:ext>
            </a:extLst>
          </p:cNvPr>
          <p:cNvSpPr>
            <a:spLocks noGrp="1"/>
          </p:cNvSpPr>
          <p:nvPr>
            <p:ph idx="1"/>
          </p:nvPr>
        </p:nvSpPr>
        <p:spPr>
          <a:xfrm>
            <a:off x="457200" y="1600200"/>
            <a:ext cx="8229600" cy="4770587"/>
          </a:xfrm>
        </p:spPr>
        <p:txBody>
          <a:bodyPr/>
          <a:lstStyle/>
          <a:p>
            <a:pPr marL="0" indent="0" algn="ctr">
              <a:lnSpc>
                <a:spcPct val="107000"/>
              </a:lnSpc>
              <a:spcAft>
                <a:spcPts val="800"/>
              </a:spcAft>
              <a:buNone/>
            </a:pP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“The world is a dangerous place, not because of those who do evil, but because of those who look on and do nothing.”</a:t>
            </a:r>
            <a:endParaRPr lang="pl-PL"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800"/>
              </a:spcAft>
              <a:buNone/>
            </a:pPr>
            <a:r>
              <a:rPr lang="pl-PL" sz="3200" b="1" dirty="0">
                <a:effectLst/>
                <a:latin typeface="Calibri" panose="020F0502020204030204" pitchFamily="34" charset="0"/>
                <a:ea typeface="Calibri" panose="020F0502020204030204" pitchFamily="34" charset="0"/>
                <a:cs typeface="Calibri" panose="020F0502020204030204" pitchFamily="34" charset="0"/>
              </a:rPr>
              <a:t>Albert Einstein</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pl-PL" sz="3200" b="1" dirty="0">
                <a:effectLst/>
                <a:latin typeface="Calibri" panose="020F0502020204030204" pitchFamily="34" charset="0"/>
                <a:ea typeface="Calibri" panose="020F0502020204030204" pitchFamily="34" charset="0"/>
                <a:cs typeface="Calibri" panose="020F0502020204030204" pitchFamily="34" charset="0"/>
              </a:rPr>
              <a:t> </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9C8520AC-9EB4-6303-BC67-1A803B31DDBB}"/>
              </a:ext>
            </a:extLst>
          </p:cNvPr>
          <p:cNvPicPr>
            <a:picLocks noChangeAspect="1"/>
          </p:cNvPicPr>
          <p:nvPr/>
        </p:nvPicPr>
        <p:blipFill>
          <a:blip r:embed="rId2"/>
          <a:stretch>
            <a:fillRect/>
          </a:stretch>
        </p:blipFill>
        <p:spPr>
          <a:xfrm>
            <a:off x="2544237" y="4019437"/>
            <a:ext cx="4230991" cy="2682472"/>
          </a:xfrm>
          <a:prstGeom prst="rect">
            <a:avLst/>
          </a:prstGeom>
        </p:spPr>
      </p:pic>
      <p:sp>
        <p:nvSpPr>
          <p:cNvPr id="5" name="Strzałka: w lewo 4">
            <a:extLst>
              <a:ext uri="{FF2B5EF4-FFF2-40B4-BE49-F238E27FC236}">
                <a16:creationId xmlns:a16="http://schemas.microsoft.com/office/drawing/2014/main" id="{5C681BB3-3548-E370-C2C4-79F01D0EBABF}"/>
              </a:ext>
            </a:extLst>
          </p:cNvPr>
          <p:cNvSpPr/>
          <p:nvPr/>
        </p:nvSpPr>
        <p:spPr>
          <a:xfrm>
            <a:off x="6550925" y="4980642"/>
            <a:ext cx="2088232" cy="1765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trzałka: w prawo 5">
            <a:extLst>
              <a:ext uri="{FF2B5EF4-FFF2-40B4-BE49-F238E27FC236}">
                <a16:creationId xmlns:a16="http://schemas.microsoft.com/office/drawing/2014/main" id="{81BBEE37-3366-4C1C-A078-5BA9FFA23BE3}"/>
              </a:ext>
            </a:extLst>
          </p:cNvPr>
          <p:cNvSpPr/>
          <p:nvPr/>
        </p:nvSpPr>
        <p:spPr>
          <a:xfrm flipV="1">
            <a:off x="1857788" y="5257800"/>
            <a:ext cx="1539993" cy="2594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owolny kształt: kształt 6">
            <a:extLst>
              <a:ext uri="{FF2B5EF4-FFF2-40B4-BE49-F238E27FC236}">
                <a16:creationId xmlns:a16="http://schemas.microsoft.com/office/drawing/2014/main" id="{77C172C5-EC7D-FB52-3220-56CABDBED9A0}"/>
              </a:ext>
            </a:extLst>
          </p:cNvPr>
          <p:cNvSpPr/>
          <p:nvPr/>
        </p:nvSpPr>
        <p:spPr>
          <a:xfrm>
            <a:off x="3450612" y="5022376"/>
            <a:ext cx="684660" cy="805218"/>
          </a:xfrm>
          <a:custGeom>
            <a:avLst/>
            <a:gdLst>
              <a:gd name="connsiteX0" fmla="*/ 125101 w 684660"/>
              <a:gd name="connsiteY0" fmla="*/ 81887 h 805218"/>
              <a:gd name="connsiteX1" fmla="*/ 2272 w 684660"/>
              <a:gd name="connsiteY1" fmla="*/ 232012 h 805218"/>
              <a:gd name="connsiteX2" fmla="*/ 29567 w 684660"/>
              <a:gd name="connsiteY2" fmla="*/ 436728 h 805218"/>
              <a:gd name="connsiteX3" fmla="*/ 43215 w 684660"/>
              <a:gd name="connsiteY3" fmla="*/ 600502 h 805218"/>
              <a:gd name="connsiteX4" fmla="*/ 152397 w 684660"/>
              <a:gd name="connsiteY4" fmla="*/ 723331 h 805218"/>
              <a:gd name="connsiteX5" fmla="*/ 220636 w 684660"/>
              <a:gd name="connsiteY5" fmla="*/ 750627 h 805218"/>
              <a:gd name="connsiteX6" fmla="*/ 275227 w 684660"/>
              <a:gd name="connsiteY6" fmla="*/ 777923 h 805218"/>
              <a:gd name="connsiteX7" fmla="*/ 329818 w 684660"/>
              <a:gd name="connsiteY7" fmla="*/ 791570 h 805218"/>
              <a:gd name="connsiteX8" fmla="*/ 370761 w 684660"/>
              <a:gd name="connsiteY8" fmla="*/ 805218 h 805218"/>
              <a:gd name="connsiteX9" fmla="*/ 575478 w 684660"/>
              <a:gd name="connsiteY9" fmla="*/ 777923 h 805218"/>
              <a:gd name="connsiteX10" fmla="*/ 616421 w 684660"/>
              <a:gd name="connsiteY10" fmla="*/ 750627 h 805218"/>
              <a:gd name="connsiteX11" fmla="*/ 657364 w 684660"/>
              <a:gd name="connsiteY11" fmla="*/ 668740 h 805218"/>
              <a:gd name="connsiteX12" fmla="*/ 684660 w 684660"/>
              <a:gd name="connsiteY12" fmla="*/ 586854 h 805218"/>
              <a:gd name="connsiteX13" fmla="*/ 671012 w 684660"/>
              <a:gd name="connsiteY13" fmla="*/ 259308 h 805218"/>
              <a:gd name="connsiteX14" fmla="*/ 657364 w 684660"/>
              <a:gd name="connsiteY14" fmla="*/ 218364 h 805218"/>
              <a:gd name="connsiteX15" fmla="*/ 602773 w 684660"/>
              <a:gd name="connsiteY15" fmla="*/ 122830 h 805218"/>
              <a:gd name="connsiteX16" fmla="*/ 548182 w 684660"/>
              <a:gd name="connsiteY16" fmla="*/ 95534 h 805218"/>
              <a:gd name="connsiteX17" fmla="*/ 452648 w 684660"/>
              <a:gd name="connsiteY17" fmla="*/ 68239 h 805218"/>
              <a:gd name="connsiteX18" fmla="*/ 370761 w 684660"/>
              <a:gd name="connsiteY18" fmla="*/ 40943 h 805218"/>
              <a:gd name="connsiteX19" fmla="*/ 234284 w 684660"/>
              <a:gd name="connsiteY19" fmla="*/ 0 h 805218"/>
              <a:gd name="connsiteX20" fmla="*/ 84158 w 684660"/>
              <a:gd name="connsiteY20" fmla="*/ 13648 h 805218"/>
              <a:gd name="connsiteX21" fmla="*/ 56863 w 684660"/>
              <a:gd name="connsiteY21" fmla="*/ 54591 h 805218"/>
              <a:gd name="connsiteX22" fmla="*/ 15919 w 684660"/>
              <a:gd name="connsiteY22" fmla="*/ 232012 h 8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660" h="805218">
                <a:moveTo>
                  <a:pt x="125101" y="81887"/>
                </a:moveTo>
                <a:cubicBezTo>
                  <a:pt x="84158" y="131929"/>
                  <a:pt x="25289" y="171591"/>
                  <a:pt x="2272" y="232012"/>
                </a:cubicBezTo>
                <a:cubicBezTo>
                  <a:pt x="-8192" y="259480"/>
                  <a:pt x="20356" y="390677"/>
                  <a:pt x="29567" y="436728"/>
                </a:cubicBezTo>
                <a:cubicBezTo>
                  <a:pt x="34116" y="491319"/>
                  <a:pt x="28553" y="547720"/>
                  <a:pt x="43215" y="600502"/>
                </a:cubicBezTo>
                <a:cubicBezTo>
                  <a:pt x="56618" y="648754"/>
                  <a:pt x="108869" y="699149"/>
                  <a:pt x="152397" y="723331"/>
                </a:cubicBezTo>
                <a:cubicBezTo>
                  <a:pt x="173813" y="735229"/>
                  <a:pt x="198249" y="740677"/>
                  <a:pt x="220636" y="750627"/>
                </a:cubicBezTo>
                <a:cubicBezTo>
                  <a:pt x="239227" y="758890"/>
                  <a:pt x="256177" y="770779"/>
                  <a:pt x="275227" y="777923"/>
                </a:cubicBezTo>
                <a:cubicBezTo>
                  <a:pt x="292790" y="784509"/>
                  <a:pt x="311783" y="786417"/>
                  <a:pt x="329818" y="791570"/>
                </a:cubicBezTo>
                <a:cubicBezTo>
                  <a:pt x="343650" y="795522"/>
                  <a:pt x="357113" y="800669"/>
                  <a:pt x="370761" y="805218"/>
                </a:cubicBezTo>
                <a:cubicBezTo>
                  <a:pt x="439000" y="796120"/>
                  <a:pt x="508274" y="792857"/>
                  <a:pt x="575478" y="777923"/>
                </a:cubicBezTo>
                <a:cubicBezTo>
                  <a:pt x="591490" y="774365"/>
                  <a:pt x="606580" y="763749"/>
                  <a:pt x="616421" y="750627"/>
                </a:cubicBezTo>
                <a:cubicBezTo>
                  <a:pt x="634731" y="726213"/>
                  <a:pt x="645626" y="696910"/>
                  <a:pt x="657364" y="668740"/>
                </a:cubicBezTo>
                <a:cubicBezTo>
                  <a:pt x="668430" y="642181"/>
                  <a:pt x="684660" y="586854"/>
                  <a:pt x="684660" y="586854"/>
                </a:cubicBezTo>
                <a:cubicBezTo>
                  <a:pt x="680111" y="477672"/>
                  <a:pt x="679085" y="368286"/>
                  <a:pt x="671012" y="259308"/>
                </a:cubicBezTo>
                <a:cubicBezTo>
                  <a:pt x="669949" y="244961"/>
                  <a:pt x="663031" y="231587"/>
                  <a:pt x="657364" y="218364"/>
                </a:cubicBezTo>
                <a:cubicBezTo>
                  <a:pt x="651696" y="205138"/>
                  <a:pt x="618004" y="135523"/>
                  <a:pt x="602773" y="122830"/>
                </a:cubicBezTo>
                <a:cubicBezTo>
                  <a:pt x="587144" y="109806"/>
                  <a:pt x="566882" y="103548"/>
                  <a:pt x="548182" y="95534"/>
                </a:cubicBezTo>
                <a:cubicBezTo>
                  <a:pt x="512517" y="80249"/>
                  <a:pt x="491112" y="79778"/>
                  <a:pt x="452648" y="68239"/>
                </a:cubicBezTo>
                <a:cubicBezTo>
                  <a:pt x="425089" y="59971"/>
                  <a:pt x="398426" y="48847"/>
                  <a:pt x="370761" y="40943"/>
                </a:cubicBezTo>
                <a:cubicBezTo>
                  <a:pt x="261395" y="9696"/>
                  <a:pt x="306646" y="24121"/>
                  <a:pt x="234284" y="0"/>
                </a:cubicBezTo>
                <a:cubicBezTo>
                  <a:pt x="184242" y="4549"/>
                  <a:pt x="132184" y="-1129"/>
                  <a:pt x="84158" y="13648"/>
                </a:cubicBezTo>
                <a:cubicBezTo>
                  <a:pt x="68481" y="18472"/>
                  <a:pt x="67364" y="41990"/>
                  <a:pt x="56863" y="54591"/>
                </a:cubicBezTo>
                <a:cubicBezTo>
                  <a:pt x="-16250" y="142325"/>
                  <a:pt x="15919" y="41765"/>
                  <a:pt x="15919" y="232012"/>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owolny kształt: kształt 7">
            <a:extLst>
              <a:ext uri="{FF2B5EF4-FFF2-40B4-BE49-F238E27FC236}">
                <a16:creationId xmlns:a16="http://schemas.microsoft.com/office/drawing/2014/main" id="{F285E6FD-BEBE-EEC2-71D3-28609D48B608}"/>
              </a:ext>
            </a:extLst>
          </p:cNvPr>
          <p:cNvSpPr/>
          <p:nvPr/>
        </p:nvSpPr>
        <p:spPr>
          <a:xfrm>
            <a:off x="5827594" y="4822801"/>
            <a:ext cx="723331" cy="843594"/>
          </a:xfrm>
          <a:custGeom>
            <a:avLst/>
            <a:gdLst>
              <a:gd name="connsiteX0" fmla="*/ 559558 w 723331"/>
              <a:gd name="connsiteY0" fmla="*/ 22154 h 843594"/>
              <a:gd name="connsiteX1" fmla="*/ 68239 w 723331"/>
              <a:gd name="connsiteY1" fmla="*/ 76745 h 843594"/>
              <a:gd name="connsiteX2" fmla="*/ 109182 w 723331"/>
              <a:gd name="connsiteY2" fmla="*/ 63098 h 843594"/>
              <a:gd name="connsiteX3" fmla="*/ 68239 w 723331"/>
              <a:gd name="connsiteY3" fmla="*/ 117689 h 843594"/>
              <a:gd name="connsiteX4" fmla="*/ 13648 w 723331"/>
              <a:gd name="connsiteY4" fmla="*/ 240518 h 843594"/>
              <a:gd name="connsiteX5" fmla="*/ 0 w 723331"/>
              <a:gd name="connsiteY5" fmla="*/ 295109 h 843594"/>
              <a:gd name="connsiteX6" fmla="*/ 27296 w 723331"/>
              <a:gd name="connsiteY6" fmla="*/ 390644 h 843594"/>
              <a:gd name="connsiteX7" fmla="*/ 81887 w 723331"/>
              <a:gd name="connsiteY7" fmla="*/ 404292 h 843594"/>
              <a:gd name="connsiteX8" fmla="*/ 109182 w 723331"/>
              <a:gd name="connsiteY8" fmla="*/ 445235 h 843594"/>
              <a:gd name="connsiteX9" fmla="*/ 191069 w 723331"/>
              <a:gd name="connsiteY9" fmla="*/ 540769 h 843594"/>
              <a:gd name="connsiteX10" fmla="*/ 204716 w 723331"/>
              <a:gd name="connsiteY10" fmla="*/ 595360 h 843594"/>
              <a:gd name="connsiteX11" fmla="*/ 232012 w 723331"/>
              <a:gd name="connsiteY11" fmla="*/ 649951 h 843594"/>
              <a:gd name="connsiteX12" fmla="*/ 245660 w 723331"/>
              <a:gd name="connsiteY12" fmla="*/ 690895 h 843594"/>
              <a:gd name="connsiteX13" fmla="*/ 313899 w 723331"/>
              <a:gd name="connsiteY13" fmla="*/ 841020 h 843594"/>
              <a:gd name="connsiteX14" fmla="*/ 436728 w 723331"/>
              <a:gd name="connsiteY14" fmla="*/ 827372 h 843594"/>
              <a:gd name="connsiteX15" fmla="*/ 504967 w 723331"/>
              <a:gd name="connsiteY15" fmla="*/ 800077 h 843594"/>
              <a:gd name="connsiteX16" fmla="*/ 545910 w 723331"/>
              <a:gd name="connsiteY16" fmla="*/ 786429 h 843594"/>
              <a:gd name="connsiteX17" fmla="*/ 573206 w 723331"/>
              <a:gd name="connsiteY17" fmla="*/ 745486 h 843594"/>
              <a:gd name="connsiteX18" fmla="*/ 668740 w 723331"/>
              <a:gd name="connsiteY18" fmla="*/ 636303 h 843594"/>
              <a:gd name="connsiteX19" fmla="*/ 723331 w 723331"/>
              <a:gd name="connsiteY19" fmla="*/ 527121 h 843594"/>
              <a:gd name="connsiteX20" fmla="*/ 709684 w 723331"/>
              <a:gd name="connsiteY20" fmla="*/ 363348 h 843594"/>
              <a:gd name="connsiteX21" fmla="*/ 696036 w 723331"/>
              <a:gd name="connsiteY21" fmla="*/ 322405 h 843594"/>
              <a:gd name="connsiteX22" fmla="*/ 668740 w 723331"/>
              <a:gd name="connsiteY22" fmla="*/ 254166 h 843594"/>
              <a:gd name="connsiteX23" fmla="*/ 655093 w 723331"/>
              <a:gd name="connsiteY23" fmla="*/ 90393 h 843594"/>
              <a:gd name="connsiteX24" fmla="*/ 477672 w 723331"/>
              <a:gd name="connsiteY24" fmla="*/ 8506 h 84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3331" h="843594">
                <a:moveTo>
                  <a:pt x="559558" y="22154"/>
                </a:moveTo>
                <a:cubicBezTo>
                  <a:pt x="395785" y="40351"/>
                  <a:pt x="232343" y="61826"/>
                  <a:pt x="68239" y="76745"/>
                </a:cubicBezTo>
                <a:cubicBezTo>
                  <a:pt x="53912" y="78047"/>
                  <a:pt x="109182" y="48712"/>
                  <a:pt x="109182" y="63098"/>
                </a:cubicBezTo>
                <a:cubicBezTo>
                  <a:pt x="109182" y="85844"/>
                  <a:pt x="81887" y="99492"/>
                  <a:pt x="68239" y="117689"/>
                </a:cubicBezTo>
                <a:cubicBezTo>
                  <a:pt x="36232" y="245715"/>
                  <a:pt x="81106" y="88738"/>
                  <a:pt x="13648" y="240518"/>
                </a:cubicBezTo>
                <a:cubicBezTo>
                  <a:pt x="6030" y="257658"/>
                  <a:pt x="4549" y="276912"/>
                  <a:pt x="0" y="295109"/>
                </a:cubicBezTo>
                <a:cubicBezTo>
                  <a:pt x="9099" y="326954"/>
                  <a:pt x="7424" y="364149"/>
                  <a:pt x="27296" y="390644"/>
                </a:cubicBezTo>
                <a:cubicBezTo>
                  <a:pt x="38550" y="405650"/>
                  <a:pt x="66280" y="393887"/>
                  <a:pt x="81887" y="404292"/>
                </a:cubicBezTo>
                <a:cubicBezTo>
                  <a:pt x="95535" y="413390"/>
                  <a:pt x="98507" y="432781"/>
                  <a:pt x="109182" y="445235"/>
                </a:cubicBezTo>
                <a:cubicBezTo>
                  <a:pt x="208471" y="561072"/>
                  <a:pt x="128401" y="446769"/>
                  <a:pt x="191069" y="540769"/>
                </a:cubicBezTo>
                <a:cubicBezTo>
                  <a:pt x="195618" y="558966"/>
                  <a:pt x="198130" y="577797"/>
                  <a:pt x="204716" y="595360"/>
                </a:cubicBezTo>
                <a:cubicBezTo>
                  <a:pt x="211860" y="614410"/>
                  <a:pt x="223998" y="631251"/>
                  <a:pt x="232012" y="649951"/>
                </a:cubicBezTo>
                <a:cubicBezTo>
                  <a:pt x="237679" y="663174"/>
                  <a:pt x="241111" y="677247"/>
                  <a:pt x="245660" y="690895"/>
                </a:cubicBezTo>
                <a:cubicBezTo>
                  <a:pt x="251962" y="735009"/>
                  <a:pt x="245348" y="825201"/>
                  <a:pt x="313899" y="841020"/>
                </a:cubicBezTo>
                <a:cubicBezTo>
                  <a:pt x="354039" y="850283"/>
                  <a:pt x="395785" y="831921"/>
                  <a:pt x="436728" y="827372"/>
                </a:cubicBezTo>
                <a:cubicBezTo>
                  <a:pt x="459474" y="818274"/>
                  <a:pt x="482028" y="808679"/>
                  <a:pt x="504967" y="800077"/>
                </a:cubicBezTo>
                <a:cubicBezTo>
                  <a:pt x="518437" y="795026"/>
                  <a:pt x="534676" y="795416"/>
                  <a:pt x="545910" y="786429"/>
                </a:cubicBezTo>
                <a:cubicBezTo>
                  <a:pt x="558718" y="776182"/>
                  <a:pt x="562531" y="757940"/>
                  <a:pt x="573206" y="745486"/>
                </a:cubicBezTo>
                <a:cubicBezTo>
                  <a:pt x="621017" y="689707"/>
                  <a:pt x="632566" y="698316"/>
                  <a:pt x="668740" y="636303"/>
                </a:cubicBezTo>
                <a:cubicBezTo>
                  <a:pt x="689242" y="601156"/>
                  <a:pt x="723331" y="527121"/>
                  <a:pt x="723331" y="527121"/>
                </a:cubicBezTo>
                <a:cubicBezTo>
                  <a:pt x="718782" y="472530"/>
                  <a:pt x="716924" y="417648"/>
                  <a:pt x="709684" y="363348"/>
                </a:cubicBezTo>
                <a:cubicBezTo>
                  <a:pt x="707783" y="349088"/>
                  <a:pt x="701087" y="335875"/>
                  <a:pt x="696036" y="322405"/>
                </a:cubicBezTo>
                <a:cubicBezTo>
                  <a:pt x="687434" y="299466"/>
                  <a:pt x="677839" y="276912"/>
                  <a:pt x="668740" y="254166"/>
                </a:cubicBezTo>
                <a:cubicBezTo>
                  <a:pt x="664191" y="199575"/>
                  <a:pt x="664099" y="144428"/>
                  <a:pt x="655093" y="90393"/>
                </a:cubicBezTo>
                <a:cubicBezTo>
                  <a:pt x="633533" y="-38968"/>
                  <a:pt x="619070" y="8506"/>
                  <a:pt x="477672" y="8506"/>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Dowolny kształt: kształt 8">
            <a:extLst>
              <a:ext uri="{FF2B5EF4-FFF2-40B4-BE49-F238E27FC236}">
                <a16:creationId xmlns:a16="http://schemas.microsoft.com/office/drawing/2014/main" id="{45BBE7B5-F834-40AC-A1FF-B1C2555A5B15}"/>
              </a:ext>
            </a:extLst>
          </p:cNvPr>
          <p:cNvSpPr/>
          <p:nvPr/>
        </p:nvSpPr>
        <p:spPr>
          <a:xfrm>
            <a:off x="4380814" y="5030231"/>
            <a:ext cx="737336" cy="660885"/>
          </a:xfrm>
          <a:custGeom>
            <a:avLst/>
            <a:gdLst>
              <a:gd name="connsiteX0" fmla="*/ 122947 w 737336"/>
              <a:gd name="connsiteY0" fmla="*/ 101327 h 660885"/>
              <a:gd name="connsiteX1" fmla="*/ 117 w 737336"/>
              <a:gd name="connsiteY1" fmla="*/ 633590 h 660885"/>
              <a:gd name="connsiteX2" fmla="*/ 54708 w 737336"/>
              <a:gd name="connsiteY2" fmla="*/ 660885 h 660885"/>
              <a:gd name="connsiteX3" fmla="*/ 327664 w 737336"/>
              <a:gd name="connsiteY3" fmla="*/ 647238 h 660885"/>
              <a:gd name="connsiteX4" fmla="*/ 368607 w 737336"/>
              <a:gd name="connsiteY4" fmla="*/ 633590 h 660885"/>
              <a:gd name="connsiteX5" fmla="*/ 436846 w 737336"/>
              <a:gd name="connsiteY5" fmla="*/ 619942 h 660885"/>
              <a:gd name="connsiteX6" fmla="*/ 491437 w 737336"/>
              <a:gd name="connsiteY6" fmla="*/ 592647 h 660885"/>
              <a:gd name="connsiteX7" fmla="*/ 641562 w 737336"/>
              <a:gd name="connsiteY7" fmla="*/ 524408 h 660885"/>
              <a:gd name="connsiteX8" fmla="*/ 723449 w 737336"/>
              <a:gd name="connsiteY8" fmla="*/ 387930 h 660885"/>
              <a:gd name="connsiteX9" fmla="*/ 737096 w 737336"/>
              <a:gd name="connsiteY9" fmla="*/ 292396 h 660885"/>
              <a:gd name="connsiteX10" fmla="*/ 709801 w 737336"/>
              <a:gd name="connsiteY10" fmla="*/ 169566 h 660885"/>
              <a:gd name="connsiteX11" fmla="*/ 641562 w 737336"/>
              <a:gd name="connsiteY11" fmla="*/ 87679 h 660885"/>
              <a:gd name="connsiteX12" fmla="*/ 546028 w 737336"/>
              <a:gd name="connsiteY12" fmla="*/ 60384 h 660885"/>
              <a:gd name="connsiteX13" fmla="*/ 245777 w 737336"/>
              <a:gd name="connsiteY13" fmla="*/ 19441 h 660885"/>
              <a:gd name="connsiteX14" fmla="*/ 95652 w 737336"/>
              <a:gd name="connsiteY14" fmla="*/ 19441 h 660885"/>
              <a:gd name="connsiteX15" fmla="*/ 82004 w 737336"/>
              <a:gd name="connsiteY15" fmla="*/ 60384 h 660885"/>
              <a:gd name="connsiteX16" fmla="*/ 54708 w 737336"/>
              <a:gd name="connsiteY16" fmla="*/ 114975 h 660885"/>
              <a:gd name="connsiteX17" fmla="*/ 82004 w 737336"/>
              <a:gd name="connsiteY17" fmla="*/ 265100 h 66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336" h="660885">
                <a:moveTo>
                  <a:pt x="122947" y="101327"/>
                </a:moveTo>
                <a:cubicBezTo>
                  <a:pt x="82004" y="278748"/>
                  <a:pt x="22159" y="452845"/>
                  <a:pt x="117" y="633590"/>
                </a:cubicBezTo>
                <a:cubicBezTo>
                  <a:pt x="-2346" y="653785"/>
                  <a:pt x="34381" y="660038"/>
                  <a:pt x="54708" y="660885"/>
                </a:cubicBezTo>
                <a:lnTo>
                  <a:pt x="327664" y="647238"/>
                </a:lnTo>
                <a:cubicBezTo>
                  <a:pt x="341312" y="642689"/>
                  <a:pt x="354651" y="637079"/>
                  <a:pt x="368607" y="633590"/>
                </a:cubicBezTo>
                <a:cubicBezTo>
                  <a:pt x="391111" y="627964"/>
                  <a:pt x="414840" y="627277"/>
                  <a:pt x="436846" y="619942"/>
                </a:cubicBezTo>
                <a:cubicBezTo>
                  <a:pt x="456147" y="613508"/>
                  <a:pt x="472657" y="600472"/>
                  <a:pt x="491437" y="592647"/>
                </a:cubicBezTo>
                <a:cubicBezTo>
                  <a:pt x="636732" y="532107"/>
                  <a:pt x="559520" y="579102"/>
                  <a:pt x="641562" y="524408"/>
                </a:cubicBezTo>
                <a:cubicBezTo>
                  <a:pt x="707438" y="425593"/>
                  <a:pt x="681482" y="471863"/>
                  <a:pt x="723449" y="387930"/>
                </a:cubicBezTo>
                <a:cubicBezTo>
                  <a:pt x="727998" y="356085"/>
                  <a:pt x="739103" y="324501"/>
                  <a:pt x="737096" y="292396"/>
                </a:cubicBezTo>
                <a:cubicBezTo>
                  <a:pt x="734480" y="250536"/>
                  <a:pt x="723064" y="209356"/>
                  <a:pt x="709801" y="169566"/>
                </a:cubicBezTo>
                <a:cubicBezTo>
                  <a:pt x="703531" y="150757"/>
                  <a:pt x="656763" y="95280"/>
                  <a:pt x="641562" y="87679"/>
                </a:cubicBezTo>
                <a:cubicBezTo>
                  <a:pt x="611940" y="72868"/>
                  <a:pt x="577682" y="70124"/>
                  <a:pt x="546028" y="60384"/>
                </a:cubicBezTo>
                <a:cubicBezTo>
                  <a:pt x="379152" y="9038"/>
                  <a:pt x="532909" y="37386"/>
                  <a:pt x="245777" y="19441"/>
                </a:cubicBezTo>
                <a:cubicBezTo>
                  <a:pt x="189927" y="824"/>
                  <a:pt x="168404" y="-12893"/>
                  <a:pt x="95652" y="19441"/>
                </a:cubicBezTo>
                <a:cubicBezTo>
                  <a:pt x="82506" y="25284"/>
                  <a:pt x="87671" y="47161"/>
                  <a:pt x="82004" y="60384"/>
                </a:cubicBezTo>
                <a:cubicBezTo>
                  <a:pt x="73990" y="79084"/>
                  <a:pt x="63807" y="96778"/>
                  <a:pt x="54708" y="114975"/>
                </a:cubicBezTo>
                <a:cubicBezTo>
                  <a:pt x="68768" y="269631"/>
                  <a:pt x="18108" y="265100"/>
                  <a:pt x="82004" y="26510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020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4E641CD-EF54-2B7A-6FA1-13DFD4D24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5623783"/>
            <a:ext cx="3043659" cy="1171945"/>
          </a:xfrm>
          <a:prstGeom prst="rect">
            <a:avLst/>
          </a:prstGeom>
        </p:spPr>
      </p:pic>
      <p:sp>
        <p:nvSpPr>
          <p:cNvPr id="3" name="Symbol zastępczy zawartości 2">
            <a:extLst>
              <a:ext uri="{FF2B5EF4-FFF2-40B4-BE49-F238E27FC236}">
                <a16:creationId xmlns:a16="http://schemas.microsoft.com/office/drawing/2014/main" id="{FFC4ABF6-FD7E-7C99-C735-5DFEA71754B4}"/>
              </a:ext>
            </a:extLst>
          </p:cNvPr>
          <p:cNvSpPr>
            <a:spLocks noGrp="1"/>
          </p:cNvSpPr>
          <p:nvPr>
            <p:ph idx="1"/>
          </p:nvPr>
        </p:nvSpPr>
        <p:spPr>
          <a:xfrm>
            <a:off x="188491" y="260648"/>
            <a:ext cx="8435280" cy="4525963"/>
          </a:xfrm>
        </p:spPr>
        <p:txBody>
          <a:bodyPr/>
          <a:lstStyle/>
          <a:p>
            <a:pPr lvl="0" algn="just">
              <a:defRPr/>
            </a:pPr>
            <a:r>
              <a:rPr lang="en-US" dirty="0">
                <a:solidFill>
                  <a:prstClr val="black"/>
                </a:solidFill>
              </a:rPr>
              <a:t>•	A tool supporting teachers and parents in building such a climate in the classroom and at home is the international method of </a:t>
            </a:r>
            <a:r>
              <a:rPr lang="en-US" dirty="0">
                <a:solidFill>
                  <a:srgbClr val="00B0F0"/>
                </a:solidFill>
              </a:rPr>
              <a:t>Positive Discipline</a:t>
            </a:r>
            <a:r>
              <a:rPr lang="en-US" dirty="0">
                <a:solidFill>
                  <a:prstClr val="black"/>
                </a:solidFill>
              </a:rPr>
              <a:t> (according to the results of the UNESCO report from 2019), which strengthens the mutual bond between adults and young people. It also builds a relationship based on trust and mutual respect, which is key in bullying prevention, reduction of negative phenomena and encouraging young people to cooperate with adults.</a:t>
            </a:r>
            <a:endParaRPr lang="pl-PL" dirty="0"/>
          </a:p>
        </p:txBody>
      </p:sp>
    </p:spTree>
    <p:extLst>
      <p:ext uri="{BB962C8B-B14F-4D97-AF65-F5344CB8AC3E}">
        <p14:creationId xmlns:p14="http://schemas.microsoft.com/office/powerpoint/2010/main" val="51121404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36958</TotalTime>
  <Words>5838</Words>
  <Application>Microsoft Office PowerPoint</Application>
  <PresentationFormat>Pokaz na ekranie (4:3)</PresentationFormat>
  <Paragraphs>484</Paragraphs>
  <Slides>84</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84</vt:i4>
      </vt:variant>
    </vt:vector>
  </HeadingPairs>
  <TitlesOfParts>
    <vt:vector size="92" baseType="lpstr">
      <vt:lpstr>Angsana New</vt:lpstr>
      <vt:lpstr>Arial</vt:lpstr>
      <vt:lpstr>Calibri</vt:lpstr>
      <vt:lpstr>Roboto</vt:lpstr>
      <vt:lpstr>Times New Roman</vt:lpstr>
      <vt:lpstr>Wingdings</vt:lpstr>
      <vt:lpstr>Motyw pakietu Office</vt:lpstr>
      <vt:lpstr>4_Motyw pakietu Office</vt:lpstr>
      <vt:lpstr>Prezentacja programu PowerPoint</vt:lpstr>
      <vt:lpstr>Materials were developed by:</vt:lpstr>
      <vt:lpstr>Psycho-educational workshop for teachers </vt:lpstr>
      <vt:lpstr>Where did the idea for the project come from?</vt:lpstr>
      <vt:lpstr>Bullying in primary schools (2018)</vt:lpstr>
      <vt:lpstr>Prezentacja programu PowerPoint</vt:lpstr>
      <vt:lpstr>The objective of the project</vt:lpstr>
      <vt:lpstr>What has worked for others?</vt:lpstr>
      <vt:lpstr>Prezentacja programu PowerPoint</vt:lpstr>
      <vt:lpstr>Prezentacja programu PowerPoint</vt:lpstr>
      <vt:lpstr>The objective of the workshops for teachers</vt:lpstr>
      <vt:lpstr>The teacher is….?</vt:lpstr>
      <vt:lpstr>What is the biggest challenge in the work of a teacher?</vt:lpstr>
      <vt:lpstr>What do you like about your profession?</vt:lpstr>
      <vt:lpstr>Why doesn’t being strict do the job?</vt:lpstr>
      <vt:lpstr>Why doesn’t overindulgence do the job??</vt:lpstr>
      <vt:lpstr>Positive discipline  </vt:lpstr>
      <vt:lpstr>Basic PD tools</vt:lpstr>
      <vt:lpstr>Why do CHILDREN misbehave?</vt:lpstr>
      <vt:lpstr>Prezentacja programu PowerPoint</vt:lpstr>
      <vt:lpstr>Causes of bad behavior</vt:lpstr>
      <vt:lpstr>The Mills theory</vt:lpstr>
      <vt:lpstr>The 4 wrong goals (motives) of behavior</vt:lpstr>
      <vt:lpstr>EXCESSIVE ATTENTION  </vt:lpstr>
      <vt:lpstr>ATTENTION - what to do?</vt:lpstr>
      <vt:lpstr>POWER (AUTHORITY)</vt:lpstr>
      <vt:lpstr>POWER (AUTHORITY)</vt:lpstr>
      <vt:lpstr>REVENGE</vt:lpstr>
      <vt:lpstr>Revenge - what to do?</vt:lpstr>
      <vt:lpstr>Revenge</vt:lpstr>
      <vt:lpstr>LACK OF FAITH</vt:lpstr>
      <vt:lpstr>Lack of faith - what to do?</vt:lpstr>
      <vt:lpstr>How to expose a CHILD's misguided purpose in the classroom?</vt:lpstr>
      <vt:lpstr>Circumstances that favor bad behavior</vt:lpstr>
      <vt:lpstr>PUNISHMENT versus logical CONSEQUENCES</vt:lpstr>
      <vt:lpstr>PRAISE versus ENCOURAGEMENT</vt:lpstr>
      <vt:lpstr>Temperament</vt:lpstr>
      <vt:lpstr>Temperament</vt:lpstr>
      <vt:lpstr>The sanguine</vt:lpstr>
      <vt:lpstr>The energetic choleric</vt:lpstr>
      <vt:lpstr>Phlegmatic </vt:lpstr>
      <vt:lpstr>Melancholic</vt:lpstr>
      <vt:lpstr>Prezentacja programu PowerPoint</vt:lpstr>
      <vt:lpstr>ASSERTIVENESS</vt:lpstr>
      <vt:lpstr>EMPATHY</vt:lpstr>
      <vt:lpstr>EFFECTIVE COMMUNICATION  Non-Violent Communication (NVC)</vt:lpstr>
      <vt:lpstr>The language of the Jackal: The YOU message</vt:lpstr>
      <vt:lpstr>The language of the Giraffe: the I message</vt:lpstr>
      <vt:lpstr>The language of the Giraffe: the I message</vt:lpstr>
      <vt:lpstr>The ADVANTAGES of "the giraffe language"</vt:lpstr>
      <vt:lpstr>Find the “I message" (in the following):</vt:lpstr>
      <vt:lpstr>Replace the “YOU message” with the “I message”</vt:lpstr>
      <vt:lpstr>The 4-step model of Nonviolent Communication</vt:lpstr>
      <vt:lpstr>The ability to solve conflicts</vt:lpstr>
      <vt:lpstr>Situation  </vt:lpstr>
      <vt:lpstr>Mistakes made by adults during children's conflicts:</vt:lpstr>
      <vt:lpstr>Let them hear each other out. Help to find the needs behind the their behavior</vt:lpstr>
      <vt:lpstr>What is worth doing in the case of children's conflict?</vt:lpstr>
      <vt:lpstr>What is BULLYING?</vt:lpstr>
      <vt:lpstr>Prezentacja programu PowerPoint</vt:lpstr>
      <vt:lpstr>Prezentacja programu PowerPoint</vt:lpstr>
      <vt:lpstr>SAD FACTS</vt:lpstr>
      <vt:lpstr>Which is NOT bullying?</vt:lpstr>
      <vt:lpstr>SYMPTOMS of experiencing violence. What should be worrying?</vt:lpstr>
      <vt:lpstr>How to help a child experiencing peer violence?</vt:lpstr>
      <vt:lpstr>WHY DO SOME CHILDREN HURT OTHERS?</vt:lpstr>
      <vt:lpstr>The effects of bullying</vt:lpstr>
      <vt:lpstr>The effects of bullying</vt:lpstr>
      <vt:lpstr>How to talk to the bully?</vt:lpstr>
      <vt:lpstr>What to do when we notice BULLYING?</vt:lpstr>
      <vt:lpstr>THE COMMON CAUSE METHOD</vt:lpstr>
      <vt:lpstr>COMMON CAUSE METHOD</vt:lpstr>
      <vt:lpstr>3 stages of the method</vt:lpstr>
      <vt:lpstr>The sequence of the talks</vt:lpstr>
      <vt:lpstr>Time and approach</vt:lpstr>
      <vt:lpstr>Conversation with a person who BULLIES </vt:lpstr>
      <vt:lpstr>Reactions when difficulties in communication arise</vt:lpstr>
      <vt:lpstr>Conversation with the bullying victim if he/she behaves passively</vt:lpstr>
      <vt:lpstr>Conversation with a bullying victim who provokes</vt:lpstr>
      <vt:lpstr>The objective of the talks in the first stage</vt:lpstr>
      <vt:lpstr>II stage of the method</vt:lpstr>
      <vt:lpstr>The other students in the class</vt:lpstr>
      <vt:lpstr>The objectives of the class meeting</vt:lpstr>
      <vt:lpstr>The key role of WITNESSES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Warsztat z doradcą zawodowym</dc:title>
  <dc:creator>Admin</dc:creator>
  <cp:lastModifiedBy>Edumocni</cp:lastModifiedBy>
  <cp:revision>112</cp:revision>
  <dcterms:created xsi:type="dcterms:W3CDTF">2019-05-15T20:10:45Z</dcterms:created>
  <dcterms:modified xsi:type="dcterms:W3CDTF">2023-07-17T08:20:19Z</dcterms:modified>
</cp:coreProperties>
</file>