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2"/>
  </p:notesMasterIdLst>
  <p:sldIdLst>
    <p:sldId id="916" r:id="rId3"/>
    <p:sldId id="917" r:id="rId4"/>
    <p:sldId id="256" r:id="rId5"/>
    <p:sldId id="859" r:id="rId6"/>
    <p:sldId id="865" r:id="rId7"/>
    <p:sldId id="861" r:id="rId8"/>
    <p:sldId id="864" r:id="rId9"/>
    <p:sldId id="867" r:id="rId10"/>
    <p:sldId id="871" r:id="rId11"/>
    <p:sldId id="870" r:id="rId12"/>
    <p:sldId id="872" r:id="rId13"/>
    <p:sldId id="869" r:id="rId14"/>
    <p:sldId id="900" r:id="rId15"/>
    <p:sldId id="803" r:id="rId16"/>
    <p:sldId id="824" r:id="rId17"/>
    <p:sldId id="804" r:id="rId18"/>
    <p:sldId id="858" r:id="rId19"/>
    <p:sldId id="805" r:id="rId20"/>
    <p:sldId id="828" r:id="rId21"/>
    <p:sldId id="806" r:id="rId22"/>
    <p:sldId id="856" r:id="rId23"/>
    <p:sldId id="857" r:id="rId24"/>
    <p:sldId id="807" r:id="rId25"/>
    <p:sldId id="852" r:id="rId26"/>
    <p:sldId id="799" r:id="rId27"/>
    <p:sldId id="347" r:id="rId28"/>
    <p:sldId id="348" r:id="rId29"/>
    <p:sldId id="556" r:id="rId30"/>
    <p:sldId id="557" r:id="rId31"/>
    <p:sldId id="559" r:id="rId32"/>
    <p:sldId id="558" r:id="rId33"/>
    <p:sldId id="875" r:id="rId34"/>
    <p:sldId id="909" r:id="rId35"/>
    <p:sldId id="910" r:id="rId36"/>
    <p:sldId id="830" r:id="rId37"/>
    <p:sldId id="911" r:id="rId38"/>
    <p:sldId id="912" r:id="rId39"/>
    <p:sldId id="810" r:id="rId40"/>
    <p:sldId id="814" r:id="rId41"/>
    <p:sldId id="913" r:id="rId42"/>
    <p:sldId id="626" r:id="rId43"/>
    <p:sldId id="361" r:id="rId44"/>
    <p:sldId id="362" r:id="rId45"/>
    <p:sldId id="914" r:id="rId46"/>
    <p:sldId id="915" r:id="rId47"/>
    <p:sldId id="901" r:id="rId48"/>
    <p:sldId id="902" r:id="rId49"/>
    <p:sldId id="903" r:id="rId50"/>
    <p:sldId id="779" r:id="rId51"/>
    <p:sldId id="895" r:id="rId52"/>
    <p:sldId id="782" r:id="rId53"/>
    <p:sldId id="780" r:id="rId54"/>
    <p:sldId id="899" r:id="rId55"/>
    <p:sldId id="877" r:id="rId56"/>
    <p:sldId id="893" r:id="rId57"/>
    <p:sldId id="894" r:id="rId58"/>
    <p:sldId id="892" r:id="rId59"/>
    <p:sldId id="783" r:id="rId60"/>
    <p:sldId id="897" r:id="rId61"/>
    <p:sldId id="896" r:id="rId62"/>
    <p:sldId id="898" r:id="rId63"/>
    <p:sldId id="811" r:id="rId64"/>
    <p:sldId id="815" r:id="rId65"/>
    <p:sldId id="879" r:id="rId66"/>
    <p:sldId id="904" r:id="rId67"/>
    <p:sldId id="905" r:id="rId68"/>
    <p:sldId id="906" r:id="rId69"/>
    <p:sldId id="907" r:id="rId70"/>
    <p:sldId id="908" r:id="rId7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9933"/>
    <a:srgbClr val="FFFF00"/>
    <a:srgbClr val="FF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6" autoAdjust="0"/>
    <p:restoredTop sz="99110" autoAdjust="0"/>
  </p:normalViewPr>
  <p:slideViewPr>
    <p:cSldViewPr>
      <p:cViewPr varScale="1">
        <p:scale>
          <a:sx n="85" d="100"/>
          <a:sy n="85" d="100"/>
        </p:scale>
        <p:origin x="835"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6T09:44:26.6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77 1248,'-2'-30,"-2"0,0 0,-2 0,-15-43,11 41,1-1,2-1,-4-45,8-408,6 238,-3 140,0 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09:44:47.630"/>
    </inkml:context>
    <inkml:brush xml:id="br0">
      <inkml:brushProperty name="width" value="0.05" units="cm"/>
      <inkml:brushProperty name="height" value="0.05" units="cm"/>
      <inkml:brushProperty name="color" value="#E71224"/>
    </inkml:brush>
  </inkml:definitions>
  <inkml:trace contextRef="#ctx0" brushRef="#br0">42 783 24575,'0'-702'0,"0"694"0,0 3 0,1 0 0,-1 1 0,0-1 0,0 1 0,-1-1 0,1 0 0,-1 1 0,0-1 0,0 1 0,-1-1 0,1 1 0,-1 0 0,0 0 0,-3-5 0,5 9 0,-1-1 0,1 1 0,-1 0 0,1 0 0,-1 0 0,1 0 0,-1 0 0,1 0 0,-1 0 0,1 0 0,-1 0 0,1 1 0,0-1 0,-1 0 0,1 0 0,-1 0 0,1 0 0,-1 1 0,1-1 0,0 0 0,-1 0 0,1 1 0,0-1 0,-1 0 0,1 1 0,0-1 0,-1 0 0,1 1 0,0-1 0,0 0 0,-1 1 0,1-1 0,0 1 0,0-1 0,0 0 0,-1 1 0,1-1 0,0 1 0,0-1 0,0 1 0,0-1 0,0 1 0,0-1 0,0 1 0,0-1 0,0 1 0,0 0 0,-5 25 0,-2 68 0,7 149 0,3-92 0,-4-70 0,3 94 0,-2-173 0,0-1 0,0 1 0,0 0 0,0-1 0,0 1 0,1 0 0,-1-1 0,0 1 0,1-1 0,-1 1 0,1-1 0,0 1 0,-1-1 0,1 1 0,0-1 0,0 1 0,0-1 0,0 0 0,0 0 0,2 2 0,-2-3 0,0-1 0,0 0 0,0 0 0,0 1 0,0-1 0,0 0 0,0 0 0,0 0 0,0 0 0,0 0 0,-1 0 0,1 0 0,0-1 0,-1 1 0,1 0 0,-1 0 0,1-1 0,-1 1 0,0 0 0,0 0 0,1-1 0,-1 1 0,0 0 0,0-1 0,0 1 0,-1-2 0,6-35 0,-1-48 0,-4 55 0,1-1 0,2 1 0,8-36 0,7-26-1365,-16 65-5461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6T09:44:53.0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0 917,'0'-885,"0"854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9E25B-C9BA-4C64-9B41-A005609C94C3}" type="datetimeFigureOut">
              <a:rPr lang="pl-PL" smtClean="0"/>
              <a:t>17.07.2023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66A23-37A4-4AA3-8852-B91A9405DB2B}" type="slidenum">
              <a:rPr lang="pl-PL" smtClean="0"/>
              <a:t>‹#›</a:t>
            </a:fld>
            <a:endParaRPr lang="pl-PL"/>
          </a:p>
        </p:txBody>
      </p:sp>
    </p:spTree>
    <p:extLst>
      <p:ext uri="{BB962C8B-B14F-4D97-AF65-F5344CB8AC3E}">
        <p14:creationId xmlns:p14="http://schemas.microsoft.com/office/powerpoint/2010/main" val="5322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0932C440-4272-499D-8FF7-1C6AB58E28D9}" type="datetimeFigureOut">
              <a:rPr lang="pl-PL"/>
              <a:pPr>
                <a:defRPr/>
              </a:pPr>
              <a:t>17.07.2023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7D4A2902-8FC9-42C5-859F-0D390CE8B752}" type="slidenum">
              <a:rPr lang="pl-PL"/>
              <a:pPr>
                <a:defRPr/>
              </a:pPr>
              <a:t>‹#›</a:t>
            </a:fld>
            <a:endParaRPr lang="pl-PL"/>
          </a:p>
        </p:txBody>
      </p:sp>
    </p:spTree>
    <p:extLst>
      <p:ext uri="{BB962C8B-B14F-4D97-AF65-F5344CB8AC3E}">
        <p14:creationId xmlns:p14="http://schemas.microsoft.com/office/powerpoint/2010/main" val="225084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49FEE829-BDFC-4CE2-8D1D-A77E0600791F}" type="datetimeFigureOut">
              <a:rPr lang="pl-PL"/>
              <a:pPr>
                <a:defRPr/>
              </a:pPr>
              <a:t>17.07.2023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D544490-964C-4CB8-980E-C84DF44B4EDB}" type="slidenum">
              <a:rPr lang="pl-PL"/>
              <a:pPr>
                <a:defRPr/>
              </a:pPr>
              <a:t>‹#›</a:t>
            </a:fld>
            <a:endParaRPr lang="pl-PL"/>
          </a:p>
        </p:txBody>
      </p:sp>
    </p:spTree>
    <p:extLst>
      <p:ext uri="{BB962C8B-B14F-4D97-AF65-F5344CB8AC3E}">
        <p14:creationId xmlns:p14="http://schemas.microsoft.com/office/powerpoint/2010/main" val="357789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A6D016F3-4E6A-4050-AAD9-C0D9EABCACEE}" type="datetimeFigureOut">
              <a:rPr lang="pl-PL"/>
              <a:pPr>
                <a:defRPr/>
              </a:pPr>
              <a:t>17.07.2023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CB6B344-398E-4F70-98E5-D64DCD2B9E9F}" type="slidenum">
              <a:rPr lang="pl-PL"/>
              <a:pPr>
                <a:defRPr/>
              </a:pPr>
              <a:t>‹#›</a:t>
            </a:fld>
            <a:endParaRPr lang="pl-PL"/>
          </a:p>
        </p:txBody>
      </p:sp>
    </p:spTree>
    <p:extLst>
      <p:ext uri="{BB962C8B-B14F-4D97-AF65-F5344CB8AC3E}">
        <p14:creationId xmlns:p14="http://schemas.microsoft.com/office/powerpoint/2010/main" val="167421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46192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8705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4727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57995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74473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81272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187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214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B3A426B7-54E3-4FBD-A578-5E8D14C65764}" type="datetimeFigureOut">
              <a:rPr lang="pl-PL"/>
              <a:pPr>
                <a:defRPr/>
              </a:pPr>
              <a:t>17.07.2023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8BC0AA9-0877-4B05-8532-8E5665B1DAAF}" type="slidenum">
              <a:rPr lang="pl-PL"/>
              <a:pPr>
                <a:defRPr/>
              </a:pPr>
              <a:t>‹#›</a:t>
            </a:fld>
            <a:endParaRPr lang="pl-PL"/>
          </a:p>
        </p:txBody>
      </p:sp>
    </p:spTree>
    <p:extLst>
      <p:ext uri="{BB962C8B-B14F-4D97-AF65-F5344CB8AC3E}">
        <p14:creationId xmlns:p14="http://schemas.microsoft.com/office/powerpoint/2010/main" val="935794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27625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27331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38E98C3-7F53-4839-BBF6-BD87208441B5}" type="datetimeFigureOut">
              <a:rPr lang="pl-PL" smtClean="0">
                <a:solidFill>
                  <a:prstClr val="black">
                    <a:tint val="75000"/>
                  </a:prstClr>
                </a:solidFill>
              </a:rPr>
              <a:pPr/>
              <a:t>17.07.2023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31FD6A-CA61-4295-864E-D6EBFCC9D35A}"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7295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E580CDB-4C0E-4AC5-9459-1216A15D5909}" type="datetimeFigureOut">
              <a:rPr lang="pl-PL"/>
              <a:pPr>
                <a:defRPr/>
              </a:pPr>
              <a:t>17.07.2023</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004BDA50-4077-40E4-8D6E-8AD0F5DBCDF8}" type="slidenum">
              <a:rPr lang="pl-PL"/>
              <a:pPr>
                <a:defRPr/>
              </a:pPr>
              <a:t>‹#›</a:t>
            </a:fld>
            <a:endParaRPr lang="pl-PL"/>
          </a:p>
        </p:txBody>
      </p:sp>
    </p:spTree>
    <p:extLst>
      <p:ext uri="{BB962C8B-B14F-4D97-AF65-F5344CB8AC3E}">
        <p14:creationId xmlns:p14="http://schemas.microsoft.com/office/powerpoint/2010/main" val="92999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A703E3C8-5854-46DD-B6D1-C14A678E4710}" type="datetimeFigureOut">
              <a:rPr lang="pl-PL"/>
              <a:pPr>
                <a:defRPr/>
              </a:pPr>
              <a:t>17.07.2023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384F7F2-B685-4BD3-B226-58E2851481F6}" type="slidenum">
              <a:rPr lang="pl-PL"/>
              <a:pPr>
                <a:defRPr/>
              </a:pPr>
              <a:t>‹#›</a:t>
            </a:fld>
            <a:endParaRPr lang="pl-PL"/>
          </a:p>
        </p:txBody>
      </p:sp>
    </p:spTree>
    <p:extLst>
      <p:ext uri="{BB962C8B-B14F-4D97-AF65-F5344CB8AC3E}">
        <p14:creationId xmlns:p14="http://schemas.microsoft.com/office/powerpoint/2010/main" val="78842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940D06D8-B11B-43B0-96B8-3FCC58403455}" type="datetimeFigureOut">
              <a:rPr lang="pl-PL"/>
              <a:pPr>
                <a:defRPr/>
              </a:pPr>
              <a:t>17.07.2023</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B1A4F556-0A7A-4CB9-92B7-8C427D859B9F}" type="slidenum">
              <a:rPr lang="pl-PL"/>
              <a:pPr>
                <a:defRPr/>
              </a:pPr>
              <a:t>‹#›</a:t>
            </a:fld>
            <a:endParaRPr lang="pl-PL"/>
          </a:p>
        </p:txBody>
      </p:sp>
    </p:spTree>
    <p:extLst>
      <p:ext uri="{BB962C8B-B14F-4D97-AF65-F5344CB8AC3E}">
        <p14:creationId xmlns:p14="http://schemas.microsoft.com/office/powerpoint/2010/main" val="18068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99E598AA-6920-42F0-9F0B-492B75D3A95B}" type="datetimeFigureOut">
              <a:rPr lang="pl-PL"/>
              <a:pPr>
                <a:defRPr/>
              </a:pPr>
              <a:t>17.07.2023</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6625F1D3-C5DD-406C-977D-3EB61110E764}" type="slidenum">
              <a:rPr lang="pl-PL"/>
              <a:pPr>
                <a:defRPr/>
              </a:pPr>
              <a:t>‹#›</a:t>
            </a:fld>
            <a:endParaRPr lang="pl-PL"/>
          </a:p>
        </p:txBody>
      </p:sp>
    </p:spTree>
    <p:extLst>
      <p:ext uri="{BB962C8B-B14F-4D97-AF65-F5344CB8AC3E}">
        <p14:creationId xmlns:p14="http://schemas.microsoft.com/office/powerpoint/2010/main" val="332083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9B0D984E-424C-40B5-B566-2CABB19F3684}" type="datetimeFigureOut">
              <a:rPr lang="pl-PL"/>
              <a:pPr>
                <a:defRPr/>
              </a:pPr>
              <a:t>17.07.2023</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E8309423-179C-43DA-A669-180265C74BEA}" type="slidenum">
              <a:rPr lang="pl-PL"/>
              <a:pPr>
                <a:defRPr/>
              </a:pPr>
              <a:t>‹#›</a:t>
            </a:fld>
            <a:endParaRPr lang="pl-PL"/>
          </a:p>
        </p:txBody>
      </p:sp>
    </p:spTree>
    <p:extLst>
      <p:ext uri="{BB962C8B-B14F-4D97-AF65-F5344CB8AC3E}">
        <p14:creationId xmlns:p14="http://schemas.microsoft.com/office/powerpoint/2010/main" val="246609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D27B8472-394F-433C-BE3D-526D4BFE6953}" type="datetimeFigureOut">
              <a:rPr lang="pl-PL"/>
              <a:pPr>
                <a:defRPr/>
              </a:pPr>
              <a:t>17.07.2023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733B5B3-1D2A-4ED0-B863-0914A505FC07}" type="slidenum">
              <a:rPr lang="pl-PL"/>
              <a:pPr>
                <a:defRPr/>
              </a:pPr>
              <a:t>‹#›</a:t>
            </a:fld>
            <a:endParaRPr lang="pl-PL"/>
          </a:p>
        </p:txBody>
      </p:sp>
    </p:spTree>
    <p:extLst>
      <p:ext uri="{BB962C8B-B14F-4D97-AF65-F5344CB8AC3E}">
        <p14:creationId xmlns:p14="http://schemas.microsoft.com/office/powerpoint/2010/main" val="30279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2BB296CB-9BF2-41BA-A987-9908F329DFF7}" type="datetimeFigureOut">
              <a:rPr lang="pl-PL"/>
              <a:pPr>
                <a:defRPr/>
              </a:pPr>
              <a:t>17.07.2023</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B43CC896-E760-4F41-881B-E389B14D3CF8}" type="slidenum">
              <a:rPr lang="pl-PL"/>
              <a:pPr>
                <a:defRPr/>
              </a:pPr>
              <a:t>‹#›</a:t>
            </a:fld>
            <a:endParaRPr lang="pl-PL"/>
          </a:p>
        </p:txBody>
      </p:sp>
    </p:spTree>
    <p:extLst>
      <p:ext uri="{BB962C8B-B14F-4D97-AF65-F5344CB8AC3E}">
        <p14:creationId xmlns:p14="http://schemas.microsoft.com/office/powerpoint/2010/main" val="215871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CA2275A-17EE-47DD-9E22-F9E18A285FDB}" type="datetimeFigureOut">
              <a:rPr lang="pl-PL"/>
              <a:pPr>
                <a:defRPr/>
              </a:pPr>
              <a:t>17.07.2023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DB824D6-725F-4E8B-BB0A-EAA8EDF5BB1A}"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38E98C3-7F53-4839-BBF6-BD87208441B5}" type="datetimeFigureOut">
              <a:rPr lang="pl-PL" smtClean="0">
                <a:solidFill>
                  <a:prstClr val="black">
                    <a:tint val="75000"/>
                  </a:prstClr>
                </a:solidFill>
                <a:latin typeface="Calibri"/>
                <a:cs typeface="+mn-cs"/>
              </a:rPr>
              <a:pPr fontAlgn="auto">
                <a:spcBef>
                  <a:spcPts val="0"/>
                </a:spcBef>
                <a:spcAft>
                  <a:spcPts val="0"/>
                </a:spcAft>
              </a:pPr>
              <a:t>17.07.2023</a:t>
            </a:fld>
            <a:endParaRPr lang="pl-PL">
              <a:solidFill>
                <a:prstClr val="black">
                  <a:tint val="75000"/>
                </a:prstClr>
              </a:solidFill>
              <a:latin typeface="Calibri"/>
              <a:cs typeface="+mn-cs"/>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l-PL">
              <a:solidFill>
                <a:prstClr val="black">
                  <a:tint val="75000"/>
                </a:prstClr>
              </a:solidFill>
              <a:latin typeface="Calibri"/>
              <a:cs typeface="+mn-cs"/>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31FD6A-CA61-4295-864E-D6EBFCC9D35A}" type="slidenum">
              <a:rPr lang="pl-PL" smtClean="0">
                <a:solidFill>
                  <a:prstClr val="black">
                    <a:tint val="75000"/>
                  </a:prstClr>
                </a:solidFill>
                <a:latin typeface="Calibri"/>
                <a:cs typeface="+mn-cs"/>
              </a:rPr>
              <a:pPr fontAlgn="auto">
                <a:spcBef>
                  <a:spcPts val="0"/>
                </a:spcBef>
                <a:spcAft>
                  <a:spcPts val="0"/>
                </a:spcAft>
              </a:pPr>
              <a:t>‹#›</a:t>
            </a:fld>
            <a:endParaRPr lang="pl-PL">
              <a:solidFill>
                <a:prstClr val="black">
                  <a:tint val="75000"/>
                </a:prstClr>
              </a:solidFill>
              <a:latin typeface="Calibri"/>
              <a:cs typeface="+mn-cs"/>
            </a:endParaRPr>
          </a:p>
        </p:txBody>
      </p:sp>
    </p:spTree>
    <p:extLst>
      <p:ext uri="{BB962C8B-B14F-4D97-AF65-F5344CB8AC3E}">
        <p14:creationId xmlns:p14="http://schemas.microsoft.com/office/powerpoint/2010/main" val="1832942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profile.php?id=100059272547940" TargetMode="External"/><Relationship Id="rId2" Type="http://schemas.openxmlformats.org/officeDocument/2006/relationships/hyperlink" Target="https://edumocni.p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bluebook.i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hyperlink" Target="https://pl.dreamstime.com/obrazy-stock-dziecko-smutny-image1866194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gettyimages.fr/detail/photo/math-is-fun-little-boys-solving-mathematical-image-libre-de-droits/478097132" TargetMode="External"/><Relationship Id="rId7" Type="http://schemas.openxmlformats.org/officeDocument/2006/relationships/hyperlink" Target="http://www.learn-english-have-fun.com/learn-english-speaking.html" TargetMode="External"/><Relationship Id="rId12"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4.jpg"/><Relationship Id="rId11" Type="http://schemas.openxmlformats.org/officeDocument/2006/relationships/hyperlink" Target="https://www.thespruce.com/boogie-board-tablet-best-for-kids-4072398" TargetMode="External"/><Relationship Id="rId5" Type="http://schemas.openxmlformats.org/officeDocument/2006/relationships/hyperlink" Target="https://www.dreamstime.com/girl-teenager-jockey-sits-green-clearing-under-tree-feeds-horse-apple-strokes-love-horses-image180092515" TargetMode="Externa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hyperlink" Target="https://freepngimg.com/png/54721-dance-girl-free-photo-p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hedanishway.com/teach-your-children-to-make-friends-at-school-the-danish-way/"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publicdomainpictures.net/view-image.php?image=320557&amp;picture=auswahl-an-sussigkeiten" TargetMode="External"/><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medium.com/lifeomic/fast-for-health-pay-it-forward-with-life-fasting-tracker-app-gleaners-food-bank-940f8b4f764b" TargetMode="Externa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bantermaster.com/how-to-banter-with-classmates/" TargetMode="External"/><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lubietworzyc.blogspot.com/2016/02/papierowe-serce-3d-video.html" TargetMode="External"/><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s://www.pexels.com/photo/portrait-photo-of-a-giraffe-isolated-on-blue-background-2541407/" TargetMode="External"/><Relationship Id="rId2" Type="http://schemas.openxmlformats.org/officeDocument/2006/relationships/image" Target="../media/image33.jpeg"/><Relationship Id="rId1" Type="http://schemas.openxmlformats.org/officeDocument/2006/relationships/slideLayout" Target="../slideLayouts/slideLayout13.xml"/><Relationship Id="rId5" Type="http://schemas.openxmlformats.org/officeDocument/2006/relationships/hyperlink" Target="https://www.planeta.pl/Wiadomosci/Polska/dziki-zwierz-terroryzuje-zgierz-straz-miejska-to-hiena-albo-szakal/dziki-zwierz-terroryzuje-zgierz-straz-miejska-to-hiena-to-szakal" TargetMode="External"/><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pexels.com/photo/portrait-photo-of-a-giraffe-isolated-on-blue-background-2541407/"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irishnews.com/lifestyle/2017/11/14/news/ask-the-expert-how-do-i-stop-my-children-from-fighting-with-each-other--1184999/"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www.netpapa.de/schule/strategien-gegen-mobbing.html" TargetMode="External"/><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2.xml"/><Relationship Id="rId4" Type="http://schemas.openxmlformats.org/officeDocument/2006/relationships/image" Target="../media/image8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EC0EAA-6CE3-4593-ABDD-9B11E6019A06}"/>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CFF840EA-7969-45B7-8C20-4D9A4CDCEA7E}"/>
              </a:ext>
            </a:extLst>
          </p:cNvPr>
          <p:cNvSpPr>
            <a:spLocks noGrp="1"/>
          </p:cNvSpPr>
          <p:nvPr>
            <p:ph idx="1"/>
          </p:nvPr>
        </p:nvSpPr>
        <p:spPr/>
        <p:txBody>
          <a:bodyPr/>
          <a:lstStyle/>
          <a:p>
            <a:pPr marL="0" indent="0" algn="ctr">
              <a:buNone/>
            </a:pPr>
            <a:r>
              <a:rPr lang="en-GB" sz="3600" b="1" dirty="0"/>
              <a:t>The program of workshops </a:t>
            </a:r>
            <a:br>
              <a:rPr lang="en-GB" sz="3600" b="1" dirty="0"/>
            </a:br>
            <a:r>
              <a:rPr lang="en-GB" sz="3600" b="1" dirty="0"/>
              <a:t>for</a:t>
            </a:r>
            <a:r>
              <a:rPr lang="pl-PL" sz="3600" b="1" dirty="0"/>
              <a:t> </a:t>
            </a:r>
            <a:r>
              <a:rPr lang="pl-PL" sz="3600" b="1" dirty="0" err="1"/>
              <a:t>parents</a:t>
            </a:r>
            <a:endParaRPr lang="pl-PL" sz="3600" b="1" dirty="0"/>
          </a:p>
          <a:p>
            <a:pPr marL="0" indent="0">
              <a:buNone/>
            </a:pPr>
            <a:endParaRPr lang="pl-PL" sz="2800" b="1" dirty="0"/>
          </a:p>
          <a:p>
            <a:pPr marL="0" indent="0">
              <a:buNone/>
            </a:pPr>
            <a:r>
              <a:rPr lang="en-US" sz="2800" b="1" dirty="0"/>
              <a:t>Erasmus+ project „I am OK, you are OK”</a:t>
            </a:r>
          </a:p>
          <a:p>
            <a:pPr marL="0" indent="0">
              <a:buNone/>
            </a:pPr>
            <a:r>
              <a:rPr lang="en-US" sz="2800" b="1" dirty="0"/>
              <a:t>Project goal</a:t>
            </a:r>
            <a:r>
              <a:rPr lang="en-US" sz="2800" dirty="0"/>
              <a:t>: raising awareness of bullying and cyberbullying prevention processes among primary school employees. and educators outside </a:t>
            </a:r>
          </a:p>
          <a:p>
            <a:pPr marL="0" indent="0">
              <a:buNone/>
            </a:pPr>
            <a:r>
              <a:rPr lang="en-US" sz="2800" dirty="0"/>
              <a:t>of school</a:t>
            </a:r>
          </a:p>
          <a:p>
            <a:pPr marL="0" indent="0">
              <a:buNone/>
            </a:pPr>
            <a:r>
              <a:rPr lang="en-US" sz="2800" dirty="0"/>
              <a:t>Website: https://weareok.pl/</a:t>
            </a:r>
          </a:p>
          <a:p>
            <a:endParaRPr lang="pl-PL" dirty="0"/>
          </a:p>
        </p:txBody>
      </p:sp>
      <p:pic>
        <p:nvPicPr>
          <p:cNvPr id="4" name="Obraz 3" descr="C:\Users\fundacjaedumocni\AppData\Local\Microsoft\Windows\INetCache\Content.Word\EN Co-funded by the EU_PANTONE.JPG">
            <a:extLst>
              <a:ext uri="{FF2B5EF4-FFF2-40B4-BE49-F238E27FC236}">
                <a16:creationId xmlns:a16="http://schemas.microsoft.com/office/drawing/2014/main" id="{B3F7975D-55C7-42E9-9519-971436D492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627380"/>
            <a:ext cx="2089150" cy="437515"/>
          </a:xfrm>
          <a:prstGeom prst="rect">
            <a:avLst/>
          </a:prstGeom>
          <a:noFill/>
          <a:ln>
            <a:noFill/>
          </a:ln>
        </p:spPr>
      </p:pic>
      <p:pic>
        <p:nvPicPr>
          <p:cNvPr id="5" name="image2.png">
            <a:extLst>
              <a:ext uri="{FF2B5EF4-FFF2-40B4-BE49-F238E27FC236}">
                <a16:creationId xmlns:a16="http://schemas.microsoft.com/office/drawing/2014/main" id="{986F1FA5-ECBF-4862-8C62-41FAABDDA62F}"/>
              </a:ext>
            </a:extLst>
          </p:cNvPr>
          <p:cNvPicPr/>
          <p:nvPr/>
        </p:nvPicPr>
        <p:blipFill>
          <a:blip r:embed="rId3"/>
          <a:srcRect/>
          <a:stretch>
            <a:fillRect/>
          </a:stretch>
        </p:blipFill>
        <p:spPr>
          <a:xfrm>
            <a:off x="3182734" y="480232"/>
            <a:ext cx="1050290" cy="695325"/>
          </a:xfrm>
          <a:prstGeom prst="rect">
            <a:avLst/>
          </a:prstGeom>
          <a:ln/>
        </p:spPr>
      </p:pic>
      <p:pic>
        <p:nvPicPr>
          <p:cNvPr id="6" name="image1.png">
            <a:extLst>
              <a:ext uri="{FF2B5EF4-FFF2-40B4-BE49-F238E27FC236}">
                <a16:creationId xmlns:a16="http://schemas.microsoft.com/office/drawing/2014/main" id="{51A3162F-AE75-43B8-A94F-A49D6BAD638C}"/>
              </a:ext>
            </a:extLst>
          </p:cNvPr>
          <p:cNvPicPr/>
          <p:nvPr/>
        </p:nvPicPr>
        <p:blipFill>
          <a:blip r:embed="rId4"/>
          <a:srcRect t="24175" b="28571"/>
          <a:stretch>
            <a:fillRect/>
          </a:stretch>
        </p:blipFill>
        <p:spPr>
          <a:xfrm>
            <a:off x="4910979" y="516744"/>
            <a:ext cx="1677246" cy="695325"/>
          </a:xfrm>
          <a:prstGeom prst="rect">
            <a:avLst/>
          </a:prstGeom>
          <a:ln/>
        </p:spPr>
      </p:pic>
      <p:pic>
        <p:nvPicPr>
          <p:cNvPr id="7" name="image4.png">
            <a:extLst>
              <a:ext uri="{FF2B5EF4-FFF2-40B4-BE49-F238E27FC236}">
                <a16:creationId xmlns:a16="http://schemas.microsoft.com/office/drawing/2014/main" id="{56698C87-A1B6-4CDE-B37F-A98BDF78E217}"/>
              </a:ext>
            </a:extLst>
          </p:cNvPr>
          <p:cNvPicPr/>
          <p:nvPr/>
        </p:nvPicPr>
        <p:blipFill>
          <a:blip r:embed="rId5"/>
          <a:srcRect/>
          <a:stretch>
            <a:fillRect/>
          </a:stretch>
        </p:blipFill>
        <p:spPr>
          <a:xfrm>
            <a:off x="7267729" y="593198"/>
            <a:ext cx="681990" cy="668020"/>
          </a:xfrm>
          <a:prstGeom prst="rect">
            <a:avLst/>
          </a:prstGeom>
          <a:ln/>
        </p:spPr>
      </p:pic>
    </p:spTree>
    <p:extLst>
      <p:ext uri="{BB962C8B-B14F-4D97-AF65-F5344CB8AC3E}">
        <p14:creationId xmlns:p14="http://schemas.microsoft.com/office/powerpoint/2010/main" val="50954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4393F4-D851-482C-D006-1C7C628D1AFA}"/>
              </a:ext>
            </a:extLst>
          </p:cNvPr>
          <p:cNvSpPr>
            <a:spLocks noGrp="1"/>
          </p:cNvSpPr>
          <p:nvPr>
            <p:ph type="title"/>
          </p:nvPr>
        </p:nvSpPr>
        <p:spPr>
          <a:xfrm>
            <a:off x="457200" y="260648"/>
            <a:ext cx="8229600" cy="1008112"/>
          </a:xfrm>
        </p:spPr>
        <p:txBody>
          <a:bodyPr/>
          <a:lstStyle/>
          <a:p>
            <a:r>
              <a:rPr lang="en-US" b="1" dirty="0"/>
              <a:t>Why doesn’t </a:t>
            </a:r>
            <a:r>
              <a:rPr lang="en-US" b="1" dirty="0">
                <a:solidFill>
                  <a:srgbClr val="00B0F0"/>
                </a:solidFill>
              </a:rPr>
              <a:t>overindulgence</a:t>
            </a:r>
            <a:r>
              <a:rPr lang="en-US" b="1" dirty="0"/>
              <a:t> do the job?</a:t>
            </a:r>
            <a:endParaRPr lang="pl-PL" b="1" dirty="0"/>
          </a:p>
        </p:txBody>
      </p:sp>
      <p:sp>
        <p:nvSpPr>
          <p:cNvPr id="5" name="Symbol zastępczy zawartości 4">
            <a:extLst>
              <a:ext uri="{FF2B5EF4-FFF2-40B4-BE49-F238E27FC236}">
                <a16:creationId xmlns:a16="http://schemas.microsoft.com/office/drawing/2014/main" id="{FD804BF7-7E87-40F4-8B6F-B3CBE2921ADD}"/>
              </a:ext>
            </a:extLst>
          </p:cNvPr>
          <p:cNvSpPr>
            <a:spLocks noGrp="1"/>
          </p:cNvSpPr>
          <p:nvPr>
            <p:ph idx="1"/>
          </p:nvPr>
        </p:nvSpPr>
        <p:spPr/>
        <p:txBody>
          <a:bodyPr/>
          <a:lstStyle/>
          <a:p>
            <a:pPr marL="0" indent="0">
              <a:buNone/>
            </a:pPr>
            <a:r>
              <a:rPr lang="en-US" sz="2400" dirty="0"/>
              <a:t>Consequences of over-indulgent upbringing:</a:t>
            </a:r>
            <a:endParaRPr lang="pl-PL" sz="2400" dirty="0"/>
          </a:p>
          <a:p>
            <a:r>
              <a:rPr lang="en-US" sz="2400" dirty="0"/>
              <a:t>(lack of boundaries and limits, being overprotective, fulfilling whims not needs)</a:t>
            </a:r>
            <a:endParaRPr lang="pl-PL" sz="2400" dirty="0"/>
          </a:p>
          <a:p>
            <a:pPr lvl="0"/>
            <a:r>
              <a:rPr lang="en-US" sz="2400" dirty="0"/>
              <a:t>Low self control of emotions</a:t>
            </a:r>
            <a:endParaRPr lang="pl-PL" sz="2400" dirty="0"/>
          </a:p>
          <a:p>
            <a:pPr lvl="0"/>
            <a:r>
              <a:rPr lang="en-US" sz="2400" dirty="0"/>
              <a:t>Inadequate self esteem</a:t>
            </a:r>
            <a:endParaRPr lang="pl-PL" sz="2400" dirty="0"/>
          </a:p>
          <a:p>
            <a:pPr lvl="0"/>
            <a:r>
              <a:rPr lang="en-US" sz="2400" dirty="0"/>
              <a:t>“The I deserve” attitude</a:t>
            </a:r>
            <a:endParaRPr lang="pl-PL" sz="2400" dirty="0"/>
          </a:p>
          <a:p>
            <a:pPr lvl="0"/>
            <a:r>
              <a:rPr lang="en-US" sz="2400" dirty="0"/>
              <a:t>Feeling of helplessness</a:t>
            </a:r>
            <a:endParaRPr lang="pl-PL" sz="2400" dirty="0"/>
          </a:p>
          <a:p>
            <a:pPr lvl="0"/>
            <a:r>
              <a:rPr lang="en-US" sz="2400" dirty="0"/>
              <a:t>“The Peter Pan” syndrome</a:t>
            </a:r>
            <a:endParaRPr lang="pl-PL" sz="2400" dirty="0"/>
          </a:p>
          <a:p>
            <a:pPr lvl="0"/>
            <a:r>
              <a:rPr lang="en-US" sz="2400" dirty="0"/>
              <a:t>Higher tendency to become addicted</a:t>
            </a:r>
            <a:endParaRPr lang="pl-PL" sz="2400" dirty="0"/>
          </a:p>
          <a:p>
            <a:pPr lvl="0"/>
            <a:r>
              <a:rPr lang="en-US" sz="2400" dirty="0"/>
              <a:t>Difficulty in playing by the rules</a:t>
            </a:r>
            <a:endParaRPr lang="pl-PL" sz="2400" dirty="0"/>
          </a:p>
          <a:p>
            <a:endParaRPr lang="pl-PL" dirty="0"/>
          </a:p>
        </p:txBody>
      </p:sp>
    </p:spTree>
    <p:extLst>
      <p:ext uri="{BB962C8B-B14F-4D97-AF65-F5344CB8AC3E}">
        <p14:creationId xmlns:p14="http://schemas.microsoft.com/office/powerpoint/2010/main" val="308404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10BBD7-D884-4AA1-91B7-6355D68B36FE}"/>
              </a:ext>
            </a:extLst>
          </p:cNvPr>
          <p:cNvSpPr>
            <a:spLocks noGrp="1"/>
          </p:cNvSpPr>
          <p:nvPr>
            <p:ph type="title"/>
          </p:nvPr>
        </p:nvSpPr>
        <p:spPr>
          <a:xfrm>
            <a:off x="457200" y="332655"/>
            <a:ext cx="8229600" cy="786949"/>
          </a:xfrm>
        </p:spPr>
        <p:txBody>
          <a:bodyPr/>
          <a:lstStyle/>
          <a:p>
            <a:r>
              <a:rPr lang="pl-PL" sz="4000" b="1" dirty="0" err="1">
                <a:solidFill>
                  <a:schemeClr val="bg1">
                    <a:lumMod val="50000"/>
                  </a:schemeClr>
                </a:solidFill>
              </a:rPr>
              <a:t>Positive</a:t>
            </a:r>
            <a:r>
              <a:rPr lang="pl-PL" sz="4000" b="1" dirty="0">
                <a:solidFill>
                  <a:schemeClr val="bg1">
                    <a:lumMod val="50000"/>
                  </a:schemeClr>
                </a:solidFill>
              </a:rPr>
              <a:t> </a:t>
            </a:r>
            <a:r>
              <a:rPr lang="pl-PL" sz="4000" b="1" dirty="0" err="1">
                <a:solidFill>
                  <a:schemeClr val="bg1">
                    <a:lumMod val="50000"/>
                  </a:schemeClr>
                </a:solidFill>
              </a:rPr>
              <a:t>discipline</a:t>
            </a:r>
            <a:endParaRPr lang="pl-PL" sz="4000" b="1" dirty="0">
              <a:solidFill>
                <a:schemeClr val="bg1">
                  <a:lumMod val="50000"/>
                </a:schemeClr>
              </a:solidFill>
            </a:endParaRPr>
          </a:p>
        </p:txBody>
      </p:sp>
      <p:sp>
        <p:nvSpPr>
          <p:cNvPr id="5" name="Symbol zastępczy zawartości 4">
            <a:extLst>
              <a:ext uri="{FF2B5EF4-FFF2-40B4-BE49-F238E27FC236}">
                <a16:creationId xmlns:a16="http://schemas.microsoft.com/office/drawing/2014/main" id="{8A67902A-7BFF-4666-AEAA-1385EBFA69FB}"/>
              </a:ext>
            </a:extLst>
          </p:cNvPr>
          <p:cNvSpPr>
            <a:spLocks noGrp="1"/>
          </p:cNvSpPr>
          <p:nvPr>
            <p:ph idx="1"/>
          </p:nvPr>
        </p:nvSpPr>
        <p:spPr/>
        <p:txBody>
          <a:bodyPr/>
          <a:lstStyle/>
          <a:p>
            <a:r>
              <a:rPr lang="en-US" sz="2000" dirty="0"/>
              <a:t>The consequences of democratic (authoritative) upbringing</a:t>
            </a:r>
          </a:p>
          <a:p>
            <a:r>
              <a:rPr lang="en-US" sz="2000" dirty="0"/>
              <a:t>(relationship, setting boundaries while respecting the needs of a child, explaining your decisions, assertiveness and kindness at the same time, giving choice, learning from mistakes, no punishments, making contracts, relationship, closeness)</a:t>
            </a:r>
          </a:p>
          <a:p>
            <a:r>
              <a:rPr lang="en-US" sz="2000" dirty="0"/>
              <a:t>Adequate self esteem</a:t>
            </a:r>
          </a:p>
          <a:p>
            <a:r>
              <a:rPr lang="en-US" sz="2000" dirty="0"/>
              <a:t>Good social skills</a:t>
            </a:r>
          </a:p>
          <a:p>
            <a:r>
              <a:rPr lang="en-US" sz="2000" dirty="0"/>
              <a:t>Feeling of independence and decisiveness</a:t>
            </a:r>
          </a:p>
          <a:p>
            <a:r>
              <a:rPr lang="en-US" sz="2000" dirty="0"/>
              <a:t>Self awareness (I know what I want, who I am and what my strengths and weaknesses are)</a:t>
            </a:r>
          </a:p>
          <a:p>
            <a:r>
              <a:rPr lang="en-US" sz="2000" dirty="0"/>
              <a:t>Assertiveness in relationship with others</a:t>
            </a:r>
          </a:p>
          <a:p>
            <a:r>
              <a:rPr lang="en-US" sz="2000" dirty="0"/>
              <a:t>Responsibility and the will to develop</a:t>
            </a:r>
          </a:p>
          <a:p>
            <a:endParaRPr lang="pl-PL" dirty="0"/>
          </a:p>
        </p:txBody>
      </p:sp>
    </p:spTree>
    <p:extLst>
      <p:ext uri="{BB962C8B-B14F-4D97-AF65-F5344CB8AC3E}">
        <p14:creationId xmlns:p14="http://schemas.microsoft.com/office/powerpoint/2010/main" val="90258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2C86A6-CDC1-F374-410C-62DFC5FA2A88}"/>
              </a:ext>
            </a:extLst>
          </p:cNvPr>
          <p:cNvSpPr>
            <a:spLocks noGrp="1"/>
          </p:cNvSpPr>
          <p:nvPr>
            <p:ph type="title"/>
          </p:nvPr>
        </p:nvSpPr>
        <p:spPr/>
        <p:txBody>
          <a:bodyPr/>
          <a:lstStyle/>
          <a:p>
            <a:r>
              <a:rPr lang="pl-PL" b="1" dirty="0">
                <a:solidFill>
                  <a:schemeClr val="tx1">
                    <a:lumMod val="65000"/>
                    <a:lumOff val="35000"/>
                  </a:schemeClr>
                </a:solidFill>
              </a:rPr>
              <a:t>Basic PD </a:t>
            </a:r>
            <a:r>
              <a:rPr lang="pl-PL" b="1" dirty="0" err="1">
                <a:solidFill>
                  <a:schemeClr val="tx1">
                    <a:lumMod val="65000"/>
                    <a:lumOff val="35000"/>
                  </a:schemeClr>
                </a:solidFill>
              </a:rPr>
              <a:t>tools</a:t>
            </a:r>
            <a:endParaRPr lang="pl-PL" b="1" dirty="0">
              <a:solidFill>
                <a:schemeClr val="tx1">
                  <a:lumMod val="65000"/>
                  <a:lumOff val="35000"/>
                </a:schemeClr>
              </a:solidFill>
            </a:endParaRPr>
          </a:p>
        </p:txBody>
      </p:sp>
      <p:sp>
        <p:nvSpPr>
          <p:cNvPr id="3" name="Symbol zastępczy zawartości 2">
            <a:extLst>
              <a:ext uri="{FF2B5EF4-FFF2-40B4-BE49-F238E27FC236}">
                <a16:creationId xmlns:a16="http://schemas.microsoft.com/office/drawing/2014/main" id="{A29BAFDB-EC91-4198-3A1C-31C53DB02436}"/>
              </a:ext>
            </a:extLst>
          </p:cNvPr>
          <p:cNvSpPr>
            <a:spLocks noGrp="1"/>
          </p:cNvSpPr>
          <p:nvPr>
            <p:ph idx="1"/>
          </p:nvPr>
        </p:nvSpPr>
        <p:spPr>
          <a:xfrm>
            <a:off x="457200" y="1268760"/>
            <a:ext cx="8229600" cy="4525963"/>
          </a:xfrm>
        </p:spPr>
        <p:txBody>
          <a:bodyPr/>
          <a:lstStyle/>
          <a:p>
            <a:r>
              <a:rPr lang="en-US" dirty="0">
                <a:solidFill>
                  <a:srgbClr val="FF0000"/>
                </a:solidFill>
              </a:rPr>
              <a:t>The message is firm and kind at the same time</a:t>
            </a:r>
          </a:p>
          <a:p>
            <a:r>
              <a:rPr lang="en-US" dirty="0">
                <a:solidFill>
                  <a:srgbClr val="00B0F0"/>
                </a:solidFill>
              </a:rPr>
              <a:t>Limited choice</a:t>
            </a:r>
          </a:p>
          <a:p>
            <a:r>
              <a:rPr lang="en-US" dirty="0">
                <a:solidFill>
                  <a:srgbClr val="CC00CC"/>
                </a:solidFill>
              </a:rPr>
              <a:t>Making (writing) contracts</a:t>
            </a:r>
          </a:p>
          <a:p>
            <a:r>
              <a:rPr lang="en-US" dirty="0">
                <a:solidFill>
                  <a:srgbClr val="FFC000"/>
                </a:solidFill>
              </a:rPr>
              <a:t>Creating plans</a:t>
            </a:r>
          </a:p>
          <a:p>
            <a:r>
              <a:rPr lang="en-US" dirty="0">
                <a:solidFill>
                  <a:srgbClr val="92D050"/>
                </a:solidFill>
              </a:rPr>
              <a:t>"Decide what you will do"</a:t>
            </a:r>
          </a:p>
          <a:p>
            <a:r>
              <a:rPr lang="en-US" dirty="0">
                <a:solidFill>
                  <a:srgbClr val="FF0000"/>
                </a:solidFill>
              </a:rPr>
              <a:t>Questions instead of commands</a:t>
            </a:r>
          </a:p>
          <a:p>
            <a:r>
              <a:rPr lang="en-US" dirty="0">
                <a:solidFill>
                  <a:schemeClr val="bg1">
                    <a:lumMod val="65000"/>
                  </a:schemeClr>
                </a:solidFill>
              </a:rPr>
              <a:t>Focus on the solution</a:t>
            </a:r>
          </a:p>
          <a:p>
            <a:r>
              <a:rPr lang="en-US" dirty="0"/>
              <a:t>Natural consequences</a:t>
            </a:r>
          </a:p>
          <a:p>
            <a:r>
              <a:rPr lang="en-US" dirty="0">
                <a:solidFill>
                  <a:srgbClr val="FF9933"/>
                </a:solidFill>
              </a:rPr>
              <a:t>Logical consequences</a:t>
            </a:r>
          </a:p>
          <a:p>
            <a:endParaRPr lang="pl-PL" dirty="0"/>
          </a:p>
        </p:txBody>
      </p:sp>
    </p:spTree>
    <p:extLst>
      <p:ext uri="{BB962C8B-B14F-4D97-AF65-F5344CB8AC3E}">
        <p14:creationId xmlns:p14="http://schemas.microsoft.com/office/powerpoint/2010/main" val="230384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AB5E068-5C43-ECBE-DCA2-26C38C015171}"/>
              </a:ext>
            </a:extLst>
          </p:cNvPr>
          <p:cNvSpPr>
            <a:spLocks noGrp="1"/>
          </p:cNvSpPr>
          <p:nvPr>
            <p:ph type="title"/>
          </p:nvPr>
        </p:nvSpPr>
        <p:spPr/>
        <p:txBody>
          <a:bodyPr/>
          <a:lstStyle/>
          <a:p>
            <a:r>
              <a:rPr lang="pl-PL" b="1" dirty="0">
                <a:solidFill>
                  <a:schemeClr val="tx1">
                    <a:lumMod val="65000"/>
                    <a:lumOff val="35000"/>
                  </a:schemeClr>
                </a:solidFill>
              </a:rPr>
              <a:t>PUNISHMENT versus CONSEQUENCES</a:t>
            </a:r>
          </a:p>
        </p:txBody>
      </p:sp>
      <p:sp>
        <p:nvSpPr>
          <p:cNvPr id="5" name="Symbol zastępczy tekstu 4">
            <a:extLst>
              <a:ext uri="{FF2B5EF4-FFF2-40B4-BE49-F238E27FC236}">
                <a16:creationId xmlns:a16="http://schemas.microsoft.com/office/drawing/2014/main" id="{7DEB7CF8-74BF-99C3-6E35-5269874C01EA}"/>
              </a:ext>
            </a:extLst>
          </p:cNvPr>
          <p:cNvSpPr>
            <a:spLocks noGrp="1"/>
          </p:cNvSpPr>
          <p:nvPr>
            <p:ph type="body" idx="1"/>
          </p:nvPr>
        </p:nvSpPr>
        <p:spPr/>
        <p:txBody>
          <a:bodyPr/>
          <a:lstStyle/>
          <a:p>
            <a:r>
              <a:rPr lang="pl-PL" dirty="0" err="1">
                <a:solidFill>
                  <a:srgbClr val="C00000"/>
                </a:solidFill>
              </a:rPr>
              <a:t>Punishment</a:t>
            </a:r>
            <a:endParaRPr lang="pl-PL" dirty="0">
              <a:solidFill>
                <a:srgbClr val="C00000"/>
              </a:solidFill>
            </a:endParaRPr>
          </a:p>
        </p:txBody>
      </p:sp>
      <p:sp>
        <p:nvSpPr>
          <p:cNvPr id="6" name="Symbol zastępczy zawartości 5">
            <a:extLst>
              <a:ext uri="{FF2B5EF4-FFF2-40B4-BE49-F238E27FC236}">
                <a16:creationId xmlns:a16="http://schemas.microsoft.com/office/drawing/2014/main" id="{6C1EBFC0-4A93-8B1C-35CB-10F087BC7256}"/>
              </a:ext>
            </a:extLst>
          </p:cNvPr>
          <p:cNvSpPr>
            <a:spLocks noGrp="1"/>
          </p:cNvSpPr>
          <p:nvPr>
            <p:ph sz="half" idx="2"/>
          </p:nvPr>
        </p:nvSpPr>
        <p:spPr/>
        <p:txBody>
          <a:bodyPr/>
          <a:lstStyle/>
          <a:p>
            <a:r>
              <a:rPr lang="en-US" sz="2000" i="1" dirty="0">
                <a:solidFill>
                  <a:srgbClr val="C00000"/>
                </a:solidFill>
              </a:rPr>
              <a:t>Objective: to make the child pay for undesirable behavior</a:t>
            </a:r>
          </a:p>
          <a:p>
            <a:r>
              <a:rPr lang="en-US" sz="2000" i="1" dirty="0">
                <a:solidFill>
                  <a:srgbClr val="C00000"/>
                </a:solidFill>
              </a:rPr>
              <a:t>It is unrelated to the offense</a:t>
            </a:r>
          </a:p>
          <a:p>
            <a:r>
              <a:rPr lang="en-US" sz="2000" i="1" dirty="0">
                <a:solidFill>
                  <a:srgbClr val="C00000"/>
                </a:solidFill>
              </a:rPr>
              <a:t>Disrespectful</a:t>
            </a:r>
          </a:p>
          <a:p>
            <a:r>
              <a:rPr lang="en-US" sz="2000" i="1" dirty="0">
                <a:solidFill>
                  <a:srgbClr val="C00000"/>
                </a:solidFill>
              </a:rPr>
              <a:t>It encourages rebellion, lying, or blind obedience</a:t>
            </a:r>
          </a:p>
          <a:p>
            <a:r>
              <a:rPr lang="en-US" sz="2000" i="1" dirty="0">
                <a:solidFill>
                  <a:srgbClr val="C00000"/>
                </a:solidFill>
              </a:rPr>
              <a:t>It weakens the relationship with the adult</a:t>
            </a:r>
          </a:p>
          <a:p>
            <a:r>
              <a:rPr lang="en-US" sz="2000" i="1" dirty="0">
                <a:solidFill>
                  <a:srgbClr val="C00000"/>
                </a:solidFill>
              </a:rPr>
              <a:t>It lowers self-esteem</a:t>
            </a:r>
          </a:p>
          <a:p>
            <a:r>
              <a:rPr lang="en-US" sz="2000" i="1" dirty="0">
                <a:solidFill>
                  <a:srgbClr val="C00000"/>
                </a:solidFill>
              </a:rPr>
              <a:t>It is ineffective in the long term</a:t>
            </a:r>
          </a:p>
        </p:txBody>
      </p:sp>
      <p:sp>
        <p:nvSpPr>
          <p:cNvPr id="7" name="Symbol zastępczy tekstu 6">
            <a:extLst>
              <a:ext uri="{FF2B5EF4-FFF2-40B4-BE49-F238E27FC236}">
                <a16:creationId xmlns:a16="http://schemas.microsoft.com/office/drawing/2014/main" id="{98877B7E-8733-A226-9C29-A4B2CB06DD5C}"/>
              </a:ext>
            </a:extLst>
          </p:cNvPr>
          <p:cNvSpPr>
            <a:spLocks noGrp="1"/>
          </p:cNvSpPr>
          <p:nvPr>
            <p:ph type="body" sz="quarter" idx="3"/>
          </p:nvPr>
        </p:nvSpPr>
        <p:spPr/>
        <p:txBody>
          <a:bodyPr/>
          <a:lstStyle/>
          <a:p>
            <a:r>
              <a:rPr lang="pl-PL" dirty="0" err="1">
                <a:solidFill>
                  <a:srgbClr val="00B050"/>
                </a:solidFill>
              </a:rPr>
              <a:t>Consequence</a:t>
            </a:r>
            <a:r>
              <a:rPr lang="pl-PL" dirty="0">
                <a:solidFill>
                  <a:srgbClr val="00B050"/>
                </a:solidFill>
              </a:rPr>
              <a:t> </a:t>
            </a:r>
          </a:p>
        </p:txBody>
      </p:sp>
      <p:sp>
        <p:nvSpPr>
          <p:cNvPr id="8" name="Symbol zastępczy zawartości 7">
            <a:extLst>
              <a:ext uri="{FF2B5EF4-FFF2-40B4-BE49-F238E27FC236}">
                <a16:creationId xmlns:a16="http://schemas.microsoft.com/office/drawing/2014/main" id="{7CFE288C-7C4B-0B35-3655-225F7E2CB1CC}"/>
              </a:ext>
            </a:extLst>
          </p:cNvPr>
          <p:cNvSpPr>
            <a:spLocks noGrp="1"/>
          </p:cNvSpPr>
          <p:nvPr>
            <p:ph sz="quarter" idx="4"/>
          </p:nvPr>
        </p:nvSpPr>
        <p:spPr>
          <a:xfrm>
            <a:off x="4645025" y="2174875"/>
            <a:ext cx="4391471" cy="3951288"/>
          </a:xfrm>
        </p:spPr>
        <p:txBody>
          <a:bodyPr/>
          <a:lstStyle/>
          <a:p>
            <a:r>
              <a:rPr lang="en-US" sz="2000" i="1" dirty="0">
                <a:solidFill>
                  <a:srgbClr val="00B050"/>
                </a:solidFill>
              </a:rPr>
              <a:t>Objective: The child is to learn from the mistake made</a:t>
            </a:r>
          </a:p>
          <a:p>
            <a:r>
              <a:rPr lang="en-US" sz="2000" i="1" dirty="0">
                <a:solidFill>
                  <a:srgbClr val="00B050"/>
                </a:solidFill>
              </a:rPr>
              <a:t>It is directly connected with the offense</a:t>
            </a:r>
          </a:p>
          <a:p>
            <a:r>
              <a:rPr lang="en-US" sz="2000" i="1" dirty="0">
                <a:solidFill>
                  <a:srgbClr val="00B050"/>
                </a:solidFill>
              </a:rPr>
              <a:t>Full of respect for the child</a:t>
            </a:r>
          </a:p>
          <a:p>
            <a:r>
              <a:rPr lang="en-US" sz="2000" i="1" dirty="0">
                <a:solidFill>
                  <a:srgbClr val="00B050"/>
                </a:solidFill>
              </a:rPr>
              <a:t>It encourages you to look for solutions and learn from mistakes</a:t>
            </a:r>
          </a:p>
          <a:p>
            <a:r>
              <a:rPr lang="en-US" sz="2000" i="1" dirty="0">
                <a:solidFill>
                  <a:srgbClr val="00B050"/>
                </a:solidFill>
              </a:rPr>
              <a:t>It strengthens the relationship with the adult</a:t>
            </a:r>
          </a:p>
          <a:p>
            <a:r>
              <a:rPr lang="en-US" sz="2000" i="1" dirty="0">
                <a:solidFill>
                  <a:srgbClr val="00B050"/>
                </a:solidFill>
              </a:rPr>
              <a:t>It strengthens self-esteem</a:t>
            </a:r>
          </a:p>
          <a:p>
            <a:r>
              <a:rPr lang="en-US" sz="2000" i="1" dirty="0">
                <a:solidFill>
                  <a:srgbClr val="00B050"/>
                </a:solidFill>
              </a:rPr>
              <a:t>Effective in the long term</a:t>
            </a:r>
          </a:p>
        </p:txBody>
      </p:sp>
    </p:spTree>
    <p:extLst>
      <p:ext uri="{BB962C8B-B14F-4D97-AF65-F5344CB8AC3E}">
        <p14:creationId xmlns:p14="http://schemas.microsoft.com/office/powerpoint/2010/main" val="307180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a:extLst>
              <a:ext uri="{FF2B5EF4-FFF2-40B4-BE49-F238E27FC236}">
                <a16:creationId xmlns:a16="http://schemas.microsoft.com/office/drawing/2014/main" id="{8F44360E-4427-46CB-A0C0-E08656FC4C81}"/>
              </a:ext>
            </a:extLst>
          </p:cNvPr>
          <p:cNvPicPr>
            <a:picLocks noGrp="1" noChangeAspect="1"/>
          </p:cNvPicPr>
          <p:nvPr>
            <p:ph idx="1"/>
          </p:nvPr>
        </p:nvPicPr>
        <p:blipFill>
          <a:blip r:embed="rId2"/>
          <a:stretch>
            <a:fillRect/>
          </a:stretch>
        </p:blipFill>
        <p:spPr>
          <a:xfrm>
            <a:off x="3437911" y="1388948"/>
            <a:ext cx="5706089" cy="5053636"/>
          </a:xfrm>
          <a:noFill/>
        </p:spPr>
      </p:pic>
      <p:sp>
        <p:nvSpPr>
          <p:cNvPr id="15" name="Text Placeholder 3">
            <a:extLst>
              <a:ext uri="{FF2B5EF4-FFF2-40B4-BE49-F238E27FC236}">
                <a16:creationId xmlns:a16="http://schemas.microsoft.com/office/drawing/2014/main" id="{03D16F22-1B58-46C4-A907-D83BF2053840}"/>
              </a:ext>
            </a:extLst>
          </p:cNvPr>
          <p:cNvSpPr>
            <a:spLocks noGrp="1"/>
          </p:cNvSpPr>
          <p:nvPr>
            <p:ph type="body" sz="half" idx="2"/>
          </p:nvPr>
        </p:nvSpPr>
        <p:spPr>
          <a:xfrm>
            <a:off x="457200" y="1916832"/>
            <a:ext cx="3754760" cy="4209331"/>
          </a:xfrm>
        </p:spPr>
        <p:txBody>
          <a:bodyPr/>
          <a:lstStyle/>
          <a:p>
            <a:pPr algn="ctr"/>
            <a:r>
              <a:rPr lang="en-US" sz="3200" b="1" dirty="0">
                <a:solidFill>
                  <a:srgbClr val="00B0F0"/>
                </a:solidFill>
              </a:rPr>
              <a:t>THE NEED FOR BELONGING AND BEING VALUEABLE </a:t>
            </a:r>
          </a:p>
        </p:txBody>
      </p:sp>
      <p:pic>
        <p:nvPicPr>
          <p:cNvPr id="12" name="Obraz 11" descr="Serce składający się z bloków zabawek">
            <a:extLst>
              <a:ext uri="{FF2B5EF4-FFF2-40B4-BE49-F238E27FC236}">
                <a16:creationId xmlns:a16="http://schemas.microsoft.com/office/drawing/2014/main" id="{9163295C-4DBC-4749-B8C4-9CE56D14A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21" y="4167569"/>
            <a:ext cx="4088470" cy="2726025"/>
          </a:xfrm>
          <a:prstGeom prst="rect">
            <a:avLst/>
          </a:prstGeom>
        </p:spPr>
      </p:pic>
      <p:sp>
        <p:nvSpPr>
          <p:cNvPr id="14" name="pole tekstowe 13">
            <a:extLst>
              <a:ext uri="{FF2B5EF4-FFF2-40B4-BE49-F238E27FC236}">
                <a16:creationId xmlns:a16="http://schemas.microsoft.com/office/drawing/2014/main" id="{17362EDE-620E-4632-99FF-D3C362BA84C0}"/>
              </a:ext>
            </a:extLst>
          </p:cNvPr>
          <p:cNvSpPr txBox="1"/>
          <p:nvPr/>
        </p:nvSpPr>
        <p:spPr>
          <a:xfrm>
            <a:off x="719572" y="381609"/>
            <a:ext cx="7704856" cy="1200329"/>
          </a:xfrm>
          <a:prstGeom prst="rect">
            <a:avLst/>
          </a:prstGeom>
          <a:noFill/>
        </p:spPr>
        <p:txBody>
          <a:bodyPr wrap="square" rtlCol="0">
            <a:spAutoFit/>
          </a:bodyPr>
          <a:lstStyle/>
          <a:p>
            <a:pPr algn="ctr"/>
            <a:r>
              <a:rPr lang="en-US" sz="3600" b="1" dirty="0"/>
              <a:t>CHILD behavior is just the tip of the iceberg</a:t>
            </a:r>
            <a:endParaRPr lang="pl-PL" sz="3600" b="1" dirty="0"/>
          </a:p>
        </p:txBody>
      </p:sp>
    </p:spTree>
    <p:extLst>
      <p:ext uri="{BB962C8B-B14F-4D97-AF65-F5344CB8AC3E}">
        <p14:creationId xmlns:p14="http://schemas.microsoft.com/office/powerpoint/2010/main" val="254241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AAF11A-342A-49F2-AD52-FE939D486944}"/>
              </a:ext>
            </a:extLst>
          </p:cNvPr>
          <p:cNvSpPr>
            <a:spLocks noGrp="1"/>
          </p:cNvSpPr>
          <p:nvPr>
            <p:ph type="title"/>
          </p:nvPr>
        </p:nvSpPr>
        <p:spPr>
          <a:xfrm>
            <a:off x="323528" y="0"/>
            <a:ext cx="8229600" cy="1340768"/>
          </a:xfrm>
        </p:spPr>
        <p:txBody>
          <a:bodyPr/>
          <a:lstStyle/>
          <a:p>
            <a:r>
              <a:rPr lang="en-US" dirty="0">
                <a:solidFill>
                  <a:srgbClr val="00B0F0"/>
                </a:solidFill>
              </a:rPr>
              <a:t>The 4 wrong goals (motives) of behavior</a:t>
            </a:r>
            <a:endParaRPr lang="pl-PL" dirty="0">
              <a:solidFill>
                <a:srgbClr val="00B0F0"/>
              </a:solidFill>
            </a:endParaRPr>
          </a:p>
        </p:txBody>
      </p:sp>
      <p:sp>
        <p:nvSpPr>
          <p:cNvPr id="3" name="Symbol zastępczy zawartości 2">
            <a:extLst>
              <a:ext uri="{FF2B5EF4-FFF2-40B4-BE49-F238E27FC236}">
                <a16:creationId xmlns:a16="http://schemas.microsoft.com/office/drawing/2014/main" id="{E276A0B3-5040-460C-A907-039740441896}"/>
              </a:ext>
            </a:extLst>
          </p:cNvPr>
          <p:cNvSpPr>
            <a:spLocks noGrp="1"/>
          </p:cNvSpPr>
          <p:nvPr>
            <p:ph idx="1"/>
          </p:nvPr>
        </p:nvSpPr>
        <p:spPr>
          <a:xfrm>
            <a:off x="161510" y="1340768"/>
            <a:ext cx="8820980" cy="4896544"/>
          </a:xfrm>
        </p:spPr>
        <p:txBody>
          <a:bodyPr/>
          <a:lstStyle/>
          <a:p>
            <a:pPr marL="0" indent="0" algn="just">
              <a:buNone/>
            </a:pPr>
            <a:r>
              <a:rPr lang="en-US" sz="2800" dirty="0">
                <a:highlight>
                  <a:srgbClr val="FFFF00"/>
                </a:highlight>
              </a:rPr>
              <a:t>according to the Dreikurs theory</a:t>
            </a:r>
          </a:p>
          <a:p>
            <a:pPr marL="514350" indent="-514350" algn="just">
              <a:buAutoNum type="arabicParenR"/>
            </a:pPr>
            <a:r>
              <a:rPr lang="en-US" sz="2800" dirty="0"/>
              <a:t>drawing excessive </a:t>
            </a:r>
            <a:r>
              <a:rPr lang="en-US" sz="2800" dirty="0">
                <a:solidFill>
                  <a:srgbClr val="7030A0"/>
                </a:solidFill>
              </a:rPr>
              <a:t>attention</a:t>
            </a:r>
            <a:r>
              <a:rPr lang="en-US" sz="2800" dirty="0"/>
              <a:t> to yourself - the belief that you are important when you are the center of attention</a:t>
            </a:r>
          </a:p>
          <a:p>
            <a:pPr marL="514350" indent="-514350" algn="just">
              <a:buAutoNum type="arabicParenR"/>
            </a:pPr>
            <a:r>
              <a:rPr lang="en-US" sz="2800" dirty="0"/>
              <a:t>gaining </a:t>
            </a:r>
            <a:r>
              <a:rPr lang="en-US" sz="2800" dirty="0">
                <a:solidFill>
                  <a:srgbClr val="FF0000"/>
                </a:solidFill>
              </a:rPr>
              <a:t>power</a:t>
            </a:r>
            <a:r>
              <a:rPr lang="en-US" sz="2800" dirty="0"/>
              <a:t> - it is the belief that only those who are strong command, deserve recognition</a:t>
            </a:r>
          </a:p>
          <a:p>
            <a:pPr marL="514350" indent="-514350" algn="just">
              <a:buAutoNum type="arabicParenR"/>
            </a:pPr>
            <a:r>
              <a:rPr lang="en-US" sz="2800" dirty="0">
                <a:solidFill>
                  <a:srgbClr val="FFC000"/>
                </a:solidFill>
              </a:rPr>
              <a:t>revenge</a:t>
            </a:r>
            <a:r>
              <a:rPr lang="en-US" sz="2800" dirty="0"/>
              <a:t>, the criteria of belonging to a group is to repay with the same coin for the wrongs suffered, I am hurt so I can hurt others</a:t>
            </a:r>
          </a:p>
          <a:p>
            <a:pPr marL="514350" indent="-514350" algn="just">
              <a:buAutoNum type="arabicParenR"/>
            </a:pPr>
            <a:r>
              <a:rPr lang="en-US" sz="2800" dirty="0">
                <a:solidFill>
                  <a:srgbClr val="00B050"/>
                </a:solidFill>
              </a:rPr>
              <a:t>lack of self-confidence </a:t>
            </a:r>
            <a:r>
              <a:rPr lang="en-US" sz="2800" dirty="0"/>
              <a:t>- it's proving to others that you're not worth much, therefore you don't try </a:t>
            </a:r>
          </a:p>
        </p:txBody>
      </p:sp>
    </p:spTree>
    <p:extLst>
      <p:ext uri="{BB962C8B-B14F-4D97-AF65-F5344CB8AC3E}">
        <p14:creationId xmlns:p14="http://schemas.microsoft.com/office/powerpoint/2010/main" val="421241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2770A7-E254-41BB-A2F5-3EC4D60A06AC}"/>
              </a:ext>
            </a:extLst>
          </p:cNvPr>
          <p:cNvSpPr>
            <a:spLocks noGrp="1"/>
          </p:cNvSpPr>
          <p:nvPr>
            <p:ph type="title"/>
          </p:nvPr>
        </p:nvSpPr>
        <p:spPr>
          <a:xfrm>
            <a:off x="1619672" y="274638"/>
            <a:ext cx="7067128" cy="1143000"/>
          </a:xfrm>
        </p:spPr>
        <p:txBody>
          <a:bodyPr/>
          <a:lstStyle/>
          <a:p>
            <a:r>
              <a:rPr lang="pl-PL" b="1" dirty="0">
                <a:solidFill>
                  <a:srgbClr val="00B0F0"/>
                </a:solidFill>
              </a:rPr>
              <a:t>EXCESSIVE ATTENTION </a:t>
            </a:r>
          </a:p>
        </p:txBody>
      </p:sp>
      <p:pic>
        <p:nvPicPr>
          <p:cNvPr id="5" name="Symbol zastępczy zawartości 4">
            <a:extLst>
              <a:ext uri="{FF2B5EF4-FFF2-40B4-BE49-F238E27FC236}">
                <a16:creationId xmlns:a16="http://schemas.microsoft.com/office/drawing/2014/main" id="{1730D3A2-A5A9-49D4-919F-2F7432993F7B}"/>
              </a:ext>
            </a:extLst>
          </p:cNvPr>
          <p:cNvPicPr>
            <a:picLocks noGrp="1" noChangeAspect="1"/>
          </p:cNvPicPr>
          <p:nvPr>
            <p:ph idx="1"/>
          </p:nvPr>
        </p:nvPicPr>
        <p:blipFill>
          <a:blip r:embed="rId2"/>
          <a:stretch>
            <a:fillRect/>
          </a:stretch>
        </p:blipFill>
        <p:spPr>
          <a:xfrm>
            <a:off x="0" y="1332684"/>
            <a:ext cx="4077816" cy="5256584"/>
          </a:xfrm>
        </p:spPr>
      </p:pic>
      <p:sp>
        <p:nvSpPr>
          <p:cNvPr id="9" name="pole tekstowe 8">
            <a:extLst>
              <a:ext uri="{FF2B5EF4-FFF2-40B4-BE49-F238E27FC236}">
                <a16:creationId xmlns:a16="http://schemas.microsoft.com/office/drawing/2014/main" id="{CD97FEB3-DD14-440D-A227-C5D1A0A2E716}"/>
              </a:ext>
            </a:extLst>
          </p:cNvPr>
          <p:cNvSpPr txBox="1"/>
          <p:nvPr/>
        </p:nvSpPr>
        <p:spPr>
          <a:xfrm>
            <a:off x="4742656" y="1417638"/>
            <a:ext cx="4077816" cy="1938992"/>
          </a:xfrm>
          <a:prstGeom prst="rect">
            <a:avLst/>
          </a:prstGeom>
          <a:noFill/>
        </p:spPr>
        <p:txBody>
          <a:bodyPr wrap="square">
            <a:spAutoFit/>
          </a:bodyPr>
          <a:lstStyle/>
          <a:p>
            <a:pPr algn="just"/>
            <a:r>
              <a:rPr lang="en-US" sz="2400" b="1" dirty="0">
                <a:solidFill>
                  <a:srgbClr val="222222"/>
                </a:solidFill>
                <a:latin typeface="Arial" panose="020B0604020202020204" pitchFamily="34" charset="0"/>
              </a:rPr>
              <a:t>The need for EXCESSIVE ATTENTION comes from the belief that "I only belong when I'm the center of attention"</a:t>
            </a:r>
            <a:endParaRPr lang="pl-PL" sz="2400" b="1" dirty="0"/>
          </a:p>
        </p:txBody>
      </p:sp>
    </p:spTree>
    <p:extLst>
      <p:ext uri="{BB962C8B-B14F-4D97-AF65-F5344CB8AC3E}">
        <p14:creationId xmlns:p14="http://schemas.microsoft.com/office/powerpoint/2010/main" val="296102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F4807C-7B96-441E-B8E4-3E17C559C9DC}"/>
              </a:ext>
            </a:extLst>
          </p:cNvPr>
          <p:cNvSpPr>
            <a:spLocks noGrp="1"/>
          </p:cNvSpPr>
          <p:nvPr>
            <p:ph type="title"/>
          </p:nvPr>
        </p:nvSpPr>
        <p:spPr>
          <a:xfrm>
            <a:off x="457200" y="274638"/>
            <a:ext cx="8229600" cy="1143000"/>
          </a:xfrm>
        </p:spPr>
        <p:txBody>
          <a:bodyPr wrap="square" anchor="ctr">
            <a:normAutofit/>
          </a:bodyPr>
          <a:lstStyle/>
          <a:p>
            <a:r>
              <a:rPr lang="pl-PL" b="1" dirty="0">
                <a:solidFill>
                  <a:srgbClr val="00B0F0"/>
                </a:solidFill>
              </a:rPr>
              <a:t>ATTENTION - </a:t>
            </a:r>
            <a:r>
              <a:rPr lang="pl-PL" b="1" dirty="0" err="1">
                <a:solidFill>
                  <a:srgbClr val="00B0F0"/>
                </a:solidFill>
              </a:rPr>
              <a:t>what</a:t>
            </a:r>
            <a:r>
              <a:rPr lang="pl-PL" b="1" dirty="0">
                <a:solidFill>
                  <a:srgbClr val="00B0F0"/>
                </a:solidFill>
              </a:rPr>
              <a:t> to do?</a:t>
            </a:r>
            <a:endParaRPr lang="pl-PL" dirty="0"/>
          </a:p>
        </p:txBody>
      </p:sp>
      <p:pic>
        <p:nvPicPr>
          <p:cNvPr id="5" name="Obraz 4" descr="Zbliżenie rąk podniesionych w klasie">
            <a:extLst>
              <a:ext uri="{FF2B5EF4-FFF2-40B4-BE49-F238E27FC236}">
                <a16:creationId xmlns:a16="http://schemas.microsoft.com/office/drawing/2014/main" id="{6989CD4F-08D6-40EF-A31F-6B7B346F77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674" r="31763" b="-1"/>
          <a:stretch/>
        </p:blipFill>
        <p:spPr>
          <a:xfrm>
            <a:off x="457200" y="1613453"/>
            <a:ext cx="4038600" cy="4525963"/>
          </a:xfrm>
          <a:prstGeom prst="rect">
            <a:avLst/>
          </a:prstGeom>
          <a:noFill/>
        </p:spPr>
      </p:pic>
      <p:sp>
        <p:nvSpPr>
          <p:cNvPr id="3" name="Symbol zastępczy zawartości 2">
            <a:extLst>
              <a:ext uri="{FF2B5EF4-FFF2-40B4-BE49-F238E27FC236}">
                <a16:creationId xmlns:a16="http://schemas.microsoft.com/office/drawing/2014/main" id="{E9C7C829-DBF2-47F9-B8BF-6936B2491624}"/>
              </a:ext>
            </a:extLst>
          </p:cNvPr>
          <p:cNvSpPr>
            <a:spLocks noGrp="1"/>
          </p:cNvSpPr>
          <p:nvPr>
            <p:ph sz="half" idx="2"/>
          </p:nvPr>
        </p:nvSpPr>
        <p:spPr>
          <a:xfrm>
            <a:off x="4648200" y="2564904"/>
            <a:ext cx="4038600" cy="4525963"/>
          </a:xfrm>
        </p:spPr>
        <p:txBody>
          <a:bodyPr wrap="square" anchor="t">
            <a:normAutofit/>
          </a:bodyPr>
          <a:lstStyle/>
          <a:p>
            <a:r>
              <a:rPr lang="en-US" dirty="0">
                <a:solidFill>
                  <a:srgbClr val="00B0F0"/>
                </a:solidFill>
              </a:rPr>
              <a:t>Involve your child in some activity</a:t>
            </a:r>
          </a:p>
          <a:p>
            <a:r>
              <a:rPr lang="en-US" dirty="0">
                <a:solidFill>
                  <a:srgbClr val="00B0F0"/>
                </a:solidFill>
              </a:rPr>
              <a:t>Give non-verbal signals</a:t>
            </a:r>
          </a:p>
          <a:p>
            <a:pPr marL="0" indent="0">
              <a:buNone/>
            </a:pPr>
            <a:endParaRPr lang="pl-PL" dirty="0">
              <a:solidFill>
                <a:srgbClr val="00B0F0"/>
              </a:solidFill>
            </a:endParaRPr>
          </a:p>
        </p:txBody>
      </p:sp>
    </p:spTree>
    <p:extLst>
      <p:ext uri="{BB962C8B-B14F-4D97-AF65-F5344CB8AC3E}">
        <p14:creationId xmlns:p14="http://schemas.microsoft.com/office/powerpoint/2010/main" val="3161850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16B1B-F565-4D9B-A810-B463512891FB}"/>
              </a:ext>
            </a:extLst>
          </p:cNvPr>
          <p:cNvSpPr>
            <a:spLocks noGrp="1"/>
          </p:cNvSpPr>
          <p:nvPr>
            <p:ph type="title"/>
          </p:nvPr>
        </p:nvSpPr>
        <p:spPr/>
        <p:txBody>
          <a:bodyPr/>
          <a:lstStyle/>
          <a:p>
            <a:pPr algn="r"/>
            <a:r>
              <a:rPr lang="pl-PL" b="1" dirty="0">
                <a:solidFill>
                  <a:srgbClr val="FF0000"/>
                </a:solidFill>
              </a:rPr>
              <a:t>POWER (AUTHORITY)</a:t>
            </a:r>
          </a:p>
        </p:txBody>
      </p:sp>
      <p:pic>
        <p:nvPicPr>
          <p:cNvPr id="5" name="Symbol zastępczy zawartości 4">
            <a:extLst>
              <a:ext uri="{FF2B5EF4-FFF2-40B4-BE49-F238E27FC236}">
                <a16:creationId xmlns:a16="http://schemas.microsoft.com/office/drawing/2014/main" id="{3223B0C2-8C30-4FE5-8023-31FA5E294687}"/>
              </a:ext>
            </a:extLst>
          </p:cNvPr>
          <p:cNvPicPr>
            <a:picLocks noGrp="1" noChangeAspect="1"/>
          </p:cNvPicPr>
          <p:nvPr>
            <p:ph idx="1"/>
          </p:nvPr>
        </p:nvPicPr>
        <p:blipFill>
          <a:blip r:embed="rId2"/>
          <a:stretch>
            <a:fillRect/>
          </a:stretch>
        </p:blipFill>
        <p:spPr>
          <a:xfrm>
            <a:off x="63738" y="1750631"/>
            <a:ext cx="3990663" cy="5133225"/>
          </a:xfrm>
        </p:spPr>
      </p:pic>
      <p:sp>
        <p:nvSpPr>
          <p:cNvPr id="7" name="pole tekstowe 6">
            <a:extLst>
              <a:ext uri="{FF2B5EF4-FFF2-40B4-BE49-F238E27FC236}">
                <a16:creationId xmlns:a16="http://schemas.microsoft.com/office/drawing/2014/main" id="{9655D7EA-6D84-4211-80B8-F3905214C392}"/>
              </a:ext>
            </a:extLst>
          </p:cNvPr>
          <p:cNvSpPr txBox="1"/>
          <p:nvPr/>
        </p:nvSpPr>
        <p:spPr>
          <a:xfrm>
            <a:off x="4054401" y="1997839"/>
            <a:ext cx="4572000" cy="2677656"/>
          </a:xfrm>
          <a:prstGeom prst="rect">
            <a:avLst/>
          </a:prstGeom>
          <a:noFill/>
        </p:spPr>
        <p:txBody>
          <a:bodyPr wrap="square">
            <a:spAutoFit/>
          </a:bodyPr>
          <a:lstStyle/>
          <a:p>
            <a:pPr algn="just">
              <a:defRPr/>
            </a:pPr>
            <a:r>
              <a:rPr lang="en-US" dirty="0"/>
              <a:t>The child wants to belong, to be needed, but does not know how to achieve it. The only thing that comes to a child’s mind is to resist. If we give him </a:t>
            </a:r>
            <a:r>
              <a:rPr lang="en-US" dirty="0">
                <a:solidFill>
                  <a:srgbClr val="FF0000"/>
                </a:solidFill>
              </a:rPr>
              <a:t>limited power</a:t>
            </a:r>
            <a:r>
              <a:rPr lang="en-US" dirty="0"/>
              <a:t>, space, then he will be able to use this power in a constructive way. We do not aim to take away the power of the child, but to give him a choice that is limited and acceptable to us.</a:t>
            </a:r>
            <a:endParaRPr lang="pl-PL" dirty="0"/>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Roboto" panose="02000000000000000000" pitchFamily="2" charset="0"/>
                <a:ea typeface="+mn-ea"/>
                <a:cs typeface="Arial" pitchFamily="34" charset="0"/>
              </a:rPr>
              <a:t>.</a:t>
            </a:r>
            <a:endParaRPr kumimoji="0" lang="pl-PL" sz="24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33071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5E587-9EEA-4036-9248-4521058C5F8B}"/>
              </a:ext>
            </a:extLst>
          </p:cNvPr>
          <p:cNvSpPr>
            <a:spLocks noGrp="1"/>
          </p:cNvSpPr>
          <p:nvPr>
            <p:ph type="title"/>
          </p:nvPr>
        </p:nvSpPr>
        <p:spPr/>
        <p:txBody>
          <a:bodyPr/>
          <a:lstStyle/>
          <a:p>
            <a:r>
              <a:rPr lang="pl-PL" b="1" dirty="0">
                <a:solidFill>
                  <a:srgbClr val="FF0000"/>
                </a:solidFill>
              </a:rPr>
              <a:t>POWER</a:t>
            </a:r>
          </a:p>
        </p:txBody>
      </p:sp>
      <p:sp>
        <p:nvSpPr>
          <p:cNvPr id="3" name="Symbol zastępczy zawartości 2">
            <a:extLst>
              <a:ext uri="{FF2B5EF4-FFF2-40B4-BE49-F238E27FC236}">
                <a16:creationId xmlns:a16="http://schemas.microsoft.com/office/drawing/2014/main" id="{75A2192C-76F8-4CCE-B61D-2B4DE426953F}"/>
              </a:ext>
            </a:extLst>
          </p:cNvPr>
          <p:cNvSpPr>
            <a:spLocks noGrp="1"/>
          </p:cNvSpPr>
          <p:nvPr>
            <p:ph idx="1"/>
          </p:nvPr>
        </p:nvSpPr>
        <p:spPr>
          <a:xfrm>
            <a:off x="205679" y="1351033"/>
            <a:ext cx="8507288" cy="5073427"/>
          </a:xfrm>
        </p:spPr>
        <p:txBody>
          <a:bodyPr/>
          <a:lstStyle/>
          <a:p>
            <a:pPr algn="just"/>
            <a:r>
              <a:rPr lang="en-US" sz="2400" dirty="0">
                <a:solidFill>
                  <a:srgbClr val="000000"/>
                </a:solidFill>
                <a:latin typeface="Roboto" panose="02000000000000000000" pitchFamily="2" charset="0"/>
              </a:rPr>
              <a:t>The more someone tries to rule us, the more we resist.</a:t>
            </a:r>
          </a:p>
          <a:p>
            <a:pPr algn="just"/>
            <a:r>
              <a:rPr lang="en-US" sz="2400" dirty="0">
                <a:solidFill>
                  <a:srgbClr val="000000"/>
                </a:solidFill>
                <a:latin typeface="Roboto" panose="02000000000000000000" pitchFamily="2" charset="0"/>
              </a:rPr>
              <a:t>That's why it's so important to get out of this misguided purpose of power in order to do something constructive.</a:t>
            </a:r>
          </a:p>
          <a:p>
            <a:pPr algn="just"/>
            <a:r>
              <a:rPr lang="en-US" sz="2400" dirty="0">
                <a:solidFill>
                  <a:srgbClr val="000000"/>
                </a:solidFill>
                <a:latin typeface="Roboto" panose="02000000000000000000" pitchFamily="2" charset="0"/>
              </a:rPr>
              <a:t>Imagine you are clenching your fist and I am saying to you, </a:t>
            </a:r>
            <a:r>
              <a:rPr lang="en-US" sz="2400" dirty="0">
                <a:solidFill>
                  <a:schemeClr val="tx2">
                    <a:lumMod val="60000"/>
                    <a:lumOff val="40000"/>
                  </a:schemeClr>
                </a:solidFill>
                <a:latin typeface="Roboto" panose="02000000000000000000" pitchFamily="2" charset="0"/>
              </a:rPr>
              <a:t>"You know, I can't make you do anything. You will do what you decide. I just care and you would help me a lot if you opened that fist."</a:t>
            </a:r>
          </a:p>
          <a:p>
            <a:pPr algn="just"/>
            <a:r>
              <a:rPr lang="en-US" sz="2400" dirty="0">
                <a:solidFill>
                  <a:srgbClr val="000000"/>
                </a:solidFill>
                <a:latin typeface="Roboto" panose="02000000000000000000" pitchFamily="2" charset="0"/>
              </a:rPr>
              <a:t>Would you like to open it? What happens then? I recognized you as decision makers…</a:t>
            </a:r>
          </a:p>
        </p:txBody>
      </p:sp>
    </p:spTree>
    <p:extLst>
      <p:ext uri="{BB962C8B-B14F-4D97-AF65-F5344CB8AC3E}">
        <p14:creationId xmlns:p14="http://schemas.microsoft.com/office/powerpoint/2010/main" val="300411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2FD7F5-D1D2-4348-8287-8A881EA6DBE0}"/>
              </a:ext>
            </a:extLst>
          </p:cNvPr>
          <p:cNvSpPr>
            <a:spLocks noGrp="1"/>
          </p:cNvSpPr>
          <p:nvPr>
            <p:ph type="title"/>
          </p:nvPr>
        </p:nvSpPr>
        <p:spPr/>
        <p:txBody>
          <a:bodyPr/>
          <a:lstStyle/>
          <a:p>
            <a:r>
              <a:rPr lang="en-GB" b="1"/>
              <a:t>Materials were developed by:</a:t>
            </a:r>
            <a:endParaRPr lang="pl-PL" dirty="0"/>
          </a:p>
        </p:txBody>
      </p:sp>
      <p:sp>
        <p:nvSpPr>
          <p:cNvPr id="3" name="Symbol zastępczy zawartości 2">
            <a:extLst>
              <a:ext uri="{FF2B5EF4-FFF2-40B4-BE49-F238E27FC236}">
                <a16:creationId xmlns:a16="http://schemas.microsoft.com/office/drawing/2014/main" id="{A0F609F9-56C4-43E6-9FEE-D7988DBB1BDD}"/>
              </a:ext>
            </a:extLst>
          </p:cNvPr>
          <p:cNvSpPr>
            <a:spLocks noGrp="1"/>
          </p:cNvSpPr>
          <p:nvPr>
            <p:ph idx="1"/>
          </p:nvPr>
        </p:nvSpPr>
        <p:spPr/>
        <p:txBody>
          <a:bodyPr/>
          <a:lstStyle/>
          <a:p>
            <a:pPr marL="0" indent="0" algn="ctr">
              <a:buNone/>
            </a:pPr>
            <a:r>
              <a:rPr lang="pl-PL" sz="2000" dirty="0"/>
              <a:t>Fundacja Edumocni, Polska </a:t>
            </a:r>
            <a:r>
              <a:rPr lang="pl-PL" sz="2000" u="sng" dirty="0">
                <a:hlinkClick r:id="rId2"/>
              </a:rPr>
              <a:t>https://edumocni.pl/</a:t>
            </a:r>
            <a:endParaRPr lang="pl-PL" sz="2000" dirty="0"/>
          </a:p>
          <a:p>
            <a:pPr marL="0" indent="0" algn="ctr">
              <a:buNone/>
            </a:pPr>
            <a:r>
              <a:rPr lang="pl-PL" sz="2000" dirty="0"/>
              <a:t>Justyna Kołodziej – Kozub </a:t>
            </a:r>
            <a:r>
              <a:rPr lang="pl-PL" sz="2000" u="sng" dirty="0">
                <a:hlinkClick r:id="rId3"/>
              </a:rPr>
              <a:t>https://www.facebook.com/profile.php?id=100059272547940</a:t>
            </a:r>
            <a:r>
              <a:rPr lang="pl-PL" sz="2000" dirty="0"/>
              <a:t> </a:t>
            </a:r>
          </a:p>
          <a:p>
            <a:pPr marL="0" indent="0" algn="ctr">
              <a:buNone/>
            </a:pPr>
            <a:r>
              <a:rPr lang="pl-PL" sz="2000" dirty="0"/>
              <a:t> </a:t>
            </a:r>
          </a:p>
          <a:p>
            <a:pPr marL="0" indent="0" algn="ctr">
              <a:buNone/>
            </a:pPr>
            <a:r>
              <a:rPr lang="en-GB" sz="2000" dirty="0"/>
              <a:t>Bluebook </a:t>
            </a:r>
            <a:r>
              <a:rPr lang="en-GB" sz="2000" dirty="0" err="1"/>
              <a:t>srl</a:t>
            </a:r>
            <a:r>
              <a:rPr lang="en-GB" sz="2000" dirty="0"/>
              <a:t>, </a:t>
            </a:r>
            <a:r>
              <a:rPr lang="en-GB" sz="2000" dirty="0" err="1"/>
              <a:t>Włochy</a:t>
            </a:r>
            <a:r>
              <a:rPr lang="en-GB" sz="2000" dirty="0"/>
              <a:t> </a:t>
            </a:r>
            <a:r>
              <a:rPr lang="en-GB" sz="2000" u="sng" dirty="0">
                <a:hlinkClick r:id="rId4"/>
              </a:rPr>
              <a:t>https://www.bluebook.it/</a:t>
            </a:r>
            <a:endParaRPr lang="pl-PL" sz="2000" dirty="0"/>
          </a:p>
          <a:p>
            <a:pPr marL="0" indent="0" algn="ctr">
              <a:buNone/>
            </a:pPr>
            <a:r>
              <a:rPr lang="en-GB" sz="2000" dirty="0"/>
              <a:t>Monica </a:t>
            </a:r>
            <a:r>
              <a:rPr lang="en-GB" sz="2000" dirty="0" err="1"/>
              <a:t>Pomero</a:t>
            </a:r>
            <a:r>
              <a:rPr lang="en-GB" sz="2000" dirty="0"/>
              <a:t>, Letizia </a:t>
            </a:r>
            <a:r>
              <a:rPr lang="en-GB" sz="2000" dirty="0" err="1"/>
              <a:t>Zucchelli</a:t>
            </a:r>
            <a:endParaRPr lang="pl-PL" sz="2000" dirty="0"/>
          </a:p>
          <a:p>
            <a:pPr marL="0" indent="0">
              <a:buNone/>
            </a:pPr>
            <a:endParaRPr lang="pl-PL" sz="1600" dirty="0"/>
          </a:p>
          <a:p>
            <a:pPr marL="0" indent="0" algn="ctr">
              <a:buNone/>
            </a:pPr>
            <a:r>
              <a:rPr lang="en-US" sz="1600"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pl-PL" sz="1600" dirty="0"/>
          </a:p>
          <a:p>
            <a:pPr marL="0" indent="0" algn="ctr">
              <a:buNone/>
            </a:pPr>
            <a:r>
              <a:rPr lang="en-US" sz="1600" dirty="0"/>
              <a:t>  </a:t>
            </a:r>
          </a:p>
          <a:p>
            <a:pPr marL="0" indent="0" algn="ctr">
              <a:buNone/>
            </a:pPr>
            <a:endParaRPr lang="pl-PL" sz="1600" dirty="0"/>
          </a:p>
          <a:p>
            <a:pPr marL="0" indent="0" algn="ctr">
              <a:buNone/>
            </a:pPr>
            <a:r>
              <a:rPr lang="en-US" sz="1600" dirty="0"/>
              <a:t>Attribution 4.0 International (CC BY 4.0)</a:t>
            </a:r>
          </a:p>
          <a:p>
            <a:endParaRPr lang="pl-PL" dirty="0"/>
          </a:p>
        </p:txBody>
      </p:sp>
      <p:pic>
        <p:nvPicPr>
          <p:cNvPr id="4" name="Obraz 3" descr="http://i.creativecommons.org/l/by/3.0/88x31.png">
            <a:extLst>
              <a:ext uri="{FF2B5EF4-FFF2-40B4-BE49-F238E27FC236}">
                <a16:creationId xmlns:a16="http://schemas.microsoft.com/office/drawing/2014/main" id="{34860199-D5E1-45D9-8390-F98EF4C771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152900" y="5242066"/>
            <a:ext cx="838200" cy="294005"/>
          </a:xfrm>
          <a:prstGeom prst="rect">
            <a:avLst/>
          </a:prstGeom>
          <a:noFill/>
          <a:ln>
            <a:noFill/>
          </a:ln>
        </p:spPr>
      </p:pic>
    </p:spTree>
    <p:extLst>
      <p:ext uri="{BB962C8B-B14F-4D97-AF65-F5344CB8AC3E}">
        <p14:creationId xmlns:p14="http://schemas.microsoft.com/office/powerpoint/2010/main" val="62320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FB61AF-50AA-4AB4-A8A6-6A4A0FCD91AA}"/>
              </a:ext>
            </a:extLst>
          </p:cNvPr>
          <p:cNvSpPr>
            <a:spLocks noGrp="1"/>
          </p:cNvSpPr>
          <p:nvPr>
            <p:ph type="title"/>
          </p:nvPr>
        </p:nvSpPr>
        <p:spPr/>
        <p:txBody>
          <a:bodyPr/>
          <a:lstStyle/>
          <a:p>
            <a:pPr algn="r"/>
            <a:r>
              <a:rPr lang="pl-PL" b="1" dirty="0">
                <a:solidFill>
                  <a:srgbClr val="CC00CC"/>
                </a:solidFill>
              </a:rPr>
              <a:t>REVENGE</a:t>
            </a:r>
          </a:p>
        </p:txBody>
      </p:sp>
      <p:pic>
        <p:nvPicPr>
          <p:cNvPr id="5" name="Symbol zastępczy zawartości 4">
            <a:extLst>
              <a:ext uri="{FF2B5EF4-FFF2-40B4-BE49-F238E27FC236}">
                <a16:creationId xmlns:a16="http://schemas.microsoft.com/office/drawing/2014/main" id="{F2FA8E98-5F3D-47D2-8FDB-AB7E81DB7173}"/>
              </a:ext>
            </a:extLst>
          </p:cNvPr>
          <p:cNvPicPr>
            <a:picLocks noGrp="1" noChangeAspect="1"/>
          </p:cNvPicPr>
          <p:nvPr>
            <p:ph idx="1"/>
          </p:nvPr>
        </p:nvPicPr>
        <p:blipFill>
          <a:blip r:embed="rId2"/>
          <a:stretch>
            <a:fillRect/>
          </a:stretch>
        </p:blipFill>
        <p:spPr>
          <a:xfrm>
            <a:off x="274052" y="0"/>
            <a:ext cx="4613093" cy="5085184"/>
          </a:xfrm>
        </p:spPr>
      </p:pic>
      <p:sp>
        <p:nvSpPr>
          <p:cNvPr id="7" name="pole tekstowe 6">
            <a:extLst>
              <a:ext uri="{FF2B5EF4-FFF2-40B4-BE49-F238E27FC236}">
                <a16:creationId xmlns:a16="http://schemas.microsoft.com/office/drawing/2014/main" id="{FF215080-F53A-49D7-8F4E-56C83FCBF5E0}"/>
              </a:ext>
            </a:extLst>
          </p:cNvPr>
          <p:cNvSpPr txBox="1"/>
          <p:nvPr/>
        </p:nvSpPr>
        <p:spPr>
          <a:xfrm>
            <a:off x="4591076" y="2132856"/>
            <a:ext cx="4278872" cy="1323439"/>
          </a:xfrm>
          <a:prstGeom prst="rect">
            <a:avLst/>
          </a:prstGeom>
          <a:noFill/>
        </p:spPr>
        <p:txBody>
          <a:bodyPr wrap="square">
            <a:spAutoFit/>
          </a:bodyPr>
          <a:lstStyle/>
          <a:p>
            <a:pPr lvl="0" algn="just">
              <a:defRPr/>
            </a:pPr>
            <a:r>
              <a:rPr lang="en-US" sz="2000" b="1" dirty="0">
                <a:solidFill>
                  <a:srgbClr val="000000"/>
                </a:solidFill>
                <a:latin typeface="Roboto" panose="02000000000000000000" pitchFamily="2" charset="0"/>
              </a:rPr>
              <a:t>The child feels terrible and therefore makes us adults feel the same way. A strong need for revenge is activated</a:t>
            </a:r>
            <a:endParaRPr kumimoji="0" lang="pl-PL" sz="20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8" name="pole tekstowe 7">
            <a:extLst>
              <a:ext uri="{FF2B5EF4-FFF2-40B4-BE49-F238E27FC236}">
                <a16:creationId xmlns:a16="http://schemas.microsoft.com/office/drawing/2014/main" id="{262D6ABB-4B88-4B2E-B300-5C5499069FA7}"/>
              </a:ext>
            </a:extLst>
          </p:cNvPr>
          <p:cNvSpPr txBox="1"/>
          <p:nvPr/>
        </p:nvSpPr>
        <p:spPr>
          <a:xfrm>
            <a:off x="4591076" y="4171513"/>
            <a:ext cx="4608512" cy="2062103"/>
          </a:xfrm>
          <a:prstGeom prst="rect">
            <a:avLst/>
          </a:prstGeom>
          <a:noFill/>
        </p:spPr>
        <p:txBody>
          <a:bodyPr wrap="square" rtlCol="0">
            <a:spAutoFit/>
          </a:bodyPr>
          <a:lstStyle/>
          <a:p>
            <a:pPr lvl="0" algn="ctr">
              <a:defRPr/>
            </a:pPr>
            <a:r>
              <a:rPr lang="en-US" sz="3200" b="1" dirty="0">
                <a:solidFill>
                  <a:prstClr val="black"/>
                </a:solidFill>
              </a:rPr>
              <a:t>RECOGNIZE MY FEELINGS, I feel very bad deep inside</a:t>
            </a:r>
            <a:endParaRPr lang="pl-PL" sz="3200" b="1" dirty="0">
              <a:solidFill>
                <a:prstClr val="black"/>
              </a:solidFill>
            </a:endParaRPr>
          </a:p>
          <a:p>
            <a:pPr lvl="0" algn="ctr">
              <a:defRPr/>
            </a:pPr>
            <a:endParaRPr kumimoji="0" lang="pl-PL" sz="32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lvl="0" algn="ctr">
              <a:defRPr/>
            </a:pPr>
            <a:endParaRPr kumimoji="0" lang="pl-PL" sz="32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4" name="Obraz 3" descr="Obraz zawierający odzież, osoba&#10;&#10;Opis wygenerowany automatycznie">
            <a:extLst>
              <a:ext uri="{FF2B5EF4-FFF2-40B4-BE49-F238E27FC236}">
                <a16:creationId xmlns:a16="http://schemas.microsoft.com/office/drawing/2014/main" id="{045870BA-11E4-438B-AD62-B6746FD9744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200497"/>
            <a:ext cx="1828800" cy="2743200"/>
          </a:xfrm>
          <a:prstGeom prst="rect">
            <a:avLst/>
          </a:prstGeom>
        </p:spPr>
      </p:pic>
    </p:spTree>
    <p:extLst>
      <p:ext uri="{BB962C8B-B14F-4D97-AF65-F5344CB8AC3E}">
        <p14:creationId xmlns:p14="http://schemas.microsoft.com/office/powerpoint/2010/main" val="194274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DE2860-74BE-4549-BE8E-6B6C698F6164}"/>
              </a:ext>
            </a:extLst>
          </p:cNvPr>
          <p:cNvSpPr>
            <a:spLocks noGrp="1"/>
          </p:cNvSpPr>
          <p:nvPr>
            <p:ph type="title"/>
          </p:nvPr>
        </p:nvSpPr>
        <p:spPr>
          <a:xfrm>
            <a:off x="457200" y="274638"/>
            <a:ext cx="8229600" cy="634082"/>
          </a:xfrm>
        </p:spPr>
        <p:txBody>
          <a:bodyPr/>
          <a:lstStyle/>
          <a:p>
            <a:r>
              <a:rPr lang="pl-PL" b="1" dirty="0">
                <a:solidFill>
                  <a:srgbClr val="CC00CC"/>
                </a:solidFill>
              </a:rPr>
              <a:t>Revenge - </a:t>
            </a:r>
            <a:r>
              <a:rPr lang="pl-PL" b="1" dirty="0" err="1">
                <a:solidFill>
                  <a:srgbClr val="CC00CC"/>
                </a:solidFill>
              </a:rPr>
              <a:t>what</a:t>
            </a:r>
            <a:r>
              <a:rPr lang="pl-PL" b="1" dirty="0">
                <a:solidFill>
                  <a:srgbClr val="CC00CC"/>
                </a:solidFill>
              </a:rPr>
              <a:t> to do?</a:t>
            </a:r>
          </a:p>
        </p:txBody>
      </p:sp>
      <p:sp>
        <p:nvSpPr>
          <p:cNvPr id="3" name="Symbol zastępczy zawartości 2">
            <a:extLst>
              <a:ext uri="{FF2B5EF4-FFF2-40B4-BE49-F238E27FC236}">
                <a16:creationId xmlns:a16="http://schemas.microsoft.com/office/drawing/2014/main" id="{6DB57801-8772-4B2C-9839-6A561A2F3616}"/>
              </a:ext>
            </a:extLst>
          </p:cNvPr>
          <p:cNvSpPr>
            <a:spLocks noGrp="1"/>
          </p:cNvSpPr>
          <p:nvPr>
            <p:ph idx="1"/>
          </p:nvPr>
        </p:nvSpPr>
        <p:spPr>
          <a:xfrm>
            <a:off x="354360" y="1628800"/>
            <a:ext cx="8435280" cy="4525963"/>
          </a:xfrm>
        </p:spPr>
        <p:txBody>
          <a:bodyPr/>
          <a:lstStyle/>
          <a:p>
            <a:pPr algn="just"/>
            <a:r>
              <a:rPr lang="en-US" sz="2400" dirty="0">
                <a:solidFill>
                  <a:srgbClr val="000000"/>
                </a:solidFill>
                <a:latin typeface="Roboto" panose="02000000000000000000" pitchFamily="2" charset="0"/>
              </a:rPr>
              <a:t>What our intuition tells us culturally is to disagree with such treatment. We think, "He's undermining my authority." We react to the tip of the iceberg (</a:t>
            </a:r>
            <a:r>
              <a:rPr lang="en-US" sz="2400" dirty="0" err="1">
                <a:solidFill>
                  <a:srgbClr val="000000"/>
                </a:solidFill>
                <a:latin typeface="Roboto" panose="02000000000000000000" pitchFamily="2" charset="0"/>
              </a:rPr>
              <a:t>behaviour</a:t>
            </a:r>
            <a:r>
              <a:rPr lang="en-US" sz="2400" dirty="0">
                <a:solidFill>
                  <a:srgbClr val="000000"/>
                </a:solidFill>
                <a:latin typeface="Roboto" panose="02000000000000000000" pitchFamily="2" charset="0"/>
              </a:rPr>
              <a:t>) by punishing the child. So we're only referring to behavior.</a:t>
            </a:r>
          </a:p>
          <a:p>
            <a:pPr algn="just"/>
            <a:endParaRPr lang="en-US" sz="2400" dirty="0">
              <a:solidFill>
                <a:srgbClr val="000000"/>
              </a:solidFill>
              <a:latin typeface="Roboto" panose="02000000000000000000" pitchFamily="2" charset="0"/>
            </a:endParaRPr>
          </a:p>
          <a:p>
            <a:pPr algn="just"/>
            <a:r>
              <a:rPr lang="en-US" sz="2400" dirty="0">
                <a:solidFill>
                  <a:srgbClr val="000000"/>
                </a:solidFill>
                <a:latin typeface="Roboto" panose="02000000000000000000" pitchFamily="2" charset="0"/>
              </a:rPr>
              <a:t>What happens then? We deepen the feeling of being unimportant and misunderstood.</a:t>
            </a:r>
          </a:p>
          <a:p>
            <a:pPr marL="0" indent="0" algn="just">
              <a:buNone/>
            </a:pPr>
            <a:endParaRPr lang="en-US" sz="2400" dirty="0">
              <a:solidFill>
                <a:srgbClr val="000000"/>
              </a:solidFill>
              <a:latin typeface="Roboto" panose="02000000000000000000" pitchFamily="2" charset="0"/>
            </a:endParaRPr>
          </a:p>
          <a:p>
            <a:pPr algn="just"/>
            <a:r>
              <a:rPr lang="en-US" sz="2400" dirty="0">
                <a:solidFill>
                  <a:srgbClr val="000000"/>
                </a:solidFill>
                <a:latin typeface="Roboto" panose="02000000000000000000" pitchFamily="2" charset="0"/>
              </a:rPr>
              <a:t>The child begins to behave even worse. We are entering a vicious circle of revenge. The more we punish, the more intensive the revenge cycle.</a:t>
            </a:r>
          </a:p>
        </p:txBody>
      </p:sp>
    </p:spTree>
    <p:extLst>
      <p:ext uri="{BB962C8B-B14F-4D97-AF65-F5344CB8AC3E}">
        <p14:creationId xmlns:p14="http://schemas.microsoft.com/office/powerpoint/2010/main" val="3510382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F2E830-AB43-432F-9012-BDB21C977F03}"/>
              </a:ext>
            </a:extLst>
          </p:cNvPr>
          <p:cNvSpPr>
            <a:spLocks noGrp="1"/>
          </p:cNvSpPr>
          <p:nvPr>
            <p:ph type="title"/>
          </p:nvPr>
        </p:nvSpPr>
        <p:spPr>
          <a:xfrm>
            <a:off x="457200" y="274638"/>
            <a:ext cx="8229600" cy="562074"/>
          </a:xfrm>
        </p:spPr>
        <p:txBody>
          <a:bodyPr/>
          <a:lstStyle/>
          <a:p>
            <a:r>
              <a:rPr lang="pl-PL" b="1" dirty="0">
                <a:solidFill>
                  <a:srgbClr val="CC00CC"/>
                </a:solidFill>
              </a:rPr>
              <a:t>Revenge</a:t>
            </a:r>
          </a:p>
        </p:txBody>
      </p:sp>
      <p:sp>
        <p:nvSpPr>
          <p:cNvPr id="3" name="Symbol zastępczy zawartości 2">
            <a:extLst>
              <a:ext uri="{FF2B5EF4-FFF2-40B4-BE49-F238E27FC236}">
                <a16:creationId xmlns:a16="http://schemas.microsoft.com/office/drawing/2014/main" id="{71B16F1B-19A0-4703-A4FA-0F9F2213C7C3}"/>
              </a:ext>
            </a:extLst>
          </p:cNvPr>
          <p:cNvSpPr>
            <a:spLocks noGrp="1"/>
          </p:cNvSpPr>
          <p:nvPr>
            <p:ph idx="1"/>
          </p:nvPr>
        </p:nvSpPr>
        <p:spPr>
          <a:xfrm>
            <a:off x="179512" y="1268760"/>
            <a:ext cx="8507288" cy="4525963"/>
          </a:xfrm>
        </p:spPr>
        <p:txBody>
          <a:bodyPr/>
          <a:lstStyle/>
          <a:p>
            <a:pPr algn="just"/>
            <a:r>
              <a:rPr lang="en-US" sz="2400" dirty="0">
                <a:solidFill>
                  <a:srgbClr val="000000"/>
                </a:solidFill>
                <a:latin typeface="Roboto" panose="02000000000000000000" pitchFamily="2" charset="0"/>
              </a:rPr>
              <a:t>"You must feel terrible to be acting like this."</a:t>
            </a:r>
          </a:p>
          <a:p>
            <a:pPr algn="just"/>
            <a:endParaRPr lang="en-US" sz="2400" dirty="0">
              <a:solidFill>
                <a:srgbClr val="000000"/>
              </a:solidFill>
              <a:latin typeface="Roboto" panose="02000000000000000000" pitchFamily="2" charset="0"/>
            </a:endParaRPr>
          </a:p>
          <a:p>
            <a:pPr algn="just"/>
            <a:r>
              <a:rPr lang="en-US" sz="2400" dirty="0">
                <a:solidFill>
                  <a:srgbClr val="000000"/>
                </a:solidFill>
                <a:latin typeface="Roboto" panose="02000000000000000000" pitchFamily="2" charset="0"/>
              </a:rPr>
              <a:t>We notice a person with his/her emotions, not with behavior. We separate the child from his/her behavior</a:t>
            </a:r>
          </a:p>
          <a:p>
            <a:pPr algn="just"/>
            <a:endParaRPr lang="en-US" sz="2400" dirty="0">
              <a:solidFill>
                <a:srgbClr val="000000"/>
              </a:solidFill>
              <a:latin typeface="Roboto" panose="02000000000000000000" pitchFamily="2" charset="0"/>
            </a:endParaRPr>
          </a:p>
          <a:p>
            <a:pPr algn="just"/>
            <a:r>
              <a:rPr lang="en-US" sz="2400" dirty="0">
                <a:solidFill>
                  <a:srgbClr val="000000"/>
                </a:solidFill>
                <a:latin typeface="Roboto" panose="02000000000000000000" pitchFamily="2" charset="0"/>
              </a:rPr>
              <a:t>“Hearing what you say…I suspect you feel bad and I'm sorry about that. What would help you feel better about a decision I won't change?"</a:t>
            </a:r>
          </a:p>
          <a:p>
            <a:pPr algn="just"/>
            <a:endParaRPr lang="en-US" sz="2400" dirty="0">
              <a:solidFill>
                <a:srgbClr val="000000"/>
              </a:solidFill>
              <a:latin typeface="Roboto" panose="02000000000000000000" pitchFamily="2" charset="0"/>
            </a:endParaRPr>
          </a:p>
          <a:p>
            <a:pPr algn="just"/>
            <a:r>
              <a:rPr lang="en-US" sz="2400" dirty="0">
                <a:solidFill>
                  <a:srgbClr val="000000"/>
                </a:solidFill>
                <a:latin typeface="Roboto" panose="02000000000000000000" pitchFamily="2" charset="0"/>
              </a:rPr>
              <a:t>"At the same time, I don't approve of such comments because they are disrespectful."</a:t>
            </a:r>
          </a:p>
          <a:p>
            <a:pPr algn="just"/>
            <a:endParaRPr lang="en-US" sz="2400" dirty="0">
              <a:solidFill>
                <a:srgbClr val="000000"/>
              </a:solidFill>
              <a:latin typeface="Roboto" panose="02000000000000000000" pitchFamily="2" charset="0"/>
            </a:endParaRPr>
          </a:p>
        </p:txBody>
      </p:sp>
    </p:spTree>
    <p:extLst>
      <p:ext uri="{BB962C8B-B14F-4D97-AF65-F5344CB8AC3E}">
        <p14:creationId xmlns:p14="http://schemas.microsoft.com/office/powerpoint/2010/main" val="1440252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B90ADF-F3A2-4E9E-8BB6-E2E845F99728}"/>
              </a:ext>
            </a:extLst>
          </p:cNvPr>
          <p:cNvSpPr>
            <a:spLocks noGrp="1"/>
          </p:cNvSpPr>
          <p:nvPr>
            <p:ph type="title"/>
          </p:nvPr>
        </p:nvSpPr>
        <p:spPr>
          <a:xfrm>
            <a:off x="2699792" y="274638"/>
            <a:ext cx="5987008" cy="1143000"/>
          </a:xfrm>
        </p:spPr>
        <p:txBody>
          <a:bodyPr/>
          <a:lstStyle/>
          <a:p>
            <a:r>
              <a:rPr lang="pl-PL" b="1" dirty="0">
                <a:solidFill>
                  <a:srgbClr val="00B050"/>
                </a:solidFill>
              </a:rPr>
              <a:t>LACK OF FAITH</a:t>
            </a:r>
          </a:p>
        </p:txBody>
      </p:sp>
      <p:pic>
        <p:nvPicPr>
          <p:cNvPr id="5" name="Symbol zastępczy zawartości 4">
            <a:extLst>
              <a:ext uri="{FF2B5EF4-FFF2-40B4-BE49-F238E27FC236}">
                <a16:creationId xmlns:a16="http://schemas.microsoft.com/office/drawing/2014/main" id="{9433EC98-BA4D-49BB-BB2B-92CF6F606809}"/>
              </a:ext>
            </a:extLst>
          </p:cNvPr>
          <p:cNvPicPr>
            <a:picLocks noGrp="1" noChangeAspect="1"/>
          </p:cNvPicPr>
          <p:nvPr>
            <p:ph idx="1"/>
          </p:nvPr>
        </p:nvPicPr>
        <p:blipFill>
          <a:blip r:embed="rId2"/>
          <a:stretch>
            <a:fillRect/>
          </a:stretch>
        </p:blipFill>
        <p:spPr>
          <a:xfrm>
            <a:off x="241481" y="56019"/>
            <a:ext cx="3790967" cy="4873753"/>
          </a:xfrm>
        </p:spPr>
      </p:pic>
      <p:sp>
        <p:nvSpPr>
          <p:cNvPr id="7" name="pole tekstowe 6">
            <a:extLst>
              <a:ext uri="{FF2B5EF4-FFF2-40B4-BE49-F238E27FC236}">
                <a16:creationId xmlns:a16="http://schemas.microsoft.com/office/drawing/2014/main" id="{A7AE049A-1E08-4D0C-A7A4-577D7A9FB115}"/>
              </a:ext>
            </a:extLst>
          </p:cNvPr>
          <p:cNvSpPr txBox="1"/>
          <p:nvPr/>
        </p:nvSpPr>
        <p:spPr>
          <a:xfrm>
            <a:off x="4042487" y="1417638"/>
            <a:ext cx="4896544" cy="2585323"/>
          </a:xfrm>
          <a:prstGeom prst="rect">
            <a:avLst/>
          </a:prstGeom>
          <a:noFill/>
        </p:spPr>
        <p:txBody>
          <a:bodyPr wrap="square">
            <a:spAutoFit/>
          </a:bodyPr>
          <a:lstStyle/>
          <a:p>
            <a:pPr lvl="0" algn="just">
              <a:defRPr/>
            </a:pPr>
            <a:r>
              <a:rPr lang="en-US" dirty="0">
                <a:solidFill>
                  <a:srgbClr val="000000"/>
                </a:solidFill>
                <a:latin typeface="Roboto" panose="02000000000000000000" pitchFamily="2" charset="0"/>
              </a:rPr>
              <a:t>Show that you believe he can</a:t>
            </a:r>
          </a:p>
          <a:p>
            <a:pPr lvl="0" algn="just">
              <a:defRPr/>
            </a:pPr>
            <a:endParaRPr lang="en-US" dirty="0">
              <a:solidFill>
                <a:srgbClr val="000000"/>
              </a:solidFill>
              <a:latin typeface="Roboto" panose="02000000000000000000" pitchFamily="2" charset="0"/>
            </a:endParaRPr>
          </a:p>
          <a:p>
            <a:pPr lvl="0" algn="just">
              <a:defRPr/>
            </a:pPr>
            <a:r>
              <a:rPr lang="en-US" dirty="0">
                <a:solidFill>
                  <a:srgbClr val="000000"/>
                </a:solidFill>
                <a:latin typeface="Roboto" panose="02000000000000000000" pitchFamily="2" charset="0"/>
              </a:rPr>
              <a:t>Break the task down into small steps</a:t>
            </a:r>
          </a:p>
          <a:p>
            <a:pPr lvl="0" algn="just">
              <a:defRPr/>
            </a:pPr>
            <a:endParaRPr lang="en-US" dirty="0">
              <a:solidFill>
                <a:srgbClr val="000000"/>
              </a:solidFill>
              <a:latin typeface="Roboto" panose="02000000000000000000" pitchFamily="2" charset="0"/>
            </a:endParaRPr>
          </a:p>
          <a:p>
            <a:pPr lvl="0" algn="just">
              <a:defRPr/>
            </a:pPr>
            <a:r>
              <a:rPr lang="en-US" dirty="0">
                <a:solidFill>
                  <a:srgbClr val="000000"/>
                </a:solidFill>
                <a:latin typeface="Roboto" panose="02000000000000000000" pitchFamily="2" charset="0"/>
              </a:rPr>
              <a:t>-taking out notebooks, reviewing tasks to be done, choosing where to start doing homework, reading instructions, writing answers.</a:t>
            </a:r>
          </a:p>
          <a:p>
            <a:pPr lvl="0" algn="just">
              <a:defRPr/>
            </a:pPr>
            <a:endParaRPr lang="en-US" dirty="0">
              <a:solidFill>
                <a:srgbClr val="000000"/>
              </a:solidFill>
              <a:latin typeface="Roboto" panose="02000000000000000000" pitchFamily="2" charset="0"/>
            </a:endParaRPr>
          </a:p>
        </p:txBody>
      </p:sp>
      <p:pic>
        <p:nvPicPr>
          <p:cNvPr id="4" name="Obraz 3" descr="Dziecko z Grochy kropkami">
            <a:extLst>
              <a:ext uri="{FF2B5EF4-FFF2-40B4-BE49-F238E27FC236}">
                <a16:creationId xmlns:a16="http://schemas.microsoft.com/office/drawing/2014/main" id="{25046985-C0E9-43B6-9735-3AFC27EB5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746480"/>
            <a:ext cx="3203848" cy="2138024"/>
          </a:xfrm>
          <a:prstGeom prst="rect">
            <a:avLst/>
          </a:prstGeom>
        </p:spPr>
      </p:pic>
    </p:spTree>
    <p:extLst>
      <p:ext uri="{BB962C8B-B14F-4D97-AF65-F5344CB8AC3E}">
        <p14:creationId xmlns:p14="http://schemas.microsoft.com/office/powerpoint/2010/main" val="421819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8C5C4C-CD67-41D2-967A-2540DD4E4687}"/>
              </a:ext>
            </a:extLst>
          </p:cNvPr>
          <p:cNvSpPr>
            <a:spLocks noGrp="1"/>
          </p:cNvSpPr>
          <p:nvPr>
            <p:ph type="title"/>
          </p:nvPr>
        </p:nvSpPr>
        <p:spPr/>
        <p:txBody>
          <a:bodyPr/>
          <a:lstStyle/>
          <a:p>
            <a:r>
              <a:rPr lang="en-US" b="1" dirty="0">
                <a:solidFill>
                  <a:srgbClr val="00B050"/>
                </a:solidFill>
              </a:rPr>
              <a:t>Lack of faith - what to do?</a:t>
            </a:r>
            <a:endParaRPr lang="pl-PL" b="1" dirty="0">
              <a:solidFill>
                <a:srgbClr val="00B050"/>
              </a:solidFill>
            </a:endParaRPr>
          </a:p>
        </p:txBody>
      </p:sp>
      <p:sp>
        <p:nvSpPr>
          <p:cNvPr id="3" name="Symbol zastępczy zawartości 2">
            <a:extLst>
              <a:ext uri="{FF2B5EF4-FFF2-40B4-BE49-F238E27FC236}">
                <a16:creationId xmlns:a16="http://schemas.microsoft.com/office/drawing/2014/main" id="{08AF9AEE-B7F1-4111-A96D-F6066E0EF315}"/>
              </a:ext>
            </a:extLst>
          </p:cNvPr>
          <p:cNvSpPr>
            <a:spLocks noGrp="1"/>
          </p:cNvSpPr>
          <p:nvPr>
            <p:ph idx="1"/>
          </p:nvPr>
        </p:nvSpPr>
        <p:spPr/>
        <p:txBody>
          <a:bodyPr/>
          <a:lstStyle/>
          <a:p>
            <a:pPr algn="just"/>
            <a:r>
              <a:rPr lang="en-US" sz="2400" dirty="0">
                <a:solidFill>
                  <a:srgbClr val="000000"/>
                </a:solidFill>
                <a:latin typeface="Roboto" panose="02000000000000000000" pitchFamily="2" charset="0"/>
                <a:cs typeface="Arial" pitchFamily="34" charset="0"/>
              </a:rPr>
              <a:t>We can say: </a:t>
            </a:r>
            <a:r>
              <a:rPr lang="en-US" sz="2400" i="1" dirty="0">
                <a:solidFill>
                  <a:srgbClr val="000000"/>
                </a:solidFill>
                <a:latin typeface="Roboto" panose="02000000000000000000" pitchFamily="2" charset="0"/>
                <a:cs typeface="Arial" pitchFamily="34" charset="0"/>
              </a:rPr>
              <a:t>"Don't do homework for now, just take out your notebooks and mark with post-it-notes what is assigned. It will take you 2 minutes."</a:t>
            </a:r>
          </a:p>
          <a:p>
            <a:pPr algn="just"/>
            <a:endParaRPr lang="en-US" sz="2400" dirty="0">
              <a:solidFill>
                <a:srgbClr val="000000"/>
              </a:solidFill>
              <a:latin typeface="Roboto" panose="02000000000000000000" pitchFamily="2" charset="0"/>
              <a:cs typeface="Arial" pitchFamily="34" charset="0"/>
            </a:endParaRPr>
          </a:p>
          <a:p>
            <a:pPr algn="just"/>
            <a:r>
              <a:rPr lang="en-US" sz="2400" dirty="0">
                <a:solidFill>
                  <a:srgbClr val="000000"/>
                </a:solidFill>
                <a:latin typeface="Roboto" panose="02000000000000000000" pitchFamily="2" charset="0"/>
                <a:cs typeface="Arial" pitchFamily="34" charset="0"/>
              </a:rPr>
              <a:t>With such words, </a:t>
            </a:r>
            <a:r>
              <a:rPr lang="en-US" sz="2400" b="1" dirty="0">
                <a:solidFill>
                  <a:srgbClr val="000000"/>
                </a:solidFill>
                <a:latin typeface="Roboto" panose="02000000000000000000" pitchFamily="2" charset="0"/>
                <a:cs typeface="Arial" pitchFamily="34" charset="0"/>
              </a:rPr>
              <a:t>we encourage </a:t>
            </a:r>
            <a:r>
              <a:rPr lang="en-US" sz="2400" dirty="0">
                <a:solidFill>
                  <a:srgbClr val="000000"/>
                </a:solidFill>
                <a:latin typeface="Roboto" panose="02000000000000000000" pitchFamily="2" charset="0"/>
                <a:cs typeface="Arial" pitchFamily="34" charset="0"/>
              </a:rPr>
              <a:t>the kid to work and reduce the feeling of difficulty of completing a given task.</a:t>
            </a:r>
          </a:p>
          <a:p>
            <a:pPr algn="just"/>
            <a:endParaRPr lang="en-US" sz="2400" dirty="0">
              <a:solidFill>
                <a:srgbClr val="000000"/>
              </a:solidFill>
              <a:latin typeface="Roboto" panose="02000000000000000000" pitchFamily="2" charset="0"/>
              <a:cs typeface="Arial" pitchFamily="34" charset="0"/>
            </a:endParaRPr>
          </a:p>
          <a:p>
            <a:pPr algn="just"/>
            <a:r>
              <a:rPr lang="en-US" sz="2400" i="1" dirty="0">
                <a:solidFill>
                  <a:srgbClr val="000000"/>
                </a:solidFill>
                <a:latin typeface="Roboto" panose="02000000000000000000" pitchFamily="2" charset="0"/>
                <a:cs typeface="Arial" pitchFamily="34" charset="0"/>
              </a:rPr>
              <a:t>“Remember how we learned the multiplication table in grade 3? It seemed difficult at first too.” "Everything is hard before it becomes easy." </a:t>
            </a:r>
          </a:p>
        </p:txBody>
      </p:sp>
    </p:spTree>
    <p:extLst>
      <p:ext uri="{BB962C8B-B14F-4D97-AF65-F5344CB8AC3E}">
        <p14:creationId xmlns:p14="http://schemas.microsoft.com/office/powerpoint/2010/main" val="159564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descr="Obraz zawierający tekst, tablica, osoba, w paski&#10;&#10;Opis wygenerowany automatycznie">
            <a:extLst>
              <a:ext uri="{FF2B5EF4-FFF2-40B4-BE49-F238E27FC236}">
                <a16:creationId xmlns:a16="http://schemas.microsoft.com/office/drawing/2014/main" id="{587F9509-CDCB-4988-8EB9-076B0EC38A5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730" y="1184354"/>
            <a:ext cx="3121152" cy="2081784"/>
          </a:xfrm>
          <a:prstGeom prst="rect">
            <a:avLst/>
          </a:prstGeom>
        </p:spPr>
      </p:pic>
      <p:pic>
        <p:nvPicPr>
          <p:cNvPr id="18" name="Obraz 17" descr="braz zawierający tekst, drzewo, zewnętrzne, trawa&#10;&#10;Opis wygenerowany automatycznie">
            <a:extLst>
              <a:ext uri="{FF2B5EF4-FFF2-40B4-BE49-F238E27FC236}">
                <a16:creationId xmlns:a16="http://schemas.microsoft.com/office/drawing/2014/main" id="{456DEF6A-9E84-4A82-A7DC-4EEB7810792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29187" y="3970868"/>
            <a:ext cx="3308908" cy="2390686"/>
          </a:xfrm>
          <a:prstGeom prst="rect">
            <a:avLst/>
          </a:prstGeom>
        </p:spPr>
      </p:pic>
      <p:pic>
        <p:nvPicPr>
          <p:cNvPr id="20" name="Obraz 19" descr="Obraz zawierający tekst&#10;&#10;Opis wygenerowany automatycznie">
            <a:extLst>
              <a:ext uri="{FF2B5EF4-FFF2-40B4-BE49-F238E27FC236}">
                <a16:creationId xmlns:a16="http://schemas.microsoft.com/office/drawing/2014/main" id="{562A093F-7104-45D4-8E89-44F1B8D51FF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29187" y="1267770"/>
            <a:ext cx="2984239" cy="1862165"/>
          </a:xfrm>
          <a:prstGeom prst="rect">
            <a:avLst/>
          </a:prstGeom>
        </p:spPr>
      </p:pic>
      <p:pic>
        <p:nvPicPr>
          <p:cNvPr id="7" name="Obraz 6" descr="Obraz zawierający różowy, zewnętrzne, sport, tenis&#10;&#10;Opis wygenerowany automatycznie">
            <a:extLst>
              <a:ext uri="{FF2B5EF4-FFF2-40B4-BE49-F238E27FC236}">
                <a16:creationId xmlns:a16="http://schemas.microsoft.com/office/drawing/2014/main" id="{5AF9F4A8-DC73-49DC-94AD-CB2D9C1CC98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510344" y="431363"/>
            <a:ext cx="2280836" cy="2954560"/>
          </a:xfrm>
          <a:prstGeom prst="rect">
            <a:avLst/>
          </a:prstGeom>
        </p:spPr>
      </p:pic>
      <p:pic>
        <p:nvPicPr>
          <p:cNvPr id="14" name="Obraz 13" descr="Obraz zawierający tekst, osoba&#10;&#10;Opis wygenerowany automatycznie">
            <a:extLst>
              <a:ext uri="{FF2B5EF4-FFF2-40B4-BE49-F238E27FC236}">
                <a16:creationId xmlns:a16="http://schemas.microsoft.com/office/drawing/2014/main" id="{FA318963-7EFE-4558-BCE3-1166FC4305DF}"/>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41998" y="4237397"/>
            <a:ext cx="3119555" cy="2081783"/>
          </a:xfrm>
          <a:prstGeom prst="rect">
            <a:avLst/>
          </a:prstGeom>
        </p:spPr>
      </p:pic>
      <p:pic>
        <p:nvPicPr>
          <p:cNvPr id="9" name="Obraz 8" descr="Odtwarzanie dzieci">
            <a:extLst>
              <a:ext uri="{FF2B5EF4-FFF2-40B4-BE49-F238E27FC236}">
                <a16:creationId xmlns:a16="http://schemas.microsoft.com/office/drawing/2014/main" id="{7642A609-D48C-4AF3-80B6-107D606684E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29449" y="3950792"/>
            <a:ext cx="2984240" cy="1989238"/>
          </a:xfrm>
          <a:prstGeom prst="rect">
            <a:avLst/>
          </a:prstGeom>
        </p:spPr>
      </p:pic>
      <p:sp>
        <p:nvSpPr>
          <p:cNvPr id="2" name="pole tekstowe 1">
            <a:extLst>
              <a:ext uri="{FF2B5EF4-FFF2-40B4-BE49-F238E27FC236}">
                <a16:creationId xmlns:a16="http://schemas.microsoft.com/office/drawing/2014/main" id="{39E605F3-6109-8A4E-C43C-2528FD12EE3F}"/>
              </a:ext>
            </a:extLst>
          </p:cNvPr>
          <p:cNvSpPr txBox="1"/>
          <p:nvPr/>
        </p:nvSpPr>
        <p:spPr>
          <a:xfrm>
            <a:off x="323528" y="282898"/>
            <a:ext cx="7848872" cy="584775"/>
          </a:xfrm>
          <a:prstGeom prst="rect">
            <a:avLst/>
          </a:prstGeom>
          <a:noFill/>
        </p:spPr>
        <p:txBody>
          <a:bodyPr wrap="square" rtlCol="0">
            <a:spAutoFit/>
          </a:bodyPr>
          <a:lstStyle/>
          <a:p>
            <a:r>
              <a:rPr lang="en-US" sz="3200" b="1" dirty="0"/>
              <a:t>What predispositions does your child have?</a:t>
            </a:r>
            <a:endParaRPr lang="pl-PL" sz="3200" b="1" dirty="0"/>
          </a:p>
        </p:txBody>
      </p:sp>
      <p:sp>
        <p:nvSpPr>
          <p:cNvPr id="3" name="pole tekstowe 2">
            <a:extLst>
              <a:ext uri="{FF2B5EF4-FFF2-40B4-BE49-F238E27FC236}">
                <a16:creationId xmlns:a16="http://schemas.microsoft.com/office/drawing/2014/main" id="{1A23A893-5E5A-E2C9-9111-FB04D90E6E81}"/>
              </a:ext>
            </a:extLst>
          </p:cNvPr>
          <p:cNvSpPr txBox="1"/>
          <p:nvPr/>
        </p:nvSpPr>
        <p:spPr>
          <a:xfrm>
            <a:off x="1673306" y="3322563"/>
            <a:ext cx="7458526" cy="523220"/>
          </a:xfrm>
          <a:prstGeom prst="rect">
            <a:avLst/>
          </a:prstGeom>
          <a:noFill/>
        </p:spPr>
        <p:txBody>
          <a:bodyPr wrap="square" rtlCol="0">
            <a:spAutoFit/>
          </a:bodyPr>
          <a:lstStyle/>
          <a:p>
            <a:r>
              <a:rPr lang="en-US" sz="2800" b="1" dirty="0"/>
              <a:t>What comes easily and naturally to your child?</a:t>
            </a:r>
            <a:endParaRPr lang="pl-PL" sz="2800" b="1" dirty="0"/>
          </a:p>
        </p:txBody>
      </p:sp>
    </p:spTree>
    <p:extLst>
      <p:ext uri="{BB962C8B-B14F-4D97-AF65-F5344CB8AC3E}">
        <p14:creationId xmlns:p14="http://schemas.microsoft.com/office/powerpoint/2010/main" val="2867103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chemeClr val="accent3">
                    <a:lumMod val="50000"/>
                  </a:schemeClr>
                </a:solidFill>
              </a:rPr>
              <a:t>Temperament</a:t>
            </a:r>
          </a:p>
        </p:txBody>
      </p:sp>
      <p:sp>
        <p:nvSpPr>
          <p:cNvPr id="3" name="Symbol zastępczy zawartości 2"/>
          <p:cNvSpPr>
            <a:spLocks noGrp="1"/>
          </p:cNvSpPr>
          <p:nvPr>
            <p:ph idx="1"/>
          </p:nvPr>
        </p:nvSpPr>
        <p:spPr/>
        <p:txBody>
          <a:bodyPr>
            <a:normAutofit lnSpcReduction="10000"/>
          </a:bodyPr>
          <a:lstStyle/>
          <a:p>
            <a:pPr marL="228600" lvl="0" algn="just">
              <a:lnSpc>
                <a:spcPct val="115000"/>
              </a:lnSpc>
              <a:spcAft>
                <a:spcPts val="1000"/>
              </a:spcAft>
            </a:pPr>
            <a:r>
              <a:rPr lang="en-US" b="1" dirty="0">
                <a:solidFill>
                  <a:schemeClr val="accent1"/>
                </a:solidFill>
                <a:latin typeface="Arial"/>
                <a:ea typeface="Calibri"/>
                <a:cs typeface="Times New Roman"/>
              </a:rPr>
              <a:t>TEMPERAMENT</a:t>
            </a:r>
            <a:r>
              <a:rPr lang="en-US" b="1" dirty="0">
                <a:latin typeface="Arial"/>
                <a:ea typeface="Calibri"/>
                <a:cs typeface="Times New Roman"/>
              </a:rPr>
              <a:t> is an important element of our personality, </a:t>
            </a:r>
            <a:r>
              <a:rPr lang="en-US" b="1" dirty="0">
                <a:solidFill>
                  <a:schemeClr val="accent1"/>
                </a:solidFill>
                <a:latin typeface="Arial"/>
                <a:ea typeface="Calibri"/>
                <a:cs typeface="Times New Roman"/>
              </a:rPr>
              <a:t>our nature</a:t>
            </a:r>
            <a:r>
              <a:rPr lang="en-US" b="1" dirty="0">
                <a:latin typeface="Arial"/>
                <a:ea typeface="Calibri"/>
                <a:cs typeface="Times New Roman"/>
              </a:rPr>
              <a:t>, unchanged throughout life</a:t>
            </a:r>
          </a:p>
          <a:p>
            <a:pPr marL="228600" lvl="0" algn="just">
              <a:lnSpc>
                <a:spcPct val="115000"/>
              </a:lnSpc>
              <a:spcAft>
                <a:spcPts val="1000"/>
              </a:spcAft>
            </a:pPr>
            <a:r>
              <a:rPr lang="en-US" b="1" dirty="0">
                <a:solidFill>
                  <a:srgbClr val="00B050"/>
                </a:solidFill>
                <a:latin typeface="Arial"/>
                <a:ea typeface="Calibri"/>
                <a:cs typeface="Times New Roman"/>
              </a:rPr>
              <a:t>(speed and intensity of reaction, mobility, high and low energy, greater or less susceptibility to fatigue, high or low resistance to stress, low or high sensitivity)</a:t>
            </a:r>
          </a:p>
        </p:txBody>
      </p:sp>
    </p:spTree>
    <p:extLst>
      <p:ext uri="{BB962C8B-B14F-4D97-AF65-F5344CB8AC3E}">
        <p14:creationId xmlns:p14="http://schemas.microsoft.com/office/powerpoint/2010/main" val="1628423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solidFill>
                  <a:schemeClr val="tx2">
                    <a:lumMod val="60000"/>
                    <a:lumOff val="40000"/>
                  </a:schemeClr>
                </a:solidFill>
              </a:rPr>
              <a:t>Types</a:t>
            </a:r>
            <a:r>
              <a:rPr lang="pl-PL" b="1" dirty="0">
                <a:solidFill>
                  <a:schemeClr val="tx2">
                    <a:lumMod val="60000"/>
                    <a:lumOff val="40000"/>
                  </a:schemeClr>
                </a:solidFill>
              </a:rPr>
              <a:t> of temperament</a:t>
            </a:r>
          </a:p>
        </p:txBody>
      </p:sp>
      <p:sp>
        <p:nvSpPr>
          <p:cNvPr id="3" name="Symbol zastępczy zawartości 2"/>
          <p:cNvSpPr>
            <a:spLocks noGrp="1"/>
          </p:cNvSpPr>
          <p:nvPr>
            <p:ph idx="1"/>
          </p:nvPr>
        </p:nvSpPr>
        <p:spPr/>
        <p:txBody>
          <a:bodyPr/>
          <a:lstStyle/>
          <a:p>
            <a:pPr marL="0" indent="0">
              <a:buNone/>
            </a:pPr>
            <a:r>
              <a:rPr lang="pl-PL" b="1" dirty="0" err="1"/>
              <a:t>Types</a:t>
            </a:r>
            <a:r>
              <a:rPr lang="pl-PL" b="1" dirty="0"/>
              <a:t> of temperament:</a:t>
            </a:r>
          </a:p>
          <a:p>
            <a:r>
              <a:rPr lang="pl-PL" sz="4400" b="1" dirty="0" err="1">
                <a:solidFill>
                  <a:schemeClr val="tx2">
                    <a:lumMod val="60000"/>
                    <a:lumOff val="40000"/>
                  </a:schemeClr>
                </a:solidFill>
              </a:rPr>
              <a:t>Sanguine</a:t>
            </a:r>
            <a:endParaRPr lang="pl-PL" sz="4400" b="1" dirty="0">
              <a:solidFill>
                <a:schemeClr val="tx2">
                  <a:lumMod val="60000"/>
                  <a:lumOff val="40000"/>
                </a:schemeClr>
              </a:solidFill>
            </a:endParaRPr>
          </a:p>
          <a:p>
            <a:r>
              <a:rPr lang="pl-PL" sz="4400" b="1" dirty="0" err="1">
                <a:solidFill>
                  <a:srgbClr val="FF0000"/>
                </a:solidFill>
              </a:rPr>
              <a:t>Choleric</a:t>
            </a:r>
            <a:endParaRPr lang="pl-PL" sz="4400" b="1" dirty="0">
              <a:solidFill>
                <a:srgbClr val="FF0000"/>
              </a:solidFill>
            </a:endParaRPr>
          </a:p>
          <a:p>
            <a:r>
              <a:rPr lang="pl-PL" sz="4400" b="1" dirty="0" err="1">
                <a:solidFill>
                  <a:srgbClr val="00B050"/>
                </a:solidFill>
              </a:rPr>
              <a:t>Melancholic</a:t>
            </a:r>
            <a:endParaRPr lang="pl-PL" sz="4400" b="1" dirty="0">
              <a:solidFill>
                <a:srgbClr val="00B050"/>
              </a:solidFill>
            </a:endParaRPr>
          </a:p>
          <a:p>
            <a:r>
              <a:rPr lang="pl-PL" sz="4400" b="1" dirty="0" err="1">
                <a:solidFill>
                  <a:schemeClr val="tx2">
                    <a:lumMod val="60000"/>
                    <a:lumOff val="40000"/>
                  </a:schemeClr>
                </a:solidFill>
              </a:rPr>
              <a:t>Phlegmatic</a:t>
            </a:r>
            <a:endParaRPr lang="pl-PL" sz="4400" b="1" dirty="0">
              <a:solidFill>
                <a:schemeClr val="tx2">
                  <a:lumMod val="60000"/>
                  <a:lumOff val="40000"/>
                </a:schemeClr>
              </a:solidFill>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852936"/>
            <a:ext cx="4896544" cy="3143250"/>
          </a:xfrm>
          <a:prstGeom prst="rect">
            <a:avLst/>
          </a:prstGeom>
        </p:spPr>
      </p:pic>
    </p:spTree>
    <p:extLst>
      <p:ext uri="{BB962C8B-B14F-4D97-AF65-F5344CB8AC3E}">
        <p14:creationId xmlns:p14="http://schemas.microsoft.com/office/powerpoint/2010/main" val="3659889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9C0329-938E-4E9F-BC8E-ED3B54298F6A}"/>
              </a:ext>
            </a:extLst>
          </p:cNvPr>
          <p:cNvSpPr>
            <a:spLocks noGrp="1"/>
          </p:cNvSpPr>
          <p:nvPr>
            <p:ph type="title"/>
          </p:nvPr>
        </p:nvSpPr>
        <p:spPr>
          <a:xfrm>
            <a:off x="457200" y="274638"/>
            <a:ext cx="8229600" cy="457199"/>
          </a:xfrm>
        </p:spPr>
        <p:txBody>
          <a:bodyPr/>
          <a:lstStyle/>
          <a:p>
            <a:r>
              <a:rPr lang="pl-PL" sz="3600" b="1" dirty="0">
                <a:solidFill>
                  <a:schemeClr val="accent5">
                    <a:lumMod val="75000"/>
                  </a:schemeClr>
                </a:solidFill>
                <a:latin typeface="Arial" panose="020B0604020202020204" pitchFamily="34" charset="0"/>
                <a:ea typeface="Times New Roman" panose="02020603050405020304" pitchFamily="18" charset="0"/>
                <a:cs typeface="+mn-cs"/>
              </a:rPr>
              <a:t>The </a:t>
            </a:r>
            <a:r>
              <a:rPr lang="pl-PL" sz="3600" b="1" dirty="0" err="1">
                <a:solidFill>
                  <a:schemeClr val="accent5">
                    <a:lumMod val="75000"/>
                  </a:schemeClr>
                </a:solidFill>
                <a:latin typeface="Arial" panose="020B0604020202020204" pitchFamily="34" charset="0"/>
                <a:ea typeface="Times New Roman" panose="02020603050405020304" pitchFamily="18" charset="0"/>
                <a:cs typeface="+mn-cs"/>
              </a:rPr>
              <a:t>sanguine</a:t>
            </a:r>
            <a:endParaRPr lang="pl-PL" sz="3600" dirty="0">
              <a:solidFill>
                <a:schemeClr val="accent5">
                  <a:lumMod val="75000"/>
                </a:schemeClr>
              </a:solidFill>
            </a:endParaRPr>
          </a:p>
        </p:txBody>
      </p:sp>
      <p:sp>
        <p:nvSpPr>
          <p:cNvPr id="3" name="Symbol zastępczy zawartości 2">
            <a:extLst>
              <a:ext uri="{FF2B5EF4-FFF2-40B4-BE49-F238E27FC236}">
                <a16:creationId xmlns:a16="http://schemas.microsoft.com/office/drawing/2014/main" id="{505DEB16-E016-43CF-B956-862ECF22A5F1}"/>
              </a:ext>
            </a:extLst>
          </p:cNvPr>
          <p:cNvSpPr>
            <a:spLocks noGrp="1"/>
          </p:cNvSpPr>
          <p:nvPr>
            <p:ph idx="1"/>
          </p:nvPr>
        </p:nvSpPr>
        <p:spPr>
          <a:xfrm>
            <a:off x="232937" y="836712"/>
            <a:ext cx="8435280" cy="4929411"/>
          </a:xfrm>
        </p:spPr>
        <p:txBody>
          <a:bodyPr/>
          <a:lstStyle/>
          <a:p>
            <a:pPr algn="just"/>
            <a:r>
              <a:rPr lang="en-US" dirty="0">
                <a:latin typeface="Arial" panose="020B0604020202020204" pitchFamily="34" charset="0"/>
                <a:ea typeface="Times New Roman" panose="02020603050405020304" pitchFamily="18" charset="0"/>
              </a:rPr>
              <a:t>An optimist, can attract people to himself, open and spontaneous, has a great sense of humor. He has a lot of energy</a:t>
            </a:r>
          </a:p>
          <a:p>
            <a:pPr algn="just"/>
            <a:r>
              <a:rPr lang="en-US" dirty="0">
                <a:latin typeface="Arial" panose="020B0604020202020204" pitchFamily="34" charset="0"/>
                <a:ea typeface="Times New Roman" panose="02020603050405020304" pitchFamily="18" charset="0"/>
              </a:rPr>
              <a:t>Talkative, curious. He lives for today. He is the soul of the party, easily makes friends</a:t>
            </a:r>
          </a:p>
          <a:p>
            <a:pPr algn="just"/>
            <a:r>
              <a:rPr lang="en-US" dirty="0">
                <a:latin typeface="Arial" panose="020B0604020202020204" pitchFamily="34" charset="0"/>
                <a:ea typeface="Times New Roman" panose="02020603050405020304" pitchFamily="18" charset="0"/>
              </a:rPr>
              <a:t>He doesn't get angry, he likes to be the center of attention and apologizes quickly.</a:t>
            </a:r>
          </a:p>
          <a:p>
            <a:pPr algn="just"/>
            <a:r>
              <a:rPr lang="en-US" dirty="0">
                <a:latin typeface="Arial" panose="020B0604020202020204" pitchFamily="34" charset="0"/>
                <a:ea typeface="Times New Roman" panose="02020603050405020304" pitchFamily="18" charset="0"/>
              </a:rPr>
              <a:t>He searches for everything, loses, often forgets</a:t>
            </a:r>
          </a:p>
          <a:p>
            <a:pPr algn="just"/>
            <a:r>
              <a:rPr lang="en-US" dirty="0">
                <a:latin typeface="Arial" panose="020B0604020202020204" pitchFamily="34" charset="0"/>
                <a:ea typeface="Times New Roman" panose="02020603050405020304" pitchFamily="18" charset="0"/>
              </a:rPr>
              <a:t>Has a “Flash in a pan mentality”</a:t>
            </a:r>
          </a:p>
          <a:p>
            <a:pPr algn="just"/>
            <a:endParaRPr lang="pl-PL" dirty="0"/>
          </a:p>
        </p:txBody>
      </p:sp>
    </p:spTree>
    <p:extLst>
      <p:ext uri="{BB962C8B-B14F-4D97-AF65-F5344CB8AC3E}">
        <p14:creationId xmlns:p14="http://schemas.microsoft.com/office/powerpoint/2010/main" val="461060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28146E-C4D8-4827-9DDF-F49173369D3B}"/>
              </a:ext>
            </a:extLst>
          </p:cNvPr>
          <p:cNvSpPr>
            <a:spLocks noGrp="1"/>
          </p:cNvSpPr>
          <p:nvPr>
            <p:ph type="title"/>
          </p:nvPr>
        </p:nvSpPr>
        <p:spPr>
          <a:xfrm>
            <a:off x="457200" y="0"/>
            <a:ext cx="8229600" cy="1417638"/>
          </a:xfrm>
        </p:spPr>
        <p:txBody>
          <a:bodyPr/>
          <a:lstStyle/>
          <a:p>
            <a:r>
              <a:rPr lang="pl-PL" b="1" dirty="0">
                <a:solidFill>
                  <a:srgbClr val="FF0000"/>
                </a:solidFill>
              </a:rPr>
              <a:t>The </a:t>
            </a:r>
            <a:r>
              <a:rPr lang="pl-PL" b="1" dirty="0" err="1">
                <a:solidFill>
                  <a:srgbClr val="FF0000"/>
                </a:solidFill>
              </a:rPr>
              <a:t>energetic</a:t>
            </a:r>
            <a:r>
              <a:rPr lang="pl-PL" b="1" dirty="0">
                <a:solidFill>
                  <a:srgbClr val="FF0000"/>
                </a:solidFill>
              </a:rPr>
              <a:t> </a:t>
            </a:r>
            <a:r>
              <a:rPr lang="pl-PL" b="1" dirty="0" err="1">
                <a:solidFill>
                  <a:srgbClr val="FF0000"/>
                </a:solidFill>
              </a:rPr>
              <a:t>choleric</a:t>
            </a:r>
            <a:endParaRPr lang="pl-PL" b="1" dirty="0">
              <a:solidFill>
                <a:srgbClr val="FF0000"/>
              </a:solidFill>
            </a:endParaRPr>
          </a:p>
        </p:txBody>
      </p:sp>
      <p:sp>
        <p:nvSpPr>
          <p:cNvPr id="3" name="Symbol zastępczy zawartości 2">
            <a:extLst>
              <a:ext uri="{FF2B5EF4-FFF2-40B4-BE49-F238E27FC236}">
                <a16:creationId xmlns:a16="http://schemas.microsoft.com/office/drawing/2014/main" id="{F3EE5B6A-327B-4554-A7FA-FE4D41DCEB4C}"/>
              </a:ext>
            </a:extLst>
          </p:cNvPr>
          <p:cNvSpPr>
            <a:spLocks noGrp="1"/>
          </p:cNvSpPr>
          <p:nvPr>
            <p:ph idx="1"/>
          </p:nvPr>
        </p:nvSpPr>
        <p:spPr>
          <a:xfrm>
            <a:off x="251520" y="1124744"/>
            <a:ext cx="8712968" cy="5001419"/>
          </a:xfrm>
        </p:spPr>
        <p:txBody>
          <a:bodyPr/>
          <a:lstStyle/>
          <a:p>
            <a:pPr algn="just"/>
            <a:r>
              <a:rPr lang="en-US" dirty="0">
                <a:latin typeface="Arial" panose="020B0604020202020204" pitchFamily="34" charset="0"/>
                <a:ea typeface="Times New Roman" panose="02020603050405020304" pitchFamily="18" charset="0"/>
              </a:rPr>
              <a:t>A person of action, focused on doing and directing others, a natural born boss, leader of the herd,</a:t>
            </a:r>
          </a:p>
          <a:p>
            <a:pPr algn="just"/>
            <a:r>
              <a:rPr lang="en-US" dirty="0">
                <a:latin typeface="Arial" panose="020B0604020202020204" pitchFamily="34" charset="0"/>
                <a:ea typeface="Times New Roman" panose="02020603050405020304" pitchFamily="18" charset="0"/>
              </a:rPr>
              <a:t>Inspires trust and respect among people</a:t>
            </a:r>
          </a:p>
          <a:p>
            <a:pPr algn="just"/>
            <a:r>
              <a:rPr lang="en-US" dirty="0">
                <a:latin typeface="Arial" panose="020B0604020202020204" pitchFamily="34" charset="0"/>
                <a:ea typeface="Times New Roman" panose="02020603050405020304" pitchFamily="18" charset="0"/>
              </a:rPr>
              <a:t>A good organizer</a:t>
            </a:r>
          </a:p>
          <a:p>
            <a:pPr algn="just"/>
            <a:r>
              <a:rPr lang="en-US" dirty="0">
                <a:latin typeface="Arial" panose="020B0604020202020204" pitchFamily="34" charset="0"/>
                <a:ea typeface="Times New Roman" panose="02020603050405020304" pitchFamily="18" charset="0"/>
              </a:rPr>
              <a:t>Is able to distribute tasks and organize work to others</a:t>
            </a:r>
          </a:p>
          <a:p>
            <a:pPr algn="just"/>
            <a:r>
              <a:rPr lang="en-US" dirty="0">
                <a:latin typeface="Arial" panose="020B0604020202020204" pitchFamily="34" charset="0"/>
                <a:ea typeface="Times New Roman" panose="02020603050405020304" pitchFamily="18" charset="0"/>
              </a:rPr>
              <a:t>Impatient and often speaks before thinking</a:t>
            </a:r>
          </a:p>
          <a:p>
            <a:pPr algn="just"/>
            <a:r>
              <a:rPr lang="pl-PL" dirty="0">
                <a:latin typeface="Arial" panose="020B0604020202020204" pitchFamily="34" charset="0"/>
                <a:ea typeface="Times New Roman" panose="02020603050405020304" pitchFamily="18" charset="0"/>
              </a:rPr>
              <a:t>E</a:t>
            </a:r>
            <a:r>
              <a:rPr lang="en-US" dirty="0" err="1">
                <a:latin typeface="Arial" panose="020B0604020202020204" pitchFamily="34" charset="0"/>
                <a:ea typeface="Times New Roman" panose="02020603050405020304" pitchFamily="18" charset="0"/>
              </a:rPr>
              <a:t>xplosive</a:t>
            </a:r>
            <a:r>
              <a:rPr lang="en-US" dirty="0">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237814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1700808"/>
            <a:ext cx="9144000" cy="1109985"/>
          </a:xfrm>
        </p:spPr>
        <p:txBody>
          <a:bodyPr rtlCol="0">
            <a:noAutofit/>
          </a:bodyPr>
          <a:lstStyle/>
          <a:p>
            <a:pPr fontAlgn="auto">
              <a:spcAft>
                <a:spcPts val="0"/>
              </a:spcAft>
              <a:defRPr/>
            </a:pPr>
            <a:r>
              <a:rPr lang="pl-PL" sz="6000" b="1" i="1" dirty="0" err="1">
                <a:solidFill>
                  <a:schemeClr val="tx2">
                    <a:lumMod val="60000"/>
                    <a:lumOff val="40000"/>
                  </a:schemeClr>
                </a:solidFill>
              </a:rPr>
              <a:t>Psycho-educational</a:t>
            </a:r>
            <a:r>
              <a:rPr lang="pl-PL" sz="6000" b="1" i="1" dirty="0">
                <a:solidFill>
                  <a:schemeClr val="tx2">
                    <a:lumMod val="60000"/>
                    <a:lumOff val="40000"/>
                  </a:schemeClr>
                </a:solidFill>
              </a:rPr>
              <a:t> </a:t>
            </a:r>
            <a:r>
              <a:rPr lang="pl-PL" sz="6000" b="1" i="1" dirty="0" err="1">
                <a:solidFill>
                  <a:schemeClr val="tx2">
                    <a:lumMod val="60000"/>
                    <a:lumOff val="40000"/>
                  </a:schemeClr>
                </a:solidFill>
              </a:rPr>
              <a:t>workshop</a:t>
            </a:r>
            <a:r>
              <a:rPr lang="pl-PL" sz="6000" b="1" i="1" dirty="0">
                <a:solidFill>
                  <a:schemeClr val="tx2">
                    <a:lumMod val="60000"/>
                    <a:lumOff val="40000"/>
                  </a:schemeClr>
                </a:solidFill>
              </a:rPr>
              <a:t> for </a:t>
            </a:r>
            <a:r>
              <a:rPr lang="pl-PL" sz="6000" b="1" i="1" dirty="0" err="1">
                <a:solidFill>
                  <a:schemeClr val="tx2">
                    <a:lumMod val="60000"/>
                    <a:lumOff val="40000"/>
                  </a:schemeClr>
                </a:solidFill>
              </a:rPr>
              <a:t>parents</a:t>
            </a:r>
            <a:br>
              <a:rPr lang="pl-PL" sz="6000" b="1" i="1" dirty="0">
                <a:solidFill>
                  <a:schemeClr val="tx2">
                    <a:lumMod val="60000"/>
                    <a:lumOff val="40000"/>
                  </a:schemeClr>
                </a:solidFill>
              </a:rPr>
            </a:br>
            <a:endParaRPr lang="pl-PL" sz="6000" b="1" i="1" dirty="0">
              <a:solidFill>
                <a:schemeClr val="tx2">
                  <a:lumMod val="60000"/>
                  <a:lumOff val="40000"/>
                </a:schemeClr>
              </a:solidFill>
            </a:endParaRPr>
          </a:p>
        </p:txBody>
      </p:sp>
      <p:pic>
        <p:nvPicPr>
          <p:cNvPr id="11" name="Obraz 10" descr="Obraz zawierający trawa, osoba&#10;&#10;Opis wygenerowany automatycznie">
            <a:extLst>
              <a:ext uri="{FF2B5EF4-FFF2-40B4-BE49-F238E27FC236}">
                <a16:creationId xmlns:a16="http://schemas.microsoft.com/office/drawing/2014/main" id="{FED8A497-548D-4E62-8226-016A9ED951F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11412" y="3716800"/>
            <a:ext cx="4321175" cy="28807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4C8A02-A1EF-488A-84A5-C0973378C3C7}"/>
              </a:ext>
            </a:extLst>
          </p:cNvPr>
          <p:cNvSpPr>
            <a:spLocks noGrp="1"/>
          </p:cNvSpPr>
          <p:nvPr>
            <p:ph type="title"/>
          </p:nvPr>
        </p:nvSpPr>
        <p:spPr>
          <a:xfrm>
            <a:off x="457200" y="0"/>
            <a:ext cx="8229600" cy="908720"/>
          </a:xfrm>
        </p:spPr>
        <p:txBody>
          <a:bodyPr/>
          <a:lstStyle/>
          <a:p>
            <a:r>
              <a:rPr lang="pl-PL" dirty="0" err="1">
                <a:solidFill>
                  <a:srgbClr val="FFC000"/>
                </a:solidFill>
              </a:rPr>
              <a:t>Phlegmatic</a:t>
            </a:r>
            <a:r>
              <a:rPr lang="pl-PL" dirty="0">
                <a:solidFill>
                  <a:srgbClr val="FFC000"/>
                </a:solidFill>
              </a:rPr>
              <a:t> </a:t>
            </a:r>
          </a:p>
        </p:txBody>
      </p:sp>
      <p:sp>
        <p:nvSpPr>
          <p:cNvPr id="3" name="Symbol zastępczy zawartości 2">
            <a:extLst>
              <a:ext uri="{FF2B5EF4-FFF2-40B4-BE49-F238E27FC236}">
                <a16:creationId xmlns:a16="http://schemas.microsoft.com/office/drawing/2014/main" id="{31EEBC23-53BB-4493-9796-D915E5774B00}"/>
              </a:ext>
            </a:extLst>
          </p:cNvPr>
          <p:cNvSpPr>
            <a:spLocks noGrp="1"/>
          </p:cNvSpPr>
          <p:nvPr>
            <p:ph idx="1"/>
          </p:nvPr>
        </p:nvSpPr>
        <p:spPr>
          <a:xfrm>
            <a:off x="0" y="908720"/>
            <a:ext cx="8964488" cy="5217443"/>
          </a:xfrm>
        </p:spPr>
        <p:txBody>
          <a:bodyPr/>
          <a:lstStyle/>
          <a:p>
            <a:pPr algn="just"/>
            <a:r>
              <a:rPr lang="en-US" dirty="0">
                <a:latin typeface="Arial" panose="020B0604020202020204" pitchFamily="34" charset="0"/>
                <a:ea typeface="Times New Roman" panose="02020603050405020304" pitchFamily="18" charset="0"/>
              </a:rPr>
              <a:t>Observer</a:t>
            </a:r>
          </a:p>
          <a:p>
            <a:pPr algn="just"/>
            <a:r>
              <a:rPr lang="en-US" dirty="0">
                <a:latin typeface="Arial" panose="020B0604020202020204" pitchFamily="34" charset="0"/>
                <a:ea typeface="Times New Roman" panose="02020603050405020304" pitchFamily="18" charset="0"/>
              </a:rPr>
              <a:t>Calm, poised and patient, quiet and at the same time cheerful</a:t>
            </a:r>
          </a:p>
          <a:p>
            <a:pPr algn="just"/>
            <a:r>
              <a:rPr lang="en-US" dirty="0">
                <a:latin typeface="Arial" panose="020B0604020202020204" pitchFamily="34" charset="0"/>
                <a:ea typeface="Times New Roman" panose="02020603050405020304" pitchFamily="18" charset="0"/>
              </a:rPr>
              <a:t>Reluctant to share the emotions he hides deeply.</a:t>
            </a:r>
          </a:p>
          <a:p>
            <a:pPr algn="just"/>
            <a:r>
              <a:rPr lang="en-US" dirty="0">
                <a:latin typeface="Arial" panose="020B0604020202020204" pitchFamily="34" charset="0"/>
                <a:ea typeface="Times New Roman" panose="02020603050405020304" pitchFamily="18" charset="0"/>
              </a:rPr>
              <a:t>Kind, polite, friendly</a:t>
            </a:r>
          </a:p>
          <a:p>
            <a:pPr algn="just"/>
            <a:r>
              <a:rPr lang="en-US" dirty="0">
                <a:latin typeface="Arial" panose="020B0604020202020204" pitchFamily="34" charset="0"/>
                <a:ea typeface="Times New Roman" panose="02020603050405020304" pitchFamily="18" charset="0"/>
              </a:rPr>
              <a:t>He can sympathize and care.</a:t>
            </a:r>
          </a:p>
          <a:p>
            <a:pPr algn="just"/>
            <a:r>
              <a:rPr lang="en-US" dirty="0">
                <a:latin typeface="Arial" panose="020B0604020202020204" pitchFamily="34" charset="0"/>
                <a:ea typeface="Times New Roman" panose="02020603050405020304" pitchFamily="18" charset="0"/>
              </a:rPr>
              <a:t>Can listen!</a:t>
            </a:r>
          </a:p>
          <a:p>
            <a:pPr algn="just"/>
            <a:r>
              <a:rPr lang="en-US" dirty="0">
                <a:latin typeface="Arial" panose="020B0604020202020204" pitchFamily="34" charset="0"/>
                <a:ea typeface="Times New Roman" panose="02020603050405020304" pitchFamily="18" charset="0"/>
              </a:rPr>
              <a:t>Slow, has less energy.</a:t>
            </a:r>
          </a:p>
          <a:p>
            <a:pPr algn="just"/>
            <a:r>
              <a:rPr lang="en-US" dirty="0">
                <a:latin typeface="Arial" panose="020B0604020202020204" pitchFamily="34" charset="0"/>
                <a:ea typeface="Times New Roman" panose="02020603050405020304" pitchFamily="18" charset="0"/>
              </a:rPr>
              <a:t>Radiates calm</a:t>
            </a:r>
          </a:p>
        </p:txBody>
      </p:sp>
    </p:spTree>
    <p:extLst>
      <p:ext uri="{BB962C8B-B14F-4D97-AF65-F5344CB8AC3E}">
        <p14:creationId xmlns:p14="http://schemas.microsoft.com/office/powerpoint/2010/main" val="3023191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618E16-5E9E-41E5-BDF9-0E281771130E}"/>
              </a:ext>
            </a:extLst>
          </p:cNvPr>
          <p:cNvSpPr>
            <a:spLocks noGrp="1"/>
          </p:cNvSpPr>
          <p:nvPr>
            <p:ph type="title"/>
          </p:nvPr>
        </p:nvSpPr>
        <p:spPr>
          <a:xfrm>
            <a:off x="457200" y="0"/>
            <a:ext cx="8229600" cy="620688"/>
          </a:xfrm>
        </p:spPr>
        <p:txBody>
          <a:bodyPr/>
          <a:lstStyle/>
          <a:p>
            <a:r>
              <a:rPr lang="pl-PL" b="1" dirty="0" err="1">
                <a:solidFill>
                  <a:srgbClr val="00B050"/>
                </a:solidFill>
              </a:rPr>
              <a:t>Melancholic</a:t>
            </a:r>
            <a:endParaRPr lang="pl-PL" dirty="0">
              <a:solidFill>
                <a:srgbClr val="00B050"/>
              </a:solidFill>
            </a:endParaRPr>
          </a:p>
        </p:txBody>
      </p:sp>
      <p:sp>
        <p:nvSpPr>
          <p:cNvPr id="3" name="Symbol zastępczy zawartości 2">
            <a:extLst>
              <a:ext uri="{FF2B5EF4-FFF2-40B4-BE49-F238E27FC236}">
                <a16:creationId xmlns:a16="http://schemas.microsoft.com/office/drawing/2014/main" id="{BA5DA39C-8E53-400D-9210-C128E19624C0}"/>
              </a:ext>
            </a:extLst>
          </p:cNvPr>
          <p:cNvSpPr>
            <a:spLocks noGrp="1"/>
          </p:cNvSpPr>
          <p:nvPr>
            <p:ph idx="1"/>
          </p:nvPr>
        </p:nvSpPr>
        <p:spPr>
          <a:xfrm>
            <a:off x="107504" y="620688"/>
            <a:ext cx="8579296" cy="5505475"/>
          </a:xfrm>
        </p:spPr>
        <p:txBody>
          <a:bodyPr/>
          <a:lstStyle/>
          <a:p>
            <a:r>
              <a:rPr lang="en-US" sz="2800" dirty="0"/>
              <a:t>Thinker and pessimist</a:t>
            </a:r>
          </a:p>
          <a:p>
            <a:r>
              <a:rPr lang="en-US" sz="2800" dirty="0"/>
              <a:t>Sensitive to beauty, musical.</a:t>
            </a:r>
          </a:p>
          <a:p>
            <a:r>
              <a:rPr lang="en-US" sz="2800" dirty="0"/>
              <a:t>Dreamer</a:t>
            </a:r>
          </a:p>
          <a:p>
            <a:r>
              <a:rPr lang="en-US" sz="2800" dirty="0"/>
              <a:t>Characterized by conscientiousness, great sensitivity to the needs of others and a  tendency to sacrifice himself.</a:t>
            </a:r>
          </a:p>
          <a:p>
            <a:r>
              <a:rPr lang="en-US" sz="2800" dirty="0"/>
              <a:t>He chooses his friends carefully, he is distrustful</a:t>
            </a:r>
          </a:p>
          <a:p>
            <a:r>
              <a:rPr lang="en-US" sz="2800" dirty="0"/>
              <a:t>Prefers to remain in the shadows, so he will avoid speaking in front of the group</a:t>
            </a:r>
          </a:p>
          <a:p>
            <a:r>
              <a:rPr lang="en-US" sz="2800" dirty="0"/>
              <a:t>Persistent and precise, orderly organized, he always has to finish what he started, if he promises something - he keeps his word</a:t>
            </a:r>
          </a:p>
          <a:p>
            <a:endParaRPr lang="pl-PL" dirty="0"/>
          </a:p>
        </p:txBody>
      </p:sp>
    </p:spTree>
    <p:extLst>
      <p:ext uri="{BB962C8B-B14F-4D97-AF65-F5344CB8AC3E}">
        <p14:creationId xmlns:p14="http://schemas.microsoft.com/office/powerpoint/2010/main" val="2381213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AA1B80-B81A-28A9-23DD-DA071BA3AAF4}"/>
              </a:ext>
            </a:extLst>
          </p:cNvPr>
          <p:cNvSpPr>
            <a:spLocks noGrp="1"/>
          </p:cNvSpPr>
          <p:nvPr>
            <p:ph type="title"/>
          </p:nvPr>
        </p:nvSpPr>
        <p:spPr/>
        <p:txBody>
          <a:bodyPr>
            <a:normAutofit fontScale="90000"/>
          </a:bodyPr>
          <a:lstStyle/>
          <a:p>
            <a:r>
              <a:rPr lang="en-US" dirty="0"/>
              <a:t>How is a Child's SELF-ESTIMATE created?</a:t>
            </a:r>
            <a:endParaRPr lang="pl-PL" dirty="0"/>
          </a:p>
        </p:txBody>
      </p:sp>
      <p:sp>
        <p:nvSpPr>
          <p:cNvPr id="3" name="Symbol zastępczy zawartości 2">
            <a:extLst>
              <a:ext uri="{FF2B5EF4-FFF2-40B4-BE49-F238E27FC236}">
                <a16:creationId xmlns:a16="http://schemas.microsoft.com/office/drawing/2014/main" id="{F90C2BB1-E34C-F3C3-A4B8-20B7FE75BBD4}"/>
              </a:ext>
            </a:extLst>
          </p:cNvPr>
          <p:cNvSpPr>
            <a:spLocks noGrp="1"/>
          </p:cNvSpPr>
          <p:nvPr>
            <p:ph sz="half" idx="1"/>
          </p:nvPr>
        </p:nvSpPr>
        <p:spPr>
          <a:xfrm>
            <a:off x="424340" y="2332037"/>
            <a:ext cx="4038600" cy="4525963"/>
          </a:xfrm>
        </p:spPr>
        <p:txBody>
          <a:bodyPr>
            <a:normAutofit/>
          </a:bodyPr>
          <a:lstStyle/>
          <a:p>
            <a:r>
              <a:rPr lang="en-US" sz="4800" dirty="0">
                <a:solidFill>
                  <a:srgbClr val="FF0000"/>
                </a:solidFill>
              </a:rPr>
              <a:t>What he hears from us parents about himself</a:t>
            </a:r>
            <a:endParaRPr lang="pl-PL" sz="4800" dirty="0">
              <a:solidFill>
                <a:srgbClr val="FF0000"/>
              </a:solidFill>
            </a:endParaRPr>
          </a:p>
        </p:txBody>
      </p:sp>
      <p:sp>
        <p:nvSpPr>
          <p:cNvPr id="4" name="Symbol zastępczy zawartości 3">
            <a:extLst>
              <a:ext uri="{FF2B5EF4-FFF2-40B4-BE49-F238E27FC236}">
                <a16:creationId xmlns:a16="http://schemas.microsoft.com/office/drawing/2014/main" id="{58633CD1-16E5-908E-97A3-A771A23EC848}"/>
              </a:ext>
            </a:extLst>
          </p:cNvPr>
          <p:cNvSpPr>
            <a:spLocks noGrp="1"/>
          </p:cNvSpPr>
          <p:nvPr>
            <p:ph sz="half" idx="2"/>
          </p:nvPr>
        </p:nvSpPr>
        <p:spPr>
          <a:xfrm>
            <a:off x="4572000" y="2564904"/>
            <a:ext cx="4038600" cy="4525963"/>
          </a:xfrm>
        </p:spPr>
        <p:txBody>
          <a:bodyPr>
            <a:normAutofit/>
          </a:bodyPr>
          <a:lstStyle/>
          <a:p>
            <a:r>
              <a:rPr lang="en-US" sz="4400" dirty="0">
                <a:solidFill>
                  <a:srgbClr val="0070C0"/>
                </a:solidFill>
              </a:rPr>
              <a:t>What he hears from teachers and classmates</a:t>
            </a:r>
            <a:endParaRPr lang="pl-PL" sz="4400" dirty="0">
              <a:solidFill>
                <a:srgbClr val="0070C0"/>
              </a:solidFill>
            </a:endParaRPr>
          </a:p>
        </p:txBody>
      </p:sp>
    </p:spTree>
    <p:extLst>
      <p:ext uri="{BB962C8B-B14F-4D97-AF65-F5344CB8AC3E}">
        <p14:creationId xmlns:p14="http://schemas.microsoft.com/office/powerpoint/2010/main" val="1780392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A09CC8-284A-0193-6158-266577FE3BF1}"/>
              </a:ext>
            </a:extLst>
          </p:cNvPr>
          <p:cNvSpPr>
            <a:spLocks noGrp="1"/>
          </p:cNvSpPr>
          <p:nvPr>
            <p:ph type="title"/>
          </p:nvPr>
        </p:nvSpPr>
        <p:spPr/>
        <p:txBody>
          <a:bodyPr/>
          <a:lstStyle/>
          <a:p>
            <a:r>
              <a:rPr lang="pl-PL" dirty="0">
                <a:solidFill>
                  <a:srgbClr val="FF0066"/>
                </a:solidFill>
              </a:rPr>
              <a:t>PRAISE </a:t>
            </a:r>
            <a:r>
              <a:rPr lang="pl-PL" dirty="0"/>
              <a:t>versus </a:t>
            </a:r>
            <a:r>
              <a:rPr lang="pl-PL" dirty="0">
                <a:solidFill>
                  <a:srgbClr val="00B050"/>
                </a:solidFill>
              </a:rPr>
              <a:t>ENCOURAGEMENT</a:t>
            </a:r>
          </a:p>
        </p:txBody>
      </p:sp>
      <p:sp>
        <p:nvSpPr>
          <p:cNvPr id="4" name="Symbol zastępczy tekstu 3">
            <a:extLst>
              <a:ext uri="{FF2B5EF4-FFF2-40B4-BE49-F238E27FC236}">
                <a16:creationId xmlns:a16="http://schemas.microsoft.com/office/drawing/2014/main" id="{8F18292A-27E7-E10A-69C9-EA5CFBA8A0F5}"/>
              </a:ext>
            </a:extLst>
          </p:cNvPr>
          <p:cNvSpPr>
            <a:spLocks noGrp="1"/>
          </p:cNvSpPr>
          <p:nvPr>
            <p:ph type="body" idx="1"/>
          </p:nvPr>
        </p:nvSpPr>
        <p:spPr/>
        <p:txBody>
          <a:bodyPr/>
          <a:lstStyle/>
          <a:p>
            <a:r>
              <a:rPr lang="pl-PL" dirty="0" err="1"/>
              <a:t>Praise</a:t>
            </a:r>
            <a:r>
              <a:rPr lang="pl-PL" dirty="0"/>
              <a:t> </a:t>
            </a:r>
            <a:r>
              <a:rPr lang="pl-PL" dirty="0" err="1"/>
              <a:t>is</a:t>
            </a:r>
            <a:r>
              <a:rPr lang="pl-PL" dirty="0"/>
              <a:t> </a:t>
            </a:r>
            <a:r>
              <a:rPr lang="pl-PL" dirty="0" err="1"/>
              <a:t>like</a:t>
            </a:r>
            <a:r>
              <a:rPr lang="pl-PL" dirty="0"/>
              <a:t> </a:t>
            </a:r>
            <a:r>
              <a:rPr lang="pl-PL" dirty="0" err="1"/>
              <a:t>sweets</a:t>
            </a:r>
            <a:r>
              <a:rPr lang="pl-PL" dirty="0"/>
              <a:t>:</a:t>
            </a:r>
          </a:p>
        </p:txBody>
      </p:sp>
      <p:sp>
        <p:nvSpPr>
          <p:cNvPr id="5" name="Symbol zastępczy zawartości 4">
            <a:extLst>
              <a:ext uri="{FF2B5EF4-FFF2-40B4-BE49-F238E27FC236}">
                <a16:creationId xmlns:a16="http://schemas.microsoft.com/office/drawing/2014/main" id="{728A26DD-7B77-590C-7058-F8D1549089C2}"/>
              </a:ext>
            </a:extLst>
          </p:cNvPr>
          <p:cNvSpPr>
            <a:spLocks noGrp="1"/>
          </p:cNvSpPr>
          <p:nvPr>
            <p:ph sz="half" idx="2"/>
          </p:nvPr>
        </p:nvSpPr>
        <p:spPr/>
        <p:txBody>
          <a:bodyPr/>
          <a:lstStyle/>
          <a:p>
            <a:r>
              <a:rPr lang="en-US" dirty="0"/>
              <a:t>It refers to the doer “good girl"</a:t>
            </a:r>
          </a:p>
          <a:p>
            <a:r>
              <a:rPr lang="en-US" dirty="0"/>
              <a:t>Evaluative ("nice..")</a:t>
            </a:r>
          </a:p>
          <a:p>
            <a:r>
              <a:rPr lang="en-US" dirty="0"/>
              <a:t>What will others think... Is it pretty ma'am?</a:t>
            </a:r>
          </a:p>
          <a:p>
            <a:r>
              <a:rPr lang="en-US" dirty="0"/>
              <a:t>Emphasizes the end result ("you did it perfectly")</a:t>
            </a:r>
          </a:p>
        </p:txBody>
      </p:sp>
      <p:sp>
        <p:nvSpPr>
          <p:cNvPr id="6" name="Symbol zastępczy tekstu 5">
            <a:extLst>
              <a:ext uri="{FF2B5EF4-FFF2-40B4-BE49-F238E27FC236}">
                <a16:creationId xmlns:a16="http://schemas.microsoft.com/office/drawing/2014/main" id="{153A654B-A020-C89B-BF39-5CC9CA5D368C}"/>
              </a:ext>
            </a:extLst>
          </p:cNvPr>
          <p:cNvSpPr>
            <a:spLocks noGrp="1"/>
          </p:cNvSpPr>
          <p:nvPr>
            <p:ph type="body" sz="quarter" idx="3"/>
          </p:nvPr>
        </p:nvSpPr>
        <p:spPr/>
        <p:txBody>
          <a:bodyPr/>
          <a:lstStyle/>
          <a:p>
            <a:r>
              <a:rPr lang="en-US" dirty="0"/>
              <a:t>Encouragement is like a nutritious meal</a:t>
            </a:r>
            <a:endParaRPr lang="pl-PL" dirty="0"/>
          </a:p>
        </p:txBody>
      </p:sp>
      <p:sp>
        <p:nvSpPr>
          <p:cNvPr id="7" name="Symbol zastępczy zawartości 6">
            <a:extLst>
              <a:ext uri="{FF2B5EF4-FFF2-40B4-BE49-F238E27FC236}">
                <a16:creationId xmlns:a16="http://schemas.microsoft.com/office/drawing/2014/main" id="{2C06BC69-8051-0534-74CA-F10F560A2C69}"/>
              </a:ext>
            </a:extLst>
          </p:cNvPr>
          <p:cNvSpPr>
            <a:spLocks noGrp="1"/>
          </p:cNvSpPr>
          <p:nvPr>
            <p:ph sz="quarter" idx="4"/>
          </p:nvPr>
        </p:nvSpPr>
        <p:spPr/>
        <p:txBody>
          <a:bodyPr/>
          <a:lstStyle/>
          <a:p>
            <a:pPr lvl="0">
              <a:defRPr/>
            </a:pPr>
            <a:r>
              <a:rPr lang="en-US" dirty="0">
                <a:solidFill>
                  <a:prstClr val="black"/>
                </a:solidFill>
              </a:rPr>
              <a:t>Refers to the action itself - "good job"</a:t>
            </a:r>
          </a:p>
          <a:p>
            <a:pPr lvl="0">
              <a:defRPr/>
            </a:pPr>
            <a:r>
              <a:rPr lang="en-US" dirty="0">
                <a:solidFill>
                  <a:prstClr val="black"/>
                </a:solidFill>
              </a:rPr>
              <a:t>Appreciative ("I appreciate…")</a:t>
            </a:r>
          </a:p>
          <a:p>
            <a:pPr lvl="0">
              <a:defRPr/>
            </a:pPr>
            <a:r>
              <a:rPr lang="en-US" dirty="0">
                <a:solidFill>
                  <a:prstClr val="black"/>
                </a:solidFill>
              </a:rPr>
              <a:t>What do I think about it..    Do you like it?</a:t>
            </a:r>
          </a:p>
          <a:p>
            <a:pPr lvl="0">
              <a:defRPr/>
            </a:pPr>
            <a:r>
              <a:rPr lang="en-US" dirty="0">
                <a:solidFill>
                  <a:prstClr val="black"/>
                </a:solidFill>
              </a:rPr>
              <a:t>Emphasizes commitment and process " I can see how hard you tried..."</a:t>
            </a:r>
          </a:p>
        </p:txBody>
      </p:sp>
      <p:pic>
        <p:nvPicPr>
          <p:cNvPr id="9" name="Obraz 8" descr="Obraz zawierający słodki&#10;&#10;Opis wygenerowany automatycznie">
            <a:extLst>
              <a:ext uri="{FF2B5EF4-FFF2-40B4-BE49-F238E27FC236}">
                <a16:creationId xmlns:a16="http://schemas.microsoft.com/office/drawing/2014/main" id="{665183C8-7FE5-5B3F-DA3C-204F8D69228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1600" y="5322887"/>
            <a:ext cx="2484872" cy="1443038"/>
          </a:xfrm>
          <a:prstGeom prst="rect">
            <a:avLst/>
          </a:prstGeom>
        </p:spPr>
      </p:pic>
      <p:pic>
        <p:nvPicPr>
          <p:cNvPr id="11" name="Obraz 10" descr="Obraz zawierający żywność, stół, talerz, drewniane&#10;&#10;Opis wygenerowany automatycznie">
            <a:extLst>
              <a:ext uri="{FF2B5EF4-FFF2-40B4-BE49-F238E27FC236}">
                <a16:creationId xmlns:a16="http://schemas.microsoft.com/office/drawing/2014/main" id="{B7DF1E36-F69B-C704-ED59-475EB2D9ACC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84225" y="5661248"/>
            <a:ext cx="2302329" cy="1533927"/>
          </a:xfrm>
          <a:prstGeom prst="rect">
            <a:avLst/>
          </a:prstGeom>
        </p:spPr>
      </p:pic>
      <p:sp>
        <p:nvSpPr>
          <p:cNvPr id="12" name="pole tekstowe 11">
            <a:extLst>
              <a:ext uri="{FF2B5EF4-FFF2-40B4-BE49-F238E27FC236}">
                <a16:creationId xmlns:a16="http://schemas.microsoft.com/office/drawing/2014/main" id="{1E562818-8623-AAE8-CAE7-354B32E13972}"/>
              </a:ext>
            </a:extLst>
          </p:cNvPr>
          <p:cNvSpPr txBox="1"/>
          <p:nvPr/>
        </p:nvSpPr>
        <p:spPr>
          <a:xfrm>
            <a:off x="7854656" y="6938638"/>
            <a:ext cx="971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a:ln>
                  <a:noFill/>
                </a:ln>
                <a:solidFill>
                  <a:prstClr val="black"/>
                </a:solidFill>
                <a:effectLst/>
                <a:uLnTx/>
                <a:uFillTx/>
                <a:latin typeface="Calibri" pitchFamily="34" charset="0"/>
                <a:ea typeface="+mn-ea"/>
                <a:cs typeface="Arial" pitchFamily="34" charset="0"/>
                <a:hlinkClick r:id="rId5" tooltip="https://medium.com/lifeomic/fast-for-health-pay-it-forward-with-life-fasting-tracker-app-gleaners-food-bank-940f8b4f764b"/>
              </a:rPr>
              <a:t>To zdjęcie</a:t>
            </a:r>
            <a:r>
              <a:rPr kumimoji="0" lang="pl-PL" sz="900" b="0" i="0" u="none" strike="noStrike" kern="1200" cap="none" spc="0" normalizeH="0" baseline="0" noProof="0">
                <a:ln>
                  <a:noFill/>
                </a:ln>
                <a:solidFill>
                  <a:prstClr val="black"/>
                </a:solidFill>
                <a:effectLst/>
                <a:uLnTx/>
                <a:uFillTx/>
                <a:latin typeface="Calibri" pitchFamily="34" charset="0"/>
                <a:ea typeface="+mn-ea"/>
                <a:cs typeface="Arial" pitchFamily="34" charset="0"/>
              </a:rPr>
              <a:t>, autor: Nieznany autor, licencja: </a:t>
            </a:r>
            <a:r>
              <a:rPr kumimoji="0" lang="pl-PL" sz="900" b="0" i="0" u="none" strike="noStrike" kern="1200" cap="none" spc="0" normalizeH="0" baseline="0" noProof="0">
                <a:ln>
                  <a:noFill/>
                </a:ln>
                <a:solidFill>
                  <a:prstClr val="black"/>
                </a:solidFill>
                <a:effectLst/>
                <a:uLnTx/>
                <a:uFillTx/>
                <a:latin typeface="Calibri" pitchFamily="34" charset="0"/>
                <a:ea typeface="+mn-ea"/>
                <a:cs typeface="Arial" pitchFamily="34" charset="0"/>
                <a:hlinkClick r:id="rId6" tooltip="https://creativecommons.org/licenses/by/3.0/"/>
              </a:rPr>
              <a:t>CC BY</a:t>
            </a:r>
            <a:endParaRPr kumimoji="0" lang="pl-PL" sz="9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521115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7BC3129-2463-635C-2E14-753385F5EF32}"/>
              </a:ext>
            </a:extLst>
          </p:cNvPr>
          <p:cNvSpPr>
            <a:spLocks noGrp="1"/>
          </p:cNvSpPr>
          <p:nvPr>
            <p:ph idx="1"/>
          </p:nvPr>
        </p:nvSpPr>
        <p:spPr>
          <a:xfrm>
            <a:off x="457200" y="1052736"/>
            <a:ext cx="8229600" cy="4525963"/>
          </a:xfrm>
        </p:spPr>
        <p:txBody>
          <a:bodyPr/>
          <a:lstStyle/>
          <a:p>
            <a:pPr marL="0" indent="0" algn="ctr">
              <a:buNone/>
            </a:pPr>
            <a:r>
              <a:rPr lang="en-US" sz="6000" b="1" dirty="0">
                <a:solidFill>
                  <a:srgbClr val="0070C0"/>
                </a:solidFill>
              </a:rPr>
              <a:t>SOFT skills that minimize violent behavior among children and adolescents</a:t>
            </a:r>
            <a:endParaRPr lang="pl-PL" sz="6000" b="1" dirty="0">
              <a:solidFill>
                <a:srgbClr val="0070C0"/>
              </a:solidFill>
            </a:endParaRPr>
          </a:p>
        </p:txBody>
      </p:sp>
    </p:spTree>
    <p:extLst>
      <p:ext uri="{BB962C8B-B14F-4D97-AF65-F5344CB8AC3E}">
        <p14:creationId xmlns:p14="http://schemas.microsoft.com/office/powerpoint/2010/main" val="520595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AABCF1-57E2-9ED7-A04E-CFF9A22BDEAC}"/>
              </a:ext>
            </a:extLst>
          </p:cNvPr>
          <p:cNvSpPr>
            <a:spLocks noGrp="1"/>
          </p:cNvSpPr>
          <p:nvPr>
            <p:ph type="title"/>
          </p:nvPr>
        </p:nvSpPr>
        <p:spPr>
          <a:xfrm>
            <a:off x="488978" y="-77152"/>
            <a:ext cx="8229600" cy="1143000"/>
          </a:xfrm>
        </p:spPr>
        <p:txBody>
          <a:bodyPr/>
          <a:lstStyle/>
          <a:p>
            <a:r>
              <a:rPr lang="pl-PL" b="1" dirty="0">
                <a:solidFill>
                  <a:srgbClr val="0070C0"/>
                </a:solidFill>
              </a:rPr>
              <a:t>ASSERTIVENESS</a:t>
            </a:r>
          </a:p>
        </p:txBody>
      </p:sp>
      <p:sp>
        <p:nvSpPr>
          <p:cNvPr id="3" name="Symbol zastępczy zawartości 2">
            <a:extLst>
              <a:ext uri="{FF2B5EF4-FFF2-40B4-BE49-F238E27FC236}">
                <a16:creationId xmlns:a16="http://schemas.microsoft.com/office/drawing/2014/main" id="{47FDAF3D-C85E-48AB-3767-F4E336C94C48}"/>
              </a:ext>
            </a:extLst>
          </p:cNvPr>
          <p:cNvSpPr>
            <a:spLocks noGrp="1"/>
          </p:cNvSpPr>
          <p:nvPr>
            <p:ph sz="half" idx="1"/>
          </p:nvPr>
        </p:nvSpPr>
        <p:spPr>
          <a:xfrm>
            <a:off x="200946" y="1098032"/>
            <a:ext cx="4402832" cy="5400600"/>
          </a:xfrm>
        </p:spPr>
        <p:txBody>
          <a:bodyPr>
            <a:normAutofit fontScale="92500" lnSpcReduction="10000"/>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having own opinion and the ability to express it, even if it differs from the opinion of others</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the ability to say no without hurting others</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the ability to set boundaries for other people without offending them</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the ability to express one's emotions without hurting others</a:t>
            </a:r>
          </a:p>
        </p:txBody>
      </p:sp>
      <p:pic>
        <p:nvPicPr>
          <p:cNvPr id="6" name="Symbol zastępczy zawartości 5">
            <a:extLst>
              <a:ext uri="{FF2B5EF4-FFF2-40B4-BE49-F238E27FC236}">
                <a16:creationId xmlns:a16="http://schemas.microsoft.com/office/drawing/2014/main" id="{F29DAC56-D85F-4B36-780B-1322783704AB}"/>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20072" y="1065848"/>
            <a:ext cx="3685727" cy="2651184"/>
          </a:xfrm>
        </p:spPr>
      </p:pic>
      <p:sp>
        <p:nvSpPr>
          <p:cNvPr id="5" name="pole tekstowe 4">
            <a:extLst>
              <a:ext uri="{FF2B5EF4-FFF2-40B4-BE49-F238E27FC236}">
                <a16:creationId xmlns:a16="http://schemas.microsoft.com/office/drawing/2014/main" id="{0BA2122C-FE9C-456B-C3A1-DF0C1371E48C}"/>
              </a:ext>
            </a:extLst>
          </p:cNvPr>
          <p:cNvSpPr txBox="1"/>
          <p:nvPr/>
        </p:nvSpPr>
        <p:spPr>
          <a:xfrm>
            <a:off x="5168348" y="4437112"/>
            <a:ext cx="3220076" cy="1200329"/>
          </a:xfrm>
          <a:prstGeom prst="rect">
            <a:avLst/>
          </a:prstGeom>
          <a:noFill/>
        </p:spPr>
        <p:txBody>
          <a:bodyPr wrap="square" rtlCol="0">
            <a:spAutoFit/>
          </a:bodyPr>
          <a:lstStyle/>
          <a:p>
            <a:pPr algn="ctr"/>
            <a:r>
              <a:rPr lang="en-US" sz="2400" dirty="0">
                <a:solidFill>
                  <a:srgbClr val="0070C0"/>
                </a:solidFill>
              </a:rPr>
              <a:t>Children train assertiveness by saying NO to parents </a:t>
            </a:r>
            <a:r>
              <a:rPr lang="pl-PL" sz="2400" dirty="0">
                <a:solidFill>
                  <a:srgbClr val="0070C0"/>
                </a:solidFill>
                <a:sym typeface="Wingdings" panose="05000000000000000000" pitchFamily="2" charset="2"/>
              </a:rPr>
              <a:t></a:t>
            </a:r>
            <a:endParaRPr lang="pl-PL" sz="2400" dirty="0">
              <a:solidFill>
                <a:srgbClr val="0070C0"/>
              </a:solidFill>
            </a:endParaRPr>
          </a:p>
        </p:txBody>
      </p:sp>
    </p:spTree>
    <p:extLst>
      <p:ext uri="{BB962C8B-B14F-4D97-AF65-F5344CB8AC3E}">
        <p14:creationId xmlns:p14="http://schemas.microsoft.com/office/powerpoint/2010/main" val="262497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C5AA67-E5FA-C513-7077-18F85DED35B4}"/>
              </a:ext>
            </a:extLst>
          </p:cNvPr>
          <p:cNvSpPr>
            <a:spLocks noGrp="1"/>
          </p:cNvSpPr>
          <p:nvPr>
            <p:ph type="title"/>
          </p:nvPr>
        </p:nvSpPr>
        <p:spPr>
          <a:xfrm>
            <a:off x="435969" y="0"/>
            <a:ext cx="8229600" cy="1143000"/>
          </a:xfrm>
        </p:spPr>
        <p:txBody>
          <a:bodyPr/>
          <a:lstStyle/>
          <a:p>
            <a:r>
              <a:rPr lang="pl-PL" b="1" dirty="0">
                <a:solidFill>
                  <a:srgbClr val="C00000"/>
                </a:solidFill>
              </a:rPr>
              <a:t>EMPATHY</a:t>
            </a:r>
          </a:p>
        </p:txBody>
      </p:sp>
      <p:pic>
        <p:nvPicPr>
          <p:cNvPr id="6" name="Symbol zastępczy zawartości 5">
            <a:extLst>
              <a:ext uri="{FF2B5EF4-FFF2-40B4-BE49-F238E27FC236}">
                <a16:creationId xmlns:a16="http://schemas.microsoft.com/office/drawing/2014/main" id="{70F9324E-136F-4E50-3E9E-FBAA1F53EC1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2510250"/>
            <a:ext cx="4038600" cy="2705862"/>
          </a:xfrm>
        </p:spPr>
      </p:pic>
      <p:sp>
        <p:nvSpPr>
          <p:cNvPr id="4" name="Symbol zastępczy zawartości 3">
            <a:extLst>
              <a:ext uri="{FF2B5EF4-FFF2-40B4-BE49-F238E27FC236}">
                <a16:creationId xmlns:a16="http://schemas.microsoft.com/office/drawing/2014/main" id="{C5A9BD5C-8841-58EC-013C-B62448E1758E}"/>
              </a:ext>
            </a:extLst>
          </p:cNvPr>
          <p:cNvSpPr>
            <a:spLocks noGrp="1"/>
          </p:cNvSpPr>
          <p:nvPr>
            <p:ph sz="half" idx="2"/>
          </p:nvPr>
        </p:nvSpPr>
        <p:spPr>
          <a:xfrm>
            <a:off x="4648200" y="1268760"/>
            <a:ext cx="4038600" cy="4525963"/>
          </a:xfrm>
        </p:spPr>
        <p:txBody>
          <a:bodyPr>
            <a:normAutofit/>
          </a:bodyPr>
          <a:lstStyle/>
          <a:p>
            <a:r>
              <a:rPr lang="en-US" dirty="0"/>
              <a:t>The ability to recognize other people's emotions </a:t>
            </a:r>
          </a:p>
          <a:p>
            <a:r>
              <a:rPr lang="en-US" dirty="0"/>
              <a:t>The ability to empathize with another person</a:t>
            </a:r>
          </a:p>
          <a:p>
            <a:pPr marL="0" indent="0">
              <a:buNone/>
            </a:pPr>
            <a:r>
              <a:rPr lang="pl-PL" dirty="0"/>
              <a:t>I</a:t>
            </a:r>
            <a:r>
              <a:rPr lang="en-US" dirty="0"/>
              <a:t>t allows us to feel like another person for a moment, to understand what he is feeling</a:t>
            </a:r>
          </a:p>
        </p:txBody>
      </p:sp>
      <p:sp>
        <p:nvSpPr>
          <p:cNvPr id="3" name="pole tekstowe 2">
            <a:extLst>
              <a:ext uri="{FF2B5EF4-FFF2-40B4-BE49-F238E27FC236}">
                <a16:creationId xmlns:a16="http://schemas.microsoft.com/office/drawing/2014/main" id="{F2A99CF1-92BC-C0B2-9E7F-BF2CD059A375}"/>
              </a:ext>
            </a:extLst>
          </p:cNvPr>
          <p:cNvSpPr txBox="1"/>
          <p:nvPr/>
        </p:nvSpPr>
        <p:spPr>
          <a:xfrm>
            <a:off x="683568" y="6141376"/>
            <a:ext cx="8460432" cy="523220"/>
          </a:xfrm>
          <a:prstGeom prst="rect">
            <a:avLst/>
          </a:prstGeom>
          <a:noFill/>
        </p:spPr>
        <p:txBody>
          <a:bodyPr wrap="square" rtlCol="0">
            <a:spAutoFit/>
          </a:bodyPr>
          <a:lstStyle/>
          <a:p>
            <a:r>
              <a:rPr lang="en-US" sz="2800" dirty="0">
                <a:solidFill>
                  <a:srgbClr val="C00000"/>
                </a:solidFill>
              </a:rPr>
              <a:t>A child learns empathy by experiencing it from adults</a:t>
            </a:r>
            <a:endParaRPr lang="pl-PL" sz="2800" dirty="0">
              <a:solidFill>
                <a:srgbClr val="C00000"/>
              </a:solidFill>
            </a:endParaRPr>
          </a:p>
        </p:txBody>
      </p:sp>
    </p:spTree>
    <p:extLst>
      <p:ext uri="{BB962C8B-B14F-4D97-AF65-F5344CB8AC3E}">
        <p14:creationId xmlns:p14="http://schemas.microsoft.com/office/powerpoint/2010/main" val="1754586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AA043D-0A24-BBB1-D1ED-6F69BCE569F7}"/>
              </a:ext>
            </a:extLst>
          </p:cNvPr>
          <p:cNvSpPr>
            <a:spLocks noGrp="1"/>
          </p:cNvSpPr>
          <p:nvPr>
            <p:ph type="title"/>
          </p:nvPr>
        </p:nvSpPr>
        <p:spPr/>
        <p:txBody>
          <a:bodyPr>
            <a:normAutofit fontScale="90000"/>
          </a:bodyPr>
          <a:lstStyle/>
          <a:p>
            <a:r>
              <a:rPr lang="pl-PL" b="1" dirty="0">
                <a:solidFill>
                  <a:srgbClr val="00B050"/>
                </a:solidFill>
              </a:rPr>
              <a:t>COMMUNICATION </a:t>
            </a:r>
            <a:br>
              <a:rPr lang="pl-PL" b="1" dirty="0">
                <a:solidFill>
                  <a:srgbClr val="00B050"/>
                </a:solidFill>
              </a:rPr>
            </a:br>
            <a:r>
              <a:rPr lang="pl-PL" b="1" dirty="0">
                <a:solidFill>
                  <a:srgbClr val="00B050"/>
                </a:solidFill>
              </a:rPr>
              <a:t>Non-</a:t>
            </a:r>
            <a:r>
              <a:rPr lang="pl-PL" b="1" dirty="0" err="1">
                <a:solidFill>
                  <a:srgbClr val="00B050"/>
                </a:solidFill>
              </a:rPr>
              <a:t>Violent</a:t>
            </a:r>
            <a:r>
              <a:rPr lang="pl-PL" b="1" dirty="0">
                <a:solidFill>
                  <a:srgbClr val="00B050"/>
                </a:solidFill>
              </a:rPr>
              <a:t> </a:t>
            </a:r>
            <a:r>
              <a:rPr lang="pl-PL" b="1" dirty="0" err="1">
                <a:solidFill>
                  <a:srgbClr val="00B050"/>
                </a:solidFill>
              </a:rPr>
              <a:t>Communication</a:t>
            </a:r>
            <a:r>
              <a:rPr lang="pl-PL" b="1" dirty="0">
                <a:solidFill>
                  <a:srgbClr val="00B050"/>
                </a:solidFill>
              </a:rPr>
              <a:t> (NVC)</a:t>
            </a:r>
          </a:p>
        </p:txBody>
      </p:sp>
      <p:sp>
        <p:nvSpPr>
          <p:cNvPr id="3" name="Symbol zastępczy zawartości 2">
            <a:extLst>
              <a:ext uri="{FF2B5EF4-FFF2-40B4-BE49-F238E27FC236}">
                <a16:creationId xmlns:a16="http://schemas.microsoft.com/office/drawing/2014/main" id="{6D2D833C-A72D-7FD2-402E-7AF76699EA26}"/>
              </a:ext>
            </a:extLst>
          </p:cNvPr>
          <p:cNvSpPr>
            <a:spLocks noGrp="1"/>
          </p:cNvSpPr>
          <p:nvPr>
            <p:ph idx="1"/>
          </p:nvPr>
        </p:nvSpPr>
        <p:spPr>
          <a:xfrm>
            <a:off x="457200" y="1590739"/>
            <a:ext cx="8229600" cy="4525963"/>
          </a:xfrm>
        </p:spPr>
        <p:txBody>
          <a:bodyPr/>
          <a:lstStyle/>
          <a:p>
            <a:pPr marL="0" indent="0" algn="ctr">
              <a:buNone/>
            </a:pPr>
            <a:r>
              <a:rPr lang="en-US" b="1" dirty="0"/>
              <a:t>The language of the giraffe versus the language of the jackal </a:t>
            </a:r>
            <a:endParaRPr lang="pl-PL" b="1" dirty="0"/>
          </a:p>
        </p:txBody>
      </p:sp>
      <p:pic>
        <p:nvPicPr>
          <p:cNvPr id="7" name="Obraz 6">
            <a:extLst>
              <a:ext uri="{FF2B5EF4-FFF2-40B4-BE49-F238E27FC236}">
                <a16:creationId xmlns:a16="http://schemas.microsoft.com/office/drawing/2014/main" id="{A78F337E-5B5E-54D0-EE94-0B0D818B84F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6611" y="2344651"/>
            <a:ext cx="2960399" cy="4457230"/>
          </a:xfrm>
          <a:prstGeom prst="rect">
            <a:avLst/>
          </a:prstGeom>
        </p:spPr>
      </p:pic>
      <p:pic>
        <p:nvPicPr>
          <p:cNvPr id="9" name="Obraz 8">
            <a:extLst>
              <a:ext uri="{FF2B5EF4-FFF2-40B4-BE49-F238E27FC236}">
                <a16:creationId xmlns:a16="http://schemas.microsoft.com/office/drawing/2014/main" id="{BDE46D81-F210-9F3D-98C4-C13BBD2E1C6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07114" y="3451380"/>
            <a:ext cx="4450275" cy="2543686"/>
          </a:xfrm>
          <a:prstGeom prst="rect">
            <a:avLst/>
          </a:prstGeom>
        </p:spPr>
      </p:pic>
    </p:spTree>
    <p:extLst>
      <p:ext uri="{BB962C8B-B14F-4D97-AF65-F5344CB8AC3E}">
        <p14:creationId xmlns:p14="http://schemas.microsoft.com/office/powerpoint/2010/main" val="2901951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BFB530-0386-8653-DF59-3EF89981C3C3}"/>
              </a:ext>
            </a:extLst>
          </p:cNvPr>
          <p:cNvSpPr>
            <a:spLocks noGrp="1"/>
          </p:cNvSpPr>
          <p:nvPr>
            <p:ph type="title"/>
          </p:nvPr>
        </p:nvSpPr>
        <p:spPr>
          <a:xfrm>
            <a:off x="457200" y="274638"/>
            <a:ext cx="8229600" cy="562074"/>
          </a:xfrm>
        </p:spPr>
        <p:txBody>
          <a:bodyPr>
            <a:normAutofit fontScale="90000"/>
          </a:bodyPr>
          <a:lstStyle/>
          <a:p>
            <a:r>
              <a:rPr lang="en-US" b="1" dirty="0">
                <a:solidFill>
                  <a:srgbClr val="C00000"/>
                </a:solidFill>
              </a:rPr>
              <a:t>The language of the Jackal: The YOU message</a:t>
            </a:r>
            <a:endParaRPr lang="pl-PL" b="1" dirty="0">
              <a:solidFill>
                <a:srgbClr val="C00000"/>
              </a:solidFill>
            </a:endParaRPr>
          </a:p>
        </p:txBody>
      </p:sp>
      <p:sp>
        <p:nvSpPr>
          <p:cNvPr id="3" name="Symbol zastępczy zawartości 2">
            <a:extLst>
              <a:ext uri="{FF2B5EF4-FFF2-40B4-BE49-F238E27FC236}">
                <a16:creationId xmlns:a16="http://schemas.microsoft.com/office/drawing/2014/main" id="{445C7A76-6A68-EC55-D6D0-8D8FC4F832BC}"/>
              </a:ext>
            </a:extLst>
          </p:cNvPr>
          <p:cNvSpPr>
            <a:spLocks noGrp="1"/>
          </p:cNvSpPr>
          <p:nvPr>
            <p:ph idx="1"/>
          </p:nvPr>
        </p:nvSpPr>
        <p:spPr>
          <a:xfrm>
            <a:off x="457200" y="1031161"/>
            <a:ext cx="8229600" cy="5552201"/>
          </a:xfrm>
        </p:spPr>
        <p:txBody>
          <a:bodyPr>
            <a:normAutofit fontScale="92500" lnSpcReduction="10000"/>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Stop talking!</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You never listen to me!</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Your problem. You're lazy so you got a bad grade!</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Why can't you behave like others?</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I can't talk to you normally!</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You are oversensitive! Don't be hysterical!</a:t>
            </a:r>
          </a:p>
          <a:p>
            <a:pPr algn="just">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Don't feel sorry for yourself, others have it worse than you!</a:t>
            </a:r>
          </a:p>
          <a:p>
            <a:pPr marL="0" indent="0" algn="just">
              <a:lnSpc>
                <a:spcPct val="107000"/>
              </a:lnSpc>
              <a:spcAft>
                <a:spcPts val="800"/>
              </a:spcAft>
              <a:buNone/>
            </a:pPr>
            <a:r>
              <a:rPr lang="pl-PL" dirty="0">
                <a:latin typeface="Calibri" panose="020F0502020204030204" pitchFamily="34" charset="0"/>
                <a:ea typeface="Calibri" panose="020F0502020204030204" pitchFamily="34" charset="0"/>
                <a:cs typeface="Calibri" panose="020F0502020204030204" pitchFamily="34" charset="0"/>
              </a:rPr>
              <a:t> </a:t>
            </a:r>
            <a:r>
              <a:rPr lang="en-US" dirty="0">
                <a:highlight>
                  <a:srgbClr val="FFFF00"/>
                </a:highlight>
                <a:latin typeface="Calibri" panose="020F0502020204030204" pitchFamily="34" charset="0"/>
                <a:ea typeface="Calibri" panose="020F0502020204030204" pitchFamily="34" charset="0"/>
                <a:cs typeface="Calibri" panose="020F0502020204030204" pitchFamily="34" charset="0"/>
              </a:rPr>
              <a:t>WHAT DO THEY CONTAIN?</a:t>
            </a:r>
          </a:p>
          <a:p>
            <a:endParaRPr lang="pl-PL" dirty="0"/>
          </a:p>
        </p:txBody>
      </p:sp>
    </p:spTree>
    <p:extLst>
      <p:ext uri="{BB962C8B-B14F-4D97-AF65-F5344CB8AC3E}">
        <p14:creationId xmlns:p14="http://schemas.microsoft.com/office/powerpoint/2010/main" val="1763711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DDB039DA-B44C-5B41-3730-52B84D8E5DF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512" y="-1"/>
            <a:ext cx="1800200" cy="2710413"/>
          </a:xfrm>
          <a:prstGeom prst="rect">
            <a:avLst/>
          </a:prstGeom>
        </p:spPr>
      </p:pic>
      <p:sp>
        <p:nvSpPr>
          <p:cNvPr id="2" name="Tytuł 1"/>
          <p:cNvSpPr>
            <a:spLocks noGrp="1"/>
          </p:cNvSpPr>
          <p:nvPr>
            <p:ph type="title"/>
          </p:nvPr>
        </p:nvSpPr>
        <p:spPr>
          <a:xfrm>
            <a:off x="2051720" y="261386"/>
            <a:ext cx="6635080" cy="1143000"/>
          </a:xfrm>
        </p:spPr>
        <p:txBody>
          <a:bodyPr/>
          <a:lstStyle/>
          <a:p>
            <a:r>
              <a:rPr lang="en-US" b="1" dirty="0">
                <a:solidFill>
                  <a:schemeClr val="tx2"/>
                </a:solidFill>
              </a:rPr>
              <a:t>The language of the Giraffe: the I message</a:t>
            </a:r>
            <a:endParaRPr lang="pl-PL" b="1" dirty="0">
              <a:solidFill>
                <a:schemeClr val="tx2"/>
              </a:solidFill>
            </a:endParaRPr>
          </a:p>
        </p:txBody>
      </p:sp>
      <p:sp>
        <p:nvSpPr>
          <p:cNvPr id="3" name="Symbol zastępczy zawartości 2"/>
          <p:cNvSpPr>
            <a:spLocks noGrp="1"/>
          </p:cNvSpPr>
          <p:nvPr>
            <p:ph idx="1"/>
          </p:nvPr>
        </p:nvSpPr>
        <p:spPr>
          <a:xfrm>
            <a:off x="480526" y="2708920"/>
            <a:ext cx="8229600" cy="4968552"/>
          </a:xfrm>
        </p:spPr>
        <p:txBody>
          <a:bodyPr>
            <a:normAutofit/>
          </a:bodyPr>
          <a:lstStyle/>
          <a:p>
            <a:pPr marL="0" indent="0" algn="just">
              <a:buNone/>
            </a:pPr>
            <a:r>
              <a:rPr lang="pl-PL" dirty="0"/>
              <a:t>I</a:t>
            </a:r>
            <a:r>
              <a:rPr lang="en-US" dirty="0"/>
              <a:t>t only says something about me, about how I feel about the other person's behavior</a:t>
            </a:r>
            <a:endParaRPr lang="pl-PL" dirty="0"/>
          </a:p>
          <a:p>
            <a:pPr marL="0" indent="0" algn="just">
              <a:buNone/>
            </a:pPr>
            <a:endParaRPr lang="pl-PL" b="1" dirty="0">
              <a:solidFill>
                <a:srgbClr val="00B050"/>
              </a:solidFill>
              <a:latin typeface="Book Antiqua"/>
              <a:ea typeface="Calibri"/>
              <a:cs typeface="Times New Roman"/>
            </a:endParaRPr>
          </a:p>
          <a:p>
            <a:pPr marL="0" indent="0" algn="just">
              <a:buNone/>
            </a:pPr>
            <a:r>
              <a:rPr lang="en-US" b="1" dirty="0">
                <a:solidFill>
                  <a:srgbClr val="00B050"/>
                </a:solidFill>
                <a:latin typeface="Book Antiqua"/>
                <a:ea typeface="Calibri"/>
                <a:cs typeface="Times New Roman"/>
              </a:rPr>
              <a:t>"I'm sorry that you don't call me back„</a:t>
            </a:r>
            <a:endParaRPr lang="pl-PL" b="1" dirty="0">
              <a:solidFill>
                <a:srgbClr val="00B050"/>
              </a:solidFill>
              <a:latin typeface="Book Antiqua"/>
              <a:ea typeface="Calibri"/>
              <a:cs typeface="Times New Roman"/>
            </a:endParaRPr>
          </a:p>
          <a:p>
            <a:pPr marL="0" indent="0" algn="just">
              <a:buNone/>
            </a:pPr>
            <a:endParaRPr lang="pl-PL" b="1" dirty="0">
              <a:latin typeface="Book Antiqua"/>
              <a:ea typeface="Calibri"/>
              <a:cs typeface="Times New Roman"/>
            </a:endParaRPr>
          </a:p>
          <a:p>
            <a:pPr marL="0" indent="0" algn="just">
              <a:buNone/>
            </a:pPr>
            <a:r>
              <a:rPr lang="pl-PL" b="1" dirty="0">
                <a:latin typeface="Book Antiqua"/>
                <a:ea typeface="Calibri"/>
                <a:cs typeface="Times New Roman"/>
              </a:rPr>
              <a:t>INSTEAD OF – </a:t>
            </a:r>
            <a:r>
              <a:rPr lang="en-US" b="1" dirty="0">
                <a:solidFill>
                  <a:srgbClr val="C00000"/>
                </a:solidFill>
                <a:latin typeface="Book Antiqua"/>
                <a:ea typeface="Calibri"/>
                <a:cs typeface="Times New Roman"/>
              </a:rPr>
              <a:t>You'll never call me back! You do not care about me!</a:t>
            </a:r>
            <a:endParaRPr lang="pl-PL" b="1" dirty="0">
              <a:solidFill>
                <a:srgbClr val="C00000"/>
              </a:solidFill>
              <a:latin typeface="Book Antiqua"/>
              <a:ea typeface="Calibri"/>
              <a:cs typeface="Times New Roman"/>
            </a:endParaRPr>
          </a:p>
          <a:p>
            <a:pPr marL="0" indent="0" algn="ctr">
              <a:lnSpc>
                <a:spcPct val="115000"/>
              </a:lnSpc>
              <a:spcAft>
                <a:spcPts val="1000"/>
              </a:spcAft>
              <a:buNone/>
            </a:pPr>
            <a:endParaRPr lang="pl-PL" b="1" dirty="0">
              <a:solidFill>
                <a:srgbClr val="92D050"/>
              </a:solidFill>
              <a:ea typeface="Calibri"/>
              <a:cs typeface="Times New Roman"/>
            </a:endParaRPr>
          </a:p>
          <a:p>
            <a:pPr marL="0" indent="0">
              <a:lnSpc>
                <a:spcPct val="115000"/>
              </a:lnSpc>
              <a:spcAft>
                <a:spcPts val="1000"/>
              </a:spcAft>
              <a:buNone/>
            </a:pPr>
            <a:endParaRPr lang="pl-PL" b="1" dirty="0">
              <a:solidFill>
                <a:schemeClr val="accent2"/>
              </a:solidFill>
              <a:ea typeface="Calibri"/>
              <a:cs typeface="Times New Roman"/>
            </a:endParaRPr>
          </a:p>
          <a:p>
            <a:pPr marL="0" indent="0">
              <a:buNone/>
            </a:pPr>
            <a:endParaRPr lang="pl-PL" dirty="0"/>
          </a:p>
        </p:txBody>
      </p:sp>
    </p:spTree>
    <p:extLst>
      <p:ext uri="{BB962C8B-B14F-4D97-AF65-F5344CB8AC3E}">
        <p14:creationId xmlns:p14="http://schemas.microsoft.com/office/powerpoint/2010/main" val="23890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6E0C2CA-AD65-3190-A920-29417B0C4414}"/>
              </a:ext>
            </a:extLst>
          </p:cNvPr>
          <p:cNvPicPr>
            <a:picLocks noChangeAspect="1"/>
          </p:cNvPicPr>
          <p:nvPr/>
        </p:nvPicPr>
        <p:blipFill>
          <a:blip r:embed="rId2"/>
          <a:stretch>
            <a:fillRect/>
          </a:stretch>
        </p:blipFill>
        <p:spPr>
          <a:xfrm>
            <a:off x="4572001" y="3573016"/>
            <a:ext cx="4106822" cy="2331151"/>
          </a:xfrm>
          <a:prstGeom prst="rect">
            <a:avLst/>
          </a:prstGeom>
        </p:spPr>
      </p:pic>
      <p:sp>
        <p:nvSpPr>
          <p:cNvPr id="2" name="Tytuł 1">
            <a:extLst>
              <a:ext uri="{FF2B5EF4-FFF2-40B4-BE49-F238E27FC236}">
                <a16:creationId xmlns:a16="http://schemas.microsoft.com/office/drawing/2014/main" id="{3B69B873-8413-44E6-C758-04E1F09455B5}"/>
              </a:ext>
            </a:extLst>
          </p:cNvPr>
          <p:cNvSpPr>
            <a:spLocks noGrp="1"/>
          </p:cNvSpPr>
          <p:nvPr>
            <p:ph type="title"/>
          </p:nvPr>
        </p:nvSpPr>
        <p:spPr>
          <a:xfrm>
            <a:off x="449222" y="239414"/>
            <a:ext cx="8229600" cy="457199"/>
          </a:xfrm>
        </p:spPr>
        <p:txBody>
          <a:bodyPr/>
          <a:lstStyle/>
          <a:p>
            <a:r>
              <a:rPr lang="en-US" sz="4000" b="1" dirty="0">
                <a:solidFill>
                  <a:srgbClr val="00B050"/>
                </a:solidFill>
              </a:rPr>
              <a:t>Where did the idea for the project come from?</a:t>
            </a:r>
            <a:endParaRPr lang="pl-PL" sz="4000" b="1" dirty="0">
              <a:solidFill>
                <a:srgbClr val="00B050"/>
              </a:solidFill>
            </a:endParaRPr>
          </a:p>
        </p:txBody>
      </p:sp>
      <p:sp>
        <p:nvSpPr>
          <p:cNvPr id="3" name="Symbol zastępczy zawartości 2">
            <a:extLst>
              <a:ext uri="{FF2B5EF4-FFF2-40B4-BE49-F238E27FC236}">
                <a16:creationId xmlns:a16="http://schemas.microsoft.com/office/drawing/2014/main" id="{679682D7-0AFA-4C3E-EF47-086D203936DF}"/>
              </a:ext>
            </a:extLst>
          </p:cNvPr>
          <p:cNvSpPr>
            <a:spLocks noGrp="1"/>
          </p:cNvSpPr>
          <p:nvPr>
            <p:ph idx="1"/>
          </p:nvPr>
        </p:nvSpPr>
        <p:spPr>
          <a:xfrm>
            <a:off x="156997" y="933561"/>
            <a:ext cx="8499310" cy="4702846"/>
          </a:xfrm>
        </p:spPr>
        <p:txBody>
          <a:bodyPr/>
          <a:lstStyle/>
          <a:p>
            <a:pPr algn="just"/>
            <a:r>
              <a:rPr lang="en-US" sz="3000" dirty="0"/>
              <a:t>The analysis of trends in the countries participating in the study of the phenomenon of bullying between 1993/1994 to 2005/2006 shows that there was no change in the reduction of the phenomenon in Poland, yet the scale of the problem in other countries, e.g. in Italy, decreased.</a:t>
            </a:r>
            <a:endParaRPr lang="pl-PL" sz="3000" dirty="0"/>
          </a:p>
          <a:p>
            <a:pPr algn="just"/>
            <a:endParaRPr lang="pl-PL" dirty="0"/>
          </a:p>
          <a:p>
            <a:pPr algn="just"/>
            <a:endParaRPr lang="pl-PL" dirty="0"/>
          </a:p>
          <a:p>
            <a:pPr marL="0" indent="0" algn="just">
              <a:buNone/>
            </a:pPr>
            <a:endParaRPr lang="pl-PL" dirty="0"/>
          </a:p>
          <a:p>
            <a:pPr marL="0" indent="0" algn="just">
              <a:buNone/>
            </a:pPr>
            <a:endParaRPr lang="pl-PL" dirty="0"/>
          </a:p>
        </p:txBody>
      </p:sp>
      <p:pic>
        <p:nvPicPr>
          <p:cNvPr id="4098" name="Picture 2">
            <a:extLst>
              <a:ext uri="{FF2B5EF4-FFF2-40B4-BE49-F238E27FC236}">
                <a16:creationId xmlns:a16="http://schemas.microsoft.com/office/drawing/2014/main" id="{743348D9-0817-3D9D-ECB3-BB2A05EC5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07" y="3861048"/>
            <a:ext cx="3404195" cy="225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857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15F532-09C7-3A5A-77F0-83753946A188}"/>
              </a:ext>
            </a:extLst>
          </p:cNvPr>
          <p:cNvSpPr>
            <a:spLocks noGrp="1"/>
          </p:cNvSpPr>
          <p:nvPr>
            <p:ph type="title"/>
          </p:nvPr>
        </p:nvSpPr>
        <p:spPr>
          <a:xfrm>
            <a:off x="457200" y="0"/>
            <a:ext cx="8229600" cy="1143000"/>
          </a:xfrm>
        </p:spPr>
        <p:txBody>
          <a:bodyPr>
            <a:normAutofit fontScale="90000"/>
          </a:bodyPr>
          <a:lstStyle/>
          <a:p>
            <a:r>
              <a:rPr lang="en-US" b="1" dirty="0">
                <a:solidFill>
                  <a:srgbClr val="0070C0"/>
                </a:solidFill>
              </a:rPr>
              <a:t>The language of the Giraffe: the I message</a:t>
            </a:r>
            <a:endParaRPr lang="pl-PL" b="1" dirty="0">
              <a:solidFill>
                <a:srgbClr val="0070C0"/>
              </a:solidFill>
            </a:endParaRPr>
          </a:p>
        </p:txBody>
      </p:sp>
      <p:sp>
        <p:nvSpPr>
          <p:cNvPr id="3" name="Symbol zastępczy zawartości 2">
            <a:extLst>
              <a:ext uri="{FF2B5EF4-FFF2-40B4-BE49-F238E27FC236}">
                <a16:creationId xmlns:a16="http://schemas.microsoft.com/office/drawing/2014/main" id="{C6D5E076-D53B-CD8A-558D-EE1A53D4B406}"/>
              </a:ext>
            </a:extLst>
          </p:cNvPr>
          <p:cNvSpPr>
            <a:spLocks noGrp="1"/>
          </p:cNvSpPr>
          <p:nvPr>
            <p:ph idx="1"/>
          </p:nvPr>
        </p:nvSpPr>
        <p:spPr>
          <a:xfrm>
            <a:off x="323528" y="1168287"/>
            <a:ext cx="8568952" cy="5429065"/>
          </a:xfrm>
        </p:spPr>
        <p:txBody>
          <a:bodyPr>
            <a:normAutofit/>
          </a:bodyPr>
          <a:lstStyle/>
          <a:p>
            <a:r>
              <a:rPr lang="en-US" dirty="0"/>
              <a:t>It bothers me that you interrupt me again.</a:t>
            </a:r>
          </a:p>
          <a:p>
            <a:r>
              <a:rPr lang="en-US" dirty="0"/>
              <a:t>I feel ignored when you text while talking to me</a:t>
            </a:r>
          </a:p>
          <a:p>
            <a:r>
              <a:rPr lang="en-US" dirty="0"/>
              <a:t>It's hard for me to hear that I'm oversensitive. My feelings are being judged, it doesn't help</a:t>
            </a:r>
          </a:p>
          <a:p>
            <a:r>
              <a:rPr lang="en-US" dirty="0"/>
              <a:t>You have no permission to talk to me that way</a:t>
            </a:r>
          </a:p>
          <a:p>
            <a:r>
              <a:rPr lang="en-US" dirty="0"/>
              <a:t>I need YOU to help me this time</a:t>
            </a:r>
          </a:p>
          <a:p>
            <a:pPr marL="0" indent="0">
              <a:buNone/>
            </a:pPr>
            <a:r>
              <a:rPr lang="en-US" dirty="0">
                <a:highlight>
                  <a:srgbClr val="FFFF00"/>
                </a:highlight>
              </a:rPr>
              <a:t>WHAT DOESN’T IT CONTAIN?</a:t>
            </a:r>
          </a:p>
          <a:p>
            <a:endParaRPr lang="pl-PL" dirty="0"/>
          </a:p>
          <a:p>
            <a:endParaRPr lang="pl-PL" dirty="0"/>
          </a:p>
          <a:p>
            <a:endParaRPr lang="pl-PL" dirty="0"/>
          </a:p>
        </p:txBody>
      </p:sp>
    </p:spTree>
    <p:extLst>
      <p:ext uri="{BB962C8B-B14F-4D97-AF65-F5344CB8AC3E}">
        <p14:creationId xmlns:p14="http://schemas.microsoft.com/office/powerpoint/2010/main" val="3148367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9C46E4-6245-4B40-A1D3-53072A9CD6E2}"/>
              </a:ext>
            </a:extLst>
          </p:cNvPr>
          <p:cNvSpPr>
            <a:spLocks noGrp="1"/>
          </p:cNvSpPr>
          <p:nvPr>
            <p:ph type="title"/>
          </p:nvPr>
        </p:nvSpPr>
        <p:spPr/>
        <p:txBody>
          <a:bodyPr/>
          <a:lstStyle/>
          <a:p>
            <a:r>
              <a:rPr lang="en-US" b="1" dirty="0">
                <a:solidFill>
                  <a:srgbClr val="0070C0"/>
                </a:solidFill>
              </a:rPr>
              <a:t>The ADVANTAGES of "the giraffe language"</a:t>
            </a:r>
            <a:endParaRPr lang="pl-PL" b="1" dirty="0">
              <a:solidFill>
                <a:srgbClr val="0070C0"/>
              </a:solidFill>
            </a:endParaRPr>
          </a:p>
        </p:txBody>
      </p:sp>
      <p:sp>
        <p:nvSpPr>
          <p:cNvPr id="3" name="Symbol zastępczy zawartości 2">
            <a:extLst>
              <a:ext uri="{FF2B5EF4-FFF2-40B4-BE49-F238E27FC236}">
                <a16:creationId xmlns:a16="http://schemas.microsoft.com/office/drawing/2014/main" id="{B52ACCF7-6E77-4229-891C-B551AD0C7A86}"/>
              </a:ext>
            </a:extLst>
          </p:cNvPr>
          <p:cNvSpPr>
            <a:spLocks noGrp="1"/>
          </p:cNvSpPr>
          <p:nvPr>
            <p:ph idx="1"/>
          </p:nvPr>
        </p:nvSpPr>
        <p:spPr>
          <a:xfrm>
            <a:off x="179512" y="1417638"/>
            <a:ext cx="8712968" cy="4708525"/>
          </a:xfrm>
        </p:spPr>
        <p:txBody>
          <a:bodyPr/>
          <a:lstStyle/>
          <a:p>
            <a:r>
              <a:rPr lang="en-US" dirty="0"/>
              <a:t>it does </a:t>
            </a:r>
            <a:r>
              <a:rPr lang="en-US" dirty="0">
                <a:solidFill>
                  <a:srgbClr val="FF0000"/>
                </a:solidFill>
              </a:rPr>
              <a:t>not </a:t>
            </a:r>
            <a:r>
              <a:rPr lang="en-US" dirty="0"/>
              <a:t>judge the other person,</a:t>
            </a:r>
          </a:p>
          <a:p>
            <a:r>
              <a:rPr lang="en-US" dirty="0"/>
              <a:t>is concrete, based on facts,</a:t>
            </a:r>
          </a:p>
          <a:p>
            <a:r>
              <a:rPr lang="en-US" dirty="0"/>
              <a:t>it is personal, so it increases the level of openness in the relationship</a:t>
            </a:r>
          </a:p>
          <a:p>
            <a:r>
              <a:rPr lang="en-US" dirty="0">
                <a:solidFill>
                  <a:srgbClr val="FF0000"/>
                </a:solidFill>
              </a:rPr>
              <a:t>The YOU message: "You are selfish. As usual, you're not listening to me!"</a:t>
            </a:r>
          </a:p>
          <a:p>
            <a:r>
              <a:rPr lang="en-US" dirty="0">
                <a:solidFill>
                  <a:srgbClr val="0070C0"/>
                </a:solidFill>
              </a:rPr>
              <a:t>The I message: "I feel ignored when you look at your phone when I'm talking to you"</a:t>
            </a:r>
          </a:p>
          <a:p>
            <a:pPr marL="0" indent="0" algn="just">
              <a:buNone/>
            </a:pPr>
            <a:endParaRPr lang="pl-PL" sz="2800" dirty="0">
              <a:solidFill>
                <a:srgbClr val="0070C0"/>
              </a:solidFill>
            </a:endParaRPr>
          </a:p>
        </p:txBody>
      </p:sp>
    </p:spTree>
    <p:extLst>
      <p:ext uri="{BB962C8B-B14F-4D97-AF65-F5344CB8AC3E}">
        <p14:creationId xmlns:p14="http://schemas.microsoft.com/office/powerpoint/2010/main" val="986702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864096"/>
          </a:xfrm>
        </p:spPr>
        <p:txBody>
          <a:bodyPr/>
          <a:lstStyle/>
          <a:p>
            <a:r>
              <a:rPr lang="en-US" b="1" dirty="0">
                <a:solidFill>
                  <a:srgbClr val="0070C0"/>
                </a:solidFill>
              </a:rPr>
              <a:t>Find the “I message" (in the following):</a:t>
            </a:r>
            <a:endParaRPr lang="pl-PL" b="1" dirty="0">
              <a:solidFill>
                <a:srgbClr val="0070C0"/>
              </a:solidFill>
            </a:endParaRPr>
          </a:p>
        </p:txBody>
      </p:sp>
      <p:sp>
        <p:nvSpPr>
          <p:cNvPr id="3" name="Symbol zastępczy zawartości 2"/>
          <p:cNvSpPr>
            <a:spLocks noGrp="1"/>
          </p:cNvSpPr>
          <p:nvPr>
            <p:ph idx="1"/>
          </p:nvPr>
        </p:nvSpPr>
        <p:spPr>
          <a:xfrm>
            <a:off x="107504" y="1052736"/>
            <a:ext cx="8856984" cy="4929411"/>
          </a:xfrm>
        </p:spPr>
        <p:txBody>
          <a:bodyPr/>
          <a:lstStyle/>
          <a:p>
            <a:pPr lvl="0" algn="just"/>
            <a:endParaRPr lang="pl-PL" sz="2400" i="1" dirty="0"/>
          </a:p>
          <a:p>
            <a:pPr lvl="0" algn="just"/>
            <a:r>
              <a:rPr lang="en-US" sz="2400" i="1" dirty="0"/>
              <a:t>I don't like it when you're late for class.</a:t>
            </a:r>
          </a:p>
          <a:p>
            <a:pPr lvl="0" algn="just"/>
            <a:r>
              <a:rPr lang="en-US" sz="2400" i="1" dirty="0"/>
              <a:t>Stop feeling sorry for yourself and start learning.</a:t>
            </a:r>
          </a:p>
          <a:p>
            <a:pPr lvl="0" algn="just"/>
            <a:r>
              <a:rPr lang="en-US" sz="2400" i="1" dirty="0"/>
              <a:t>It bothers me that you're talking now while I’m teaching</a:t>
            </a:r>
          </a:p>
          <a:p>
            <a:pPr lvl="0" algn="just"/>
            <a:r>
              <a:rPr lang="en-US" sz="2400" i="1" dirty="0"/>
              <a:t>You're a latecomer like no other!</a:t>
            </a:r>
          </a:p>
          <a:p>
            <a:pPr lvl="0" algn="just"/>
            <a:r>
              <a:rPr lang="en-US" sz="2400" i="1" dirty="0"/>
              <a:t>It's your fault! Because of you I didn't manage to finish the test</a:t>
            </a:r>
          </a:p>
          <a:p>
            <a:pPr lvl="0" algn="just"/>
            <a:r>
              <a:rPr lang="en-US" sz="2400" i="1" dirty="0"/>
              <a:t>You're lazy, you always keep putting things off until later</a:t>
            </a:r>
          </a:p>
          <a:p>
            <a:pPr lvl="0" algn="just"/>
            <a:r>
              <a:rPr lang="en-US" sz="2400" i="1" dirty="0"/>
              <a:t>I can't concentrate in this noise</a:t>
            </a:r>
          </a:p>
          <a:p>
            <a:pPr lvl="0" algn="just"/>
            <a:r>
              <a:rPr lang="en-US" sz="2400" i="1" dirty="0"/>
              <a:t>It's hard for me to teach when you're talking</a:t>
            </a:r>
          </a:p>
          <a:p>
            <a:pPr lvl="0" algn="just"/>
            <a:r>
              <a:rPr lang="en-US" sz="2400" i="1" dirty="0"/>
              <a:t>I feel angry when you talk to me like this</a:t>
            </a:r>
          </a:p>
        </p:txBody>
      </p:sp>
    </p:spTree>
    <p:extLst>
      <p:ext uri="{BB962C8B-B14F-4D97-AF65-F5344CB8AC3E}">
        <p14:creationId xmlns:p14="http://schemas.microsoft.com/office/powerpoint/2010/main" val="2441658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p:txBody>
          <a:bodyPr/>
          <a:lstStyle/>
          <a:p>
            <a:r>
              <a:rPr lang="en-US" altLang="pl-PL" b="1" dirty="0">
                <a:solidFill>
                  <a:srgbClr val="C00000"/>
                </a:solidFill>
              </a:rPr>
              <a:t>Replace the “YOU message” with the “I message”</a:t>
            </a:r>
            <a:endParaRPr lang="pl-PL" altLang="pl-PL" b="1" dirty="0">
              <a:solidFill>
                <a:srgbClr val="C00000"/>
              </a:solidFill>
            </a:endParaRPr>
          </a:p>
        </p:txBody>
      </p:sp>
      <p:sp>
        <p:nvSpPr>
          <p:cNvPr id="20483" name="Symbol zastępczy zawartości 2"/>
          <p:cNvSpPr>
            <a:spLocks noGrp="1"/>
          </p:cNvSpPr>
          <p:nvPr>
            <p:ph idx="1"/>
          </p:nvPr>
        </p:nvSpPr>
        <p:spPr/>
        <p:txBody>
          <a:bodyPr/>
          <a:lstStyle/>
          <a:p>
            <a:pPr marL="0" indent="0">
              <a:buNone/>
            </a:pPr>
            <a:r>
              <a:rPr lang="en-US" altLang="pl-PL" sz="2800" dirty="0"/>
              <a:t>"You always interrupt me when I'm talking"</a:t>
            </a:r>
          </a:p>
          <a:p>
            <a:pPr marL="0" indent="0">
              <a:buNone/>
            </a:pPr>
            <a:r>
              <a:rPr lang="en-US" altLang="pl-PL" sz="2800" dirty="0"/>
              <a:t>……….</a:t>
            </a:r>
          </a:p>
          <a:p>
            <a:pPr marL="0" indent="0">
              <a:buNone/>
            </a:pPr>
            <a:r>
              <a:rPr lang="en-US" altLang="pl-PL" sz="2800" dirty="0"/>
              <a:t>"You never listen to what I say"</a:t>
            </a:r>
          </a:p>
          <a:p>
            <a:pPr marL="0" indent="0">
              <a:buNone/>
            </a:pPr>
            <a:r>
              <a:rPr lang="en-US" altLang="pl-PL" sz="2800" dirty="0"/>
              <a:t>…………</a:t>
            </a:r>
          </a:p>
          <a:p>
            <a:pPr marL="0" indent="0">
              <a:buNone/>
            </a:pPr>
            <a:r>
              <a:rPr lang="en-US" altLang="pl-PL" sz="2800" dirty="0"/>
              <a:t>"You keep taking my charger without permission"</a:t>
            </a:r>
          </a:p>
          <a:p>
            <a:pPr marL="0" indent="0">
              <a:buNone/>
            </a:pPr>
            <a:r>
              <a:rPr lang="en-US" altLang="pl-PL" sz="2800" dirty="0"/>
              <a:t>…………</a:t>
            </a:r>
          </a:p>
          <a:p>
            <a:pPr marL="0" indent="0">
              <a:buNone/>
            </a:pPr>
            <a:r>
              <a:rPr lang="en-US" altLang="pl-PL" sz="2800" dirty="0"/>
              <a:t>"You're so disorganized! How could you lose the keys?„</a:t>
            </a:r>
            <a:endParaRPr lang="pl-PL" altLang="pl-PL" sz="2800" dirty="0"/>
          </a:p>
          <a:p>
            <a:pPr marL="0" indent="0">
              <a:buNone/>
            </a:pPr>
            <a:r>
              <a:rPr lang="en-US" altLang="pl-PL" sz="2800" dirty="0"/>
              <a:t>………..</a:t>
            </a:r>
          </a:p>
          <a:p>
            <a:pPr>
              <a:lnSpc>
                <a:spcPct val="115000"/>
              </a:lnSpc>
              <a:spcAft>
                <a:spcPts val="1000"/>
              </a:spcAft>
            </a:pPr>
            <a:endParaRPr lang="pl-PL" altLang="pl-PL" dirty="0"/>
          </a:p>
          <a:p>
            <a:endParaRPr lang="pl-PL" altLang="pl-PL" dirty="0"/>
          </a:p>
        </p:txBody>
      </p:sp>
    </p:spTree>
    <p:extLst>
      <p:ext uri="{BB962C8B-B14F-4D97-AF65-F5344CB8AC3E}">
        <p14:creationId xmlns:p14="http://schemas.microsoft.com/office/powerpoint/2010/main" val="2159942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F3C131-0005-40C7-30B8-7F00E56C11C6}"/>
              </a:ext>
            </a:extLst>
          </p:cNvPr>
          <p:cNvSpPr>
            <a:spLocks noGrp="1"/>
          </p:cNvSpPr>
          <p:nvPr>
            <p:ph type="title"/>
          </p:nvPr>
        </p:nvSpPr>
        <p:spPr>
          <a:xfrm>
            <a:off x="484515" y="1352"/>
            <a:ext cx="8229600" cy="1143000"/>
          </a:xfrm>
        </p:spPr>
        <p:txBody>
          <a:bodyPr/>
          <a:lstStyle/>
          <a:p>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The 4-step model of Nonviolent Communication</a:t>
            </a:r>
            <a:endParaRPr lang="pl-PL" b="1" dirty="0">
              <a:solidFill>
                <a:srgbClr val="0070C0"/>
              </a:solidFill>
            </a:endParaRPr>
          </a:p>
        </p:txBody>
      </p:sp>
      <p:sp>
        <p:nvSpPr>
          <p:cNvPr id="3" name="Symbol zastępczy zawartości 2">
            <a:extLst>
              <a:ext uri="{FF2B5EF4-FFF2-40B4-BE49-F238E27FC236}">
                <a16:creationId xmlns:a16="http://schemas.microsoft.com/office/drawing/2014/main" id="{F263C3B1-0D7F-D3F8-A662-BA7EFC2572D5}"/>
              </a:ext>
            </a:extLst>
          </p:cNvPr>
          <p:cNvSpPr>
            <a:spLocks noGrp="1"/>
          </p:cNvSpPr>
          <p:nvPr>
            <p:ph idx="1"/>
          </p:nvPr>
        </p:nvSpPr>
        <p:spPr>
          <a:xfrm>
            <a:off x="395536" y="980728"/>
            <a:ext cx="8424936" cy="4525963"/>
          </a:xfrm>
        </p:spPr>
        <p:txBody>
          <a:bodyPr/>
          <a:lstStyle/>
          <a:p>
            <a:pPr marL="0" indent="0" algn="just">
              <a:lnSpc>
                <a:spcPct val="107000"/>
              </a:lnSpc>
              <a:spcAft>
                <a:spcPts val="800"/>
              </a:spcAft>
              <a:buNone/>
            </a:pPr>
            <a:r>
              <a:rPr lang="pl-PL"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Expressing feelings: 				</a:t>
            </a:r>
            <a:endParaRPr lang="pl-PL"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2400" i="1" dirty="0">
                <a:solidFill>
                  <a:srgbClr val="FF0000"/>
                </a:solidFill>
                <a:latin typeface="Calibri" panose="020F0502020204030204" pitchFamily="34" charset="0"/>
                <a:ea typeface="Calibri" panose="020F0502020204030204" pitchFamily="34" charset="0"/>
                <a:cs typeface="Calibri" panose="020F0502020204030204" pitchFamily="34" charset="0"/>
              </a:rPr>
              <a:t>I feel / I don't like / I am / it disturbs me (when)………</a:t>
            </a:r>
            <a:endPar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2400" dirty="0">
                <a:solidFill>
                  <a:srgbClr val="7030A0"/>
                </a:solidFill>
                <a:latin typeface="Calibri" panose="020F0502020204030204" pitchFamily="34" charset="0"/>
                <a:ea typeface="Calibri" panose="020F0502020204030204" pitchFamily="34" charset="0"/>
                <a:cs typeface="Calibri" panose="020F0502020204030204" pitchFamily="34" charset="0"/>
              </a:rPr>
              <a:t>2.	Description of the facts which we refer to - without judgment.                    	         </a:t>
            </a:r>
            <a:endParaRPr lang="pl-PL" sz="240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2400" i="1" dirty="0">
                <a:solidFill>
                  <a:srgbClr val="7030A0"/>
                </a:solidFill>
                <a:latin typeface="Calibri" panose="020F0502020204030204" pitchFamily="34" charset="0"/>
                <a:ea typeface="Calibri" panose="020F0502020204030204" pitchFamily="34" charset="0"/>
                <a:cs typeface="Calibri" panose="020F0502020204030204" pitchFamily="34" charset="0"/>
              </a:rPr>
              <a:t>When you …. (description of facts)</a:t>
            </a:r>
          </a:p>
          <a:p>
            <a:pPr marL="0" indent="0" algn="just">
              <a:lnSpc>
                <a:spcPct val="107000"/>
              </a:lnSpc>
              <a:spcAft>
                <a:spcPts val="800"/>
              </a:spcAft>
              <a:buNone/>
            </a:pPr>
            <a:r>
              <a:rPr lang="pl-PL" sz="2400" dirty="0">
                <a:solidFill>
                  <a:srgbClr val="00B050"/>
                </a:solidFill>
                <a:latin typeface="Calibri" panose="020F0502020204030204" pitchFamily="34" charset="0"/>
                <a:ea typeface="Calibri" panose="020F0502020204030204" pitchFamily="34" charset="0"/>
                <a:cs typeface="Calibri" panose="020F0502020204030204" pitchFamily="34" charset="0"/>
              </a:rPr>
              <a:t>3. </a:t>
            </a:r>
            <a:r>
              <a:rPr lang="en-US" sz="2400" dirty="0">
                <a:solidFill>
                  <a:srgbClr val="00B050"/>
                </a:solidFill>
                <a:latin typeface="Calibri" panose="020F0502020204030204" pitchFamily="34" charset="0"/>
                <a:ea typeface="Calibri" panose="020F0502020204030204" pitchFamily="34" charset="0"/>
                <a:cs typeface="Calibri" panose="020F0502020204030204" pitchFamily="34" charset="0"/>
              </a:rPr>
              <a:t>Expressing your needs: 		</a:t>
            </a:r>
            <a:endParaRPr lang="pl-PL"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2400" i="1" dirty="0">
                <a:solidFill>
                  <a:srgbClr val="00B050"/>
                </a:solidFill>
                <a:latin typeface="Calibri" panose="020F0502020204030204" pitchFamily="34" charset="0"/>
                <a:ea typeface="Calibri" panose="020F0502020204030204" pitchFamily="34" charset="0"/>
                <a:cs typeface="Calibri" panose="020F0502020204030204" pitchFamily="34" charset="0"/>
              </a:rPr>
              <a:t>Because I need…..</a:t>
            </a:r>
            <a:endParaRPr lang="en-U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2400" dirty="0">
                <a:solidFill>
                  <a:srgbClr val="FFC000"/>
                </a:solidFill>
                <a:latin typeface="Calibri" panose="020F0502020204030204" pitchFamily="34" charset="0"/>
                <a:ea typeface="Calibri" panose="020F0502020204030204" pitchFamily="34" charset="0"/>
                <a:cs typeface="Calibri" panose="020F0502020204030204" pitchFamily="34" charset="0"/>
              </a:rPr>
              <a:t>4</a:t>
            </a:r>
            <a:r>
              <a:rPr lang="pl-PL" sz="2400" dirty="0">
                <a:solidFill>
                  <a:srgbClr val="FFC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C000"/>
                </a:solidFill>
                <a:latin typeface="Calibri" panose="020F0502020204030204" pitchFamily="34" charset="0"/>
                <a:ea typeface="Calibri" panose="020F0502020204030204" pitchFamily="34" charset="0"/>
                <a:cs typeface="Calibri" panose="020F0502020204030204" pitchFamily="34" charset="0"/>
              </a:rPr>
              <a:t>Expressing your expectations - that is, asking for specific behavior in the future:</a:t>
            </a:r>
          </a:p>
          <a:p>
            <a:pPr marL="0" indent="0" algn="just">
              <a:lnSpc>
                <a:spcPct val="107000"/>
              </a:lnSpc>
              <a:spcAft>
                <a:spcPts val="800"/>
              </a:spcAft>
              <a:buNone/>
            </a:pPr>
            <a:r>
              <a:rPr lang="en-US" sz="2400" i="1" dirty="0">
                <a:solidFill>
                  <a:srgbClr val="FFC000"/>
                </a:solidFill>
                <a:latin typeface="Calibri" panose="020F0502020204030204" pitchFamily="34" charset="0"/>
                <a:ea typeface="Calibri" panose="020F0502020204030204" pitchFamily="34" charset="0"/>
                <a:cs typeface="Calibri" panose="020F0502020204030204" pitchFamily="34" charset="0"/>
              </a:rPr>
              <a:t>I expect that next time ...</a:t>
            </a:r>
          </a:p>
        </p:txBody>
      </p:sp>
    </p:spTree>
    <p:extLst>
      <p:ext uri="{BB962C8B-B14F-4D97-AF65-F5344CB8AC3E}">
        <p14:creationId xmlns:p14="http://schemas.microsoft.com/office/powerpoint/2010/main" val="2104930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19F1D5C-E84B-946B-11CD-E4AFA67DD140}"/>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3700" b="1" dirty="0"/>
              <a:t>The ability to solve conflicts</a:t>
            </a:r>
            <a:endParaRPr lang="pl-PL" sz="3700" b="1" dirty="0"/>
          </a:p>
        </p:txBody>
      </p:sp>
      <p:pic>
        <p:nvPicPr>
          <p:cNvPr id="8" name="Obraz 7" descr="Obraz zawierający osoba, ściana, wewnątrz, chłopiec&#10;&#10;Opis wygenerowany automatycznie">
            <a:extLst>
              <a:ext uri="{FF2B5EF4-FFF2-40B4-BE49-F238E27FC236}">
                <a16:creationId xmlns:a16="http://schemas.microsoft.com/office/drawing/2014/main" id="{5E8DA7D9-9367-5C1D-FCDC-5E25F31E602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050"/>
          <a:stretch/>
        </p:blipFill>
        <p:spPr>
          <a:xfrm>
            <a:off x="457200" y="1600200"/>
            <a:ext cx="8229600" cy="4525963"/>
          </a:xfrm>
          <a:prstGeom prst="rect">
            <a:avLst/>
          </a:prstGeom>
          <a:noFill/>
        </p:spPr>
      </p:pic>
    </p:spTree>
    <p:extLst>
      <p:ext uri="{BB962C8B-B14F-4D97-AF65-F5344CB8AC3E}">
        <p14:creationId xmlns:p14="http://schemas.microsoft.com/office/powerpoint/2010/main" val="100784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D80DA115-2261-52B0-0147-0F77CDABA70C}"/>
              </a:ext>
            </a:extLst>
          </p:cNvPr>
          <p:cNvSpPr>
            <a:spLocks noGrp="1"/>
          </p:cNvSpPr>
          <p:nvPr>
            <p:ph idx="1"/>
          </p:nvPr>
        </p:nvSpPr>
        <p:spPr>
          <a:xfrm>
            <a:off x="433099" y="1863213"/>
            <a:ext cx="8229600" cy="4525963"/>
          </a:xfrm>
        </p:spPr>
        <p:txBody>
          <a:bodyPr>
            <a:normAutofit fontScale="85000" lnSpcReduction="20000"/>
          </a:bodyPr>
          <a:lstStyle/>
          <a:p>
            <a:pPr lvl="0" algn="just">
              <a:lnSpc>
                <a:spcPct val="107000"/>
              </a:lnSpc>
              <a:spcAft>
                <a:spcPts val="800"/>
              </a:spcAft>
              <a:tabLst>
                <a:tab pos="457200" algn="l"/>
              </a:tabLst>
            </a:pPr>
            <a:r>
              <a:rPr lang="en-US" dirty="0">
                <a:latin typeface="Tahoma" panose="020B0604030504040204" pitchFamily="34" charset="0"/>
                <a:ea typeface="Calibri" panose="020F0502020204030204" pitchFamily="34" charset="0"/>
                <a:cs typeface="Times New Roman" panose="02020603050405020304" pitchFamily="18" charset="0"/>
              </a:rPr>
              <a:t>Investigating, who started it? Determining who is guilty.</a:t>
            </a:r>
          </a:p>
          <a:p>
            <a:pPr lvl="0" algn="just">
              <a:lnSpc>
                <a:spcPct val="107000"/>
              </a:lnSpc>
              <a:spcAft>
                <a:spcPts val="800"/>
              </a:spcAft>
              <a:tabLst>
                <a:tab pos="457200" algn="l"/>
              </a:tabLst>
            </a:pPr>
            <a:r>
              <a:rPr lang="en-US" dirty="0">
                <a:latin typeface="Tahoma" panose="020B0604030504040204" pitchFamily="34" charset="0"/>
                <a:ea typeface="Calibri" panose="020F0502020204030204" pitchFamily="34" charset="0"/>
                <a:cs typeface="Times New Roman" panose="02020603050405020304" pitchFamily="18" charset="0"/>
              </a:rPr>
              <a:t>Taking the side of the child who is crying</a:t>
            </a:r>
          </a:p>
          <a:p>
            <a:pPr lvl="0" algn="just">
              <a:lnSpc>
                <a:spcPct val="107000"/>
              </a:lnSpc>
              <a:spcAft>
                <a:spcPts val="800"/>
              </a:spcAft>
              <a:tabLst>
                <a:tab pos="457200" algn="l"/>
              </a:tabLst>
            </a:pPr>
            <a:r>
              <a:rPr lang="en-US" dirty="0">
                <a:latin typeface="Tahoma" panose="020B0604030504040204" pitchFamily="34" charset="0"/>
                <a:ea typeface="Calibri" panose="020F0502020204030204" pitchFamily="34" charset="0"/>
                <a:cs typeface="Times New Roman" panose="02020603050405020304" pitchFamily="18" charset="0"/>
              </a:rPr>
              <a:t>Generalizing - you always….</a:t>
            </a:r>
          </a:p>
          <a:p>
            <a:pPr lvl="0" algn="just">
              <a:lnSpc>
                <a:spcPct val="107000"/>
              </a:lnSpc>
              <a:spcAft>
                <a:spcPts val="800"/>
              </a:spcAft>
              <a:tabLst>
                <a:tab pos="457200" algn="l"/>
              </a:tabLst>
            </a:pPr>
            <a:r>
              <a:rPr lang="en-US" dirty="0">
                <a:latin typeface="Tahoma" panose="020B0604030504040204" pitchFamily="34" charset="0"/>
                <a:ea typeface="Calibri" panose="020F0502020204030204" pitchFamily="34" charset="0"/>
                <a:cs typeface="Times New Roman" panose="02020603050405020304" pitchFamily="18" charset="0"/>
              </a:rPr>
              <a:t>Judging</a:t>
            </a:r>
          </a:p>
          <a:p>
            <a:pPr lvl="0" algn="just">
              <a:lnSpc>
                <a:spcPct val="107000"/>
              </a:lnSpc>
              <a:spcAft>
                <a:spcPts val="800"/>
              </a:spcAft>
              <a:tabLst>
                <a:tab pos="457200" algn="l"/>
              </a:tabLst>
            </a:pPr>
            <a:r>
              <a:rPr lang="en-US" dirty="0">
                <a:latin typeface="Tahoma" panose="020B0604030504040204" pitchFamily="34" charset="0"/>
                <a:ea typeface="Calibri" panose="020F0502020204030204" pitchFamily="34" charset="0"/>
                <a:cs typeface="Times New Roman" panose="02020603050405020304" pitchFamily="18" charset="0"/>
              </a:rPr>
              <a:t>Threatening</a:t>
            </a:r>
          </a:p>
          <a:p>
            <a:pPr lvl="0" algn="just">
              <a:lnSpc>
                <a:spcPct val="107000"/>
              </a:lnSpc>
              <a:spcAft>
                <a:spcPts val="800"/>
              </a:spcAft>
              <a:tabLst>
                <a:tab pos="457200" algn="l"/>
              </a:tabLst>
            </a:pPr>
            <a:r>
              <a:rPr lang="en-US" dirty="0">
                <a:latin typeface="Tahoma" panose="020B0604030504040204" pitchFamily="34" charset="0"/>
                <a:ea typeface="Calibri" panose="020F0502020204030204" pitchFamily="34" charset="0"/>
                <a:cs typeface="Times New Roman" panose="02020603050405020304" pitchFamily="18" charset="0"/>
              </a:rPr>
              <a:t>Showing pity</a:t>
            </a:r>
          </a:p>
          <a:p>
            <a:pPr lvl="0" algn="just">
              <a:lnSpc>
                <a:spcPct val="107000"/>
              </a:lnSpc>
              <a:spcAft>
                <a:spcPts val="800"/>
              </a:spcAft>
              <a:tabLst>
                <a:tab pos="457200" algn="l"/>
              </a:tabLst>
            </a:pPr>
            <a:r>
              <a:rPr lang="en-US" dirty="0">
                <a:latin typeface="Tahoma" panose="020B0604030504040204" pitchFamily="34" charset="0"/>
                <a:ea typeface="Calibri" panose="020F0502020204030204" pitchFamily="34" charset="0"/>
                <a:cs typeface="Times New Roman" panose="02020603050405020304" pitchFamily="18" charset="0"/>
              </a:rPr>
              <a:t>Giving a ready solution, e.g. "apologize and avoid each other and go to your rooms"</a:t>
            </a:r>
          </a:p>
          <a:p>
            <a:endParaRPr lang="pl-PL" dirty="0"/>
          </a:p>
        </p:txBody>
      </p:sp>
      <p:sp>
        <p:nvSpPr>
          <p:cNvPr id="7" name="Tytuł 6">
            <a:extLst>
              <a:ext uri="{FF2B5EF4-FFF2-40B4-BE49-F238E27FC236}">
                <a16:creationId xmlns:a16="http://schemas.microsoft.com/office/drawing/2014/main" id="{DF851FB1-123F-BE73-7EED-075F280A8936}"/>
              </a:ext>
            </a:extLst>
          </p:cNvPr>
          <p:cNvSpPr>
            <a:spLocks noGrp="1"/>
          </p:cNvSpPr>
          <p:nvPr>
            <p:ph type="title"/>
          </p:nvPr>
        </p:nvSpPr>
        <p:spPr>
          <a:xfrm>
            <a:off x="436448" y="548680"/>
            <a:ext cx="8229600" cy="1143000"/>
          </a:xfrm>
        </p:spPr>
        <p:txBody>
          <a:bodyPr>
            <a:normAutofit fontScale="90000"/>
          </a:bodyPr>
          <a:lstStyle/>
          <a:p>
            <a:pPr marL="342900" lvl="0" indent="-342900">
              <a:lnSpc>
                <a:spcPct val="107000"/>
              </a:lnSpc>
              <a:spcBef>
                <a:spcPct val="20000"/>
              </a:spcBef>
              <a:spcAft>
                <a:spcPts val="800"/>
              </a:spcAft>
              <a:defRPr/>
            </a:pPr>
            <a:r>
              <a:rPr lang="en-US" sz="3600" dirty="0">
                <a:solidFill>
                  <a:srgbClr val="00B0F0"/>
                </a:solidFill>
                <a:latin typeface="Tahoma" panose="020B0604030504040204" pitchFamily="34" charset="0"/>
                <a:ea typeface="Calibri" panose="020F0502020204030204" pitchFamily="34" charset="0"/>
                <a:cs typeface="Times New Roman" panose="02020603050405020304" pitchFamily="18" charset="0"/>
              </a:rPr>
              <a:t>Mistakes made by adults during children's conflicts:</a:t>
            </a:r>
            <a:br>
              <a:rPr kumimoji="0" lang="pl-P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pl-PL" dirty="0"/>
          </a:p>
        </p:txBody>
      </p:sp>
    </p:spTree>
    <p:extLst>
      <p:ext uri="{BB962C8B-B14F-4D97-AF65-F5344CB8AC3E}">
        <p14:creationId xmlns:p14="http://schemas.microsoft.com/office/powerpoint/2010/main" val="2838481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CA31EF-D037-E8F1-CDF5-3C4581438394}"/>
              </a:ext>
            </a:extLst>
          </p:cNvPr>
          <p:cNvSpPr>
            <a:spLocks noGrp="1"/>
          </p:cNvSpPr>
          <p:nvPr>
            <p:ph type="title"/>
          </p:nvPr>
        </p:nvSpPr>
        <p:spPr/>
        <p:txBody>
          <a:bodyPr>
            <a:normAutofit fontScale="90000"/>
          </a:bodyPr>
          <a:lstStyle/>
          <a:p>
            <a:r>
              <a:rPr lang="en-US" dirty="0">
                <a:solidFill>
                  <a:srgbClr val="00B0F0"/>
                </a:solidFill>
              </a:rPr>
              <a:t>How to optimally accompany children during a conflict?</a:t>
            </a:r>
            <a:endParaRPr lang="pl-PL" dirty="0">
              <a:solidFill>
                <a:srgbClr val="00B0F0"/>
              </a:solidFill>
            </a:endParaRPr>
          </a:p>
        </p:txBody>
      </p:sp>
      <p:sp>
        <p:nvSpPr>
          <p:cNvPr id="3" name="Symbol zastępczy zawartości 2">
            <a:extLst>
              <a:ext uri="{FF2B5EF4-FFF2-40B4-BE49-F238E27FC236}">
                <a16:creationId xmlns:a16="http://schemas.microsoft.com/office/drawing/2014/main" id="{957FD2B8-C58D-5DD1-239F-9C2A423F71D5}"/>
              </a:ext>
            </a:extLst>
          </p:cNvPr>
          <p:cNvSpPr>
            <a:spLocks noGrp="1"/>
          </p:cNvSpPr>
          <p:nvPr>
            <p:ph idx="1"/>
          </p:nvPr>
        </p:nvSpPr>
        <p:spPr/>
        <p:txBody>
          <a:bodyPr>
            <a:normAutofit fontScale="77500" lnSpcReduction="20000"/>
          </a:bodyPr>
          <a:lstStyle/>
          <a:p>
            <a:pPr lvl="0" algn="just">
              <a:lnSpc>
                <a:spcPct val="107000"/>
              </a:lnSpc>
              <a:spcAft>
                <a:spcPts val="800"/>
              </a:spcAft>
              <a:tabLst>
                <a:tab pos="457200" algn="l"/>
              </a:tabLst>
            </a:pPr>
            <a:r>
              <a:rPr lang="en-US" dirty="0">
                <a:latin typeface="Tahoma" panose="020B0604030504040204" pitchFamily="34" charset="0"/>
                <a:ea typeface="Calibri" panose="020F0502020204030204" pitchFamily="34" charset="0"/>
                <a:cs typeface="Times New Roman" panose="02020603050405020304" pitchFamily="18" charset="0"/>
              </a:rPr>
              <a:t>Stan, Tom - I want to talk to you, because I see that something is going on between you two. I would like to help you find a solution to this situation because I have the impression that it is difficult for you..</a:t>
            </a:r>
          </a:p>
          <a:p>
            <a:pPr lvl="0" algn="just">
              <a:lnSpc>
                <a:spcPct val="107000"/>
              </a:lnSpc>
              <a:spcAft>
                <a:spcPts val="800"/>
              </a:spcAft>
              <a:tabLst>
                <a:tab pos="457200" algn="l"/>
              </a:tabLst>
            </a:pPr>
            <a:r>
              <a:rPr lang="en-US" dirty="0">
                <a:latin typeface="Tahoma" panose="020B0604030504040204" pitchFamily="34" charset="0"/>
                <a:ea typeface="Calibri" panose="020F0502020204030204" pitchFamily="34" charset="0"/>
                <a:cs typeface="Times New Roman" panose="02020603050405020304" pitchFamily="18" charset="0"/>
              </a:rPr>
              <a:t>Stan, you were upset with Tom because he demolished your first block tower, right? You wanted him to be careful because you worked hard on her, right?</a:t>
            </a:r>
          </a:p>
          <a:p>
            <a:pPr lvl="0" algn="just">
              <a:lnSpc>
                <a:spcPct val="107000"/>
              </a:lnSpc>
              <a:spcAft>
                <a:spcPts val="800"/>
              </a:spcAft>
              <a:tabLst>
                <a:tab pos="457200" algn="l"/>
              </a:tabLst>
            </a:pPr>
            <a:r>
              <a:rPr lang="en-US" dirty="0">
                <a:latin typeface="Tahoma" panose="020B0604030504040204" pitchFamily="34" charset="0"/>
                <a:ea typeface="Calibri" panose="020F0502020204030204" pitchFamily="34" charset="0"/>
                <a:cs typeface="Times New Roman" panose="02020603050405020304" pitchFamily="18" charset="0"/>
              </a:rPr>
              <a:t>Tom, I can see that you are also nervous and you are sad because your brother pushed you hard and you fell, right?</a:t>
            </a:r>
          </a:p>
          <a:p>
            <a:endParaRPr lang="pl-PL" dirty="0"/>
          </a:p>
        </p:txBody>
      </p:sp>
    </p:spTree>
    <p:extLst>
      <p:ext uri="{BB962C8B-B14F-4D97-AF65-F5344CB8AC3E}">
        <p14:creationId xmlns:p14="http://schemas.microsoft.com/office/powerpoint/2010/main" val="3547081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BB9F49-7108-E711-FEF8-2E7DD174B9FD}"/>
              </a:ext>
            </a:extLst>
          </p:cNvPr>
          <p:cNvSpPr>
            <a:spLocks noGrp="1"/>
          </p:cNvSpPr>
          <p:nvPr>
            <p:ph type="title"/>
          </p:nvPr>
        </p:nvSpPr>
        <p:spPr>
          <a:xfrm>
            <a:off x="457200" y="274638"/>
            <a:ext cx="8229600" cy="778098"/>
          </a:xfrm>
        </p:spPr>
        <p:txBody>
          <a:bodyPr>
            <a:normAutofit fontScale="90000"/>
          </a:bodyPr>
          <a:lstStyle/>
          <a:p>
            <a:r>
              <a:rPr lang="en-US" sz="3200" b="1" dirty="0">
                <a:solidFill>
                  <a:srgbClr val="00B050"/>
                </a:solidFill>
                <a:latin typeface="Tahoma" panose="020B0604030504040204" pitchFamily="34" charset="0"/>
                <a:ea typeface="Calibri" panose="020F0502020204030204" pitchFamily="34" charset="0"/>
                <a:cs typeface="Times New Roman" panose="02020603050405020304" pitchFamily="18" charset="0"/>
              </a:rPr>
              <a:t>What is worth doing in the case of children's conflict?</a:t>
            </a:r>
            <a:endParaRPr lang="pl-PL" sz="3200" dirty="0">
              <a:solidFill>
                <a:srgbClr val="00B050"/>
              </a:solidFill>
            </a:endParaRPr>
          </a:p>
        </p:txBody>
      </p:sp>
      <p:sp>
        <p:nvSpPr>
          <p:cNvPr id="3" name="Symbol zastępczy zawartości 2">
            <a:extLst>
              <a:ext uri="{FF2B5EF4-FFF2-40B4-BE49-F238E27FC236}">
                <a16:creationId xmlns:a16="http://schemas.microsoft.com/office/drawing/2014/main" id="{D0211856-4E58-9144-A0A9-0896CC6A2FC2}"/>
              </a:ext>
            </a:extLst>
          </p:cNvPr>
          <p:cNvSpPr>
            <a:spLocks noGrp="1"/>
          </p:cNvSpPr>
          <p:nvPr>
            <p:ph idx="1"/>
          </p:nvPr>
        </p:nvSpPr>
        <p:spPr>
          <a:xfrm>
            <a:off x="179512" y="908720"/>
            <a:ext cx="8784976" cy="5386610"/>
          </a:xfrm>
        </p:spPr>
        <p:txBody>
          <a:bodyPr>
            <a:noAutofit/>
          </a:bodyPr>
          <a:lstStyle/>
          <a:p>
            <a:pPr lvl="0" algn="just">
              <a:lnSpc>
                <a:spcPct val="107000"/>
              </a:lnSpc>
              <a:spcAft>
                <a:spcPts val="800"/>
              </a:spcAft>
              <a:tabLst>
                <a:tab pos="457200" algn="l"/>
              </a:tabLst>
            </a:pPr>
            <a:endParaRPr lang="pl-PL" sz="2000" dirty="0">
              <a:solidFill>
                <a:srgbClr val="00B0F0"/>
              </a:solidFill>
              <a:latin typeface="Tahoma" panose="020B060403050404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457200" algn="l"/>
              </a:tabLst>
            </a:pPr>
            <a:r>
              <a:rPr lang="en-US" sz="2000" dirty="0">
                <a:solidFill>
                  <a:srgbClr val="00B0F0"/>
                </a:solidFill>
                <a:latin typeface="Tahoma" panose="020B0604030504040204" pitchFamily="34" charset="0"/>
                <a:ea typeface="Calibri" panose="020F0502020204030204" pitchFamily="34" charset="0"/>
                <a:cs typeface="Times New Roman" panose="02020603050405020304" pitchFamily="18" charset="0"/>
              </a:rPr>
              <a:t>Question: </a:t>
            </a:r>
            <a:endParaRPr lang="pl-PL" sz="2000" dirty="0">
              <a:solidFill>
                <a:srgbClr val="00B0F0"/>
              </a:solidFill>
              <a:latin typeface="Tahoma" panose="020B060403050404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tabLst>
                <a:tab pos="457200" algn="l"/>
              </a:tabLst>
            </a:pPr>
            <a:r>
              <a:rPr lang="en-US" sz="2000" dirty="0">
                <a:latin typeface="Tahoma" panose="020B0604030504040204" pitchFamily="34" charset="0"/>
                <a:ea typeface="Calibri" panose="020F0502020204030204" pitchFamily="34" charset="0"/>
                <a:cs typeface="Times New Roman" panose="02020603050405020304" pitchFamily="18" charset="0"/>
              </a:rPr>
              <a:t>What happened that made you react like that? – 					     to get to know both perspectives.</a:t>
            </a:r>
          </a:p>
          <a:p>
            <a:pPr lvl="0" algn="just">
              <a:lnSpc>
                <a:spcPct val="107000"/>
              </a:lnSpc>
              <a:spcAft>
                <a:spcPts val="800"/>
              </a:spcAft>
              <a:tabLst>
                <a:tab pos="457200" algn="l"/>
              </a:tabLst>
            </a:pPr>
            <a:r>
              <a:rPr lang="en-US" sz="2000" dirty="0">
                <a:solidFill>
                  <a:srgbClr val="00B0F0"/>
                </a:solidFill>
                <a:latin typeface="Tahoma" panose="020B0604030504040204" pitchFamily="34" charset="0"/>
                <a:ea typeface="Calibri" panose="020F0502020204030204" pitchFamily="34" charset="0"/>
                <a:cs typeface="Times New Roman" panose="02020603050405020304" pitchFamily="18" charset="0"/>
              </a:rPr>
              <a:t>Questions full of curiosity: </a:t>
            </a:r>
            <a:endParaRPr lang="pl-PL" sz="2000" dirty="0">
              <a:solidFill>
                <a:srgbClr val="00B0F0"/>
              </a:solidFill>
              <a:latin typeface="Tahoma" panose="020B060403050404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tabLst>
                <a:tab pos="457200" algn="l"/>
              </a:tabLst>
            </a:pPr>
            <a:r>
              <a:rPr lang="en-US" sz="2000" dirty="0">
                <a:latin typeface="Tahoma" panose="020B0604030504040204" pitchFamily="34" charset="0"/>
                <a:ea typeface="Calibri" panose="020F0502020204030204" pitchFamily="34" charset="0"/>
                <a:cs typeface="Times New Roman" panose="02020603050405020304" pitchFamily="18" charset="0"/>
              </a:rPr>
              <a:t>How do you feel about it now?, how does your friend feel, what do you think? What does this situation teach you?</a:t>
            </a:r>
          </a:p>
          <a:p>
            <a:pPr lvl="0" algn="just">
              <a:lnSpc>
                <a:spcPct val="107000"/>
              </a:lnSpc>
              <a:spcAft>
                <a:spcPts val="800"/>
              </a:spcAft>
              <a:tabLst>
                <a:tab pos="457200" algn="l"/>
              </a:tabLst>
            </a:pPr>
            <a:r>
              <a:rPr lang="en-US" sz="2000" dirty="0">
                <a:solidFill>
                  <a:srgbClr val="00B0F0"/>
                </a:solidFill>
                <a:latin typeface="Tahoma" panose="020B0604030504040204" pitchFamily="34" charset="0"/>
                <a:ea typeface="Calibri" panose="020F0502020204030204" pitchFamily="34" charset="0"/>
                <a:cs typeface="Times New Roman" panose="02020603050405020304" pitchFamily="18" charset="0"/>
              </a:rPr>
              <a:t>Searching for a solution. </a:t>
            </a:r>
          </a:p>
          <a:p>
            <a:pPr marL="0" lvl="0" indent="0" algn="just">
              <a:lnSpc>
                <a:spcPct val="107000"/>
              </a:lnSpc>
              <a:spcAft>
                <a:spcPts val="800"/>
              </a:spcAft>
              <a:buNone/>
              <a:tabLst>
                <a:tab pos="457200" algn="l"/>
              </a:tabLst>
            </a:pPr>
            <a:r>
              <a:rPr lang="en-US" sz="2000" dirty="0">
                <a:latin typeface="Tahoma" panose="020B0604030504040204" pitchFamily="34" charset="0"/>
                <a:ea typeface="Calibri" panose="020F0502020204030204" pitchFamily="34" charset="0"/>
                <a:cs typeface="Times New Roman" panose="02020603050405020304" pitchFamily="18" charset="0"/>
              </a:rPr>
              <a:t>What ideas do you have for resolving this conflict/repairing the harm?</a:t>
            </a:r>
            <a:endParaRPr lang="en-US" sz="2000" dirty="0">
              <a:solidFill>
                <a:srgbClr val="00B0F0"/>
              </a:solidFill>
              <a:latin typeface="Tahoma" panose="020B060403050404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457200" algn="l"/>
              </a:tabLst>
            </a:pPr>
            <a:r>
              <a:rPr lang="en-US" sz="2000" dirty="0">
                <a:solidFill>
                  <a:srgbClr val="00B0F0"/>
                </a:solidFill>
                <a:latin typeface="Tahoma" panose="020B0604030504040204" pitchFamily="34" charset="0"/>
                <a:ea typeface="Calibri" panose="020F0502020204030204" pitchFamily="34" charset="0"/>
                <a:cs typeface="Times New Roman" panose="02020603050405020304" pitchFamily="18" charset="0"/>
              </a:rPr>
              <a:t>A lesson for the future. </a:t>
            </a:r>
          </a:p>
          <a:p>
            <a:pPr marL="0" lvl="0" indent="0" algn="just">
              <a:lnSpc>
                <a:spcPct val="107000"/>
              </a:lnSpc>
              <a:spcAft>
                <a:spcPts val="800"/>
              </a:spcAft>
              <a:buNone/>
              <a:tabLst>
                <a:tab pos="457200" algn="l"/>
              </a:tabLst>
            </a:pPr>
            <a:r>
              <a:rPr lang="en-US" sz="2000" dirty="0">
                <a:latin typeface="Tahoma" panose="020B0604030504040204" pitchFamily="34" charset="0"/>
                <a:ea typeface="Calibri" panose="020F0502020204030204" pitchFamily="34" charset="0"/>
                <a:cs typeface="Times New Roman" panose="02020603050405020304" pitchFamily="18" charset="0"/>
              </a:rPr>
              <a:t>What do you need to do next time in a similar situation so that it doesn't happen again?</a:t>
            </a:r>
          </a:p>
          <a:p>
            <a:endParaRPr lang="pl-PL" sz="2800" dirty="0"/>
          </a:p>
        </p:txBody>
      </p:sp>
    </p:spTree>
    <p:extLst>
      <p:ext uri="{BB962C8B-B14F-4D97-AF65-F5344CB8AC3E}">
        <p14:creationId xmlns:p14="http://schemas.microsoft.com/office/powerpoint/2010/main" val="1432423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37C4AA-7274-4749-BA30-90BF00258246}"/>
              </a:ext>
            </a:extLst>
          </p:cNvPr>
          <p:cNvSpPr>
            <a:spLocks noGrp="1"/>
          </p:cNvSpPr>
          <p:nvPr>
            <p:ph type="title"/>
          </p:nvPr>
        </p:nvSpPr>
        <p:spPr>
          <a:xfrm>
            <a:off x="457200" y="190232"/>
            <a:ext cx="8229600" cy="1143000"/>
          </a:xfrm>
        </p:spPr>
        <p:txBody>
          <a:bodyPr wrap="square" anchor="ctr">
            <a:noAutofit/>
          </a:bodyPr>
          <a:lstStyle/>
          <a:p>
            <a:pPr>
              <a:lnSpc>
                <a:spcPct val="90000"/>
              </a:lnSpc>
            </a:pPr>
            <a:r>
              <a:rPr lang="pl-PL" sz="4000" b="1" dirty="0" err="1">
                <a:solidFill>
                  <a:srgbClr val="0070C0"/>
                </a:solidFill>
              </a:rPr>
              <a:t>What</a:t>
            </a:r>
            <a:r>
              <a:rPr lang="pl-PL" sz="4000" b="1" dirty="0">
                <a:solidFill>
                  <a:srgbClr val="0070C0"/>
                </a:solidFill>
              </a:rPr>
              <a:t> </a:t>
            </a:r>
            <a:r>
              <a:rPr lang="pl-PL" sz="4000" b="1" dirty="0" err="1">
                <a:solidFill>
                  <a:srgbClr val="0070C0"/>
                </a:solidFill>
              </a:rPr>
              <a:t>is</a:t>
            </a:r>
            <a:r>
              <a:rPr lang="pl-PL" sz="4000" b="1" dirty="0">
                <a:solidFill>
                  <a:srgbClr val="0070C0"/>
                </a:solidFill>
              </a:rPr>
              <a:t> BULLYING?</a:t>
            </a:r>
          </a:p>
        </p:txBody>
      </p:sp>
      <p:pic>
        <p:nvPicPr>
          <p:cNvPr id="5" name="Obraz 4" descr="Obraz zawierający osoba, wewnątrz, karmienie&#10;&#10;Opis wygenerowany automatycznie">
            <a:extLst>
              <a:ext uri="{FF2B5EF4-FFF2-40B4-BE49-F238E27FC236}">
                <a16:creationId xmlns:a16="http://schemas.microsoft.com/office/drawing/2014/main" id="{30B1ED77-11A5-408E-888F-B6B2B7CD52C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48" r="37589" b="-1"/>
          <a:stretch/>
        </p:blipFill>
        <p:spPr>
          <a:xfrm>
            <a:off x="71677" y="1600200"/>
            <a:ext cx="4073525" cy="4565103"/>
          </a:xfrm>
          <a:prstGeom prst="rect">
            <a:avLst/>
          </a:prstGeom>
          <a:noFill/>
        </p:spPr>
      </p:pic>
      <p:sp>
        <p:nvSpPr>
          <p:cNvPr id="3" name="Symbol zastępczy zawartości 2">
            <a:extLst>
              <a:ext uri="{FF2B5EF4-FFF2-40B4-BE49-F238E27FC236}">
                <a16:creationId xmlns:a16="http://schemas.microsoft.com/office/drawing/2014/main" id="{1C23F108-869A-498A-BB5A-A7E4BBB139D2}"/>
              </a:ext>
            </a:extLst>
          </p:cNvPr>
          <p:cNvSpPr>
            <a:spLocks noGrp="1"/>
          </p:cNvSpPr>
          <p:nvPr>
            <p:ph sz="half" idx="2"/>
          </p:nvPr>
        </p:nvSpPr>
        <p:spPr>
          <a:xfrm>
            <a:off x="3923928" y="1988840"/>
            <a:ext cx="5112568" cy="4869160"/>
          </a:xfrm>
        </p:spPr>
        <p:txBody>
          <a:bodyPr wrap="square" anchor="t">
            <a:normAutofit/>
          </a:bodyPr>
          <a:lstStyle/>
          <a:p>
            <a:pPr algn="just">
              <a:lnSpc>
                <a:spcPct val="90000"/>
              </a:lnSpc>
            </a:pPr>
            <a:r>
              <a:rPr lang="en-US" sz="2600" dirty="0"/>
              <a:t>It is </a:t>
            </a:r>
            <a:r>
              <a:rPr lang="en-US" sz="2600" u="sng" dirty="0"/>
              <a:t>regular, long-term </a:t>
            </a:r>
            <a:r>
              <a:rPr lang="en-US" sz="2600" dirty="0"/>
              <a:t>exposure to harmful actions by other students, the purpose of which is to cause him/her </a:t>
            </a:r>
            <a:r>
              <a:rPr lang="en-US" sz="2600" dirty="0">
                <a:solidFill>
                  <a:srgbClr val="0070C0"/>
                </a:solidFill>
              </a:rPr>
              <a:t>psychological pain</a:t>
            </a:r>
            <a:r>
              <a:rPr lang="en-US" sz="2600" dirty="0"/>
              <a:t> (humiliation, causing distress and a sense of rejection)</a:t>
            </a:r>
            <a:endParaRPr lang="pl-PL" sz="2600" dirty="0"/>
          </a:p>
        </p:txBody>
      </p:sp>
    </p:spTree>
    <p:extLst>
      <p:ext uri="{BB962C8B-B14F-4D97-AF65-F5344CB8AC3E}">
        <p14:creationId xmlns:p14="http://schemas.microsoft.com/office/powerpoint/2010/main" val="164641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ADE3EE-675F-D9DD-11E3-F70C4DB95A59}"/>
              </a:ext>
            </a:extLst>
          </p:cNvPr>
          <p:cNvSpPr>
            <a:spLocks noGrp="1"/>
          </p:cNvSpPr>
          <p:nvPr>
            <p:ph type="title"/>
          </p:nvPr>
        </p:nvSpPr>
        <p:spPr/>
        <p:txBody>
          <a:bodyPr/>
          <a:lstStyle/>
          <a:p>
            <a:r>
              <a:rPr lang="en-US" sz="3600" b="1" dirty="0">
                <a:solidFill>
                  <a:srgbClr val="FF0000"/>
                </a:solidFill>
              </a:rPr>
              <a:t>Bullying in primary schools (2018)</a:t>
            </a:r>
            <a:endParaRPr lang="pl-PL" sz="2400" dirty="0"/>
          </a:p>
        </p:txBody>
      </p:sp>
      <p:pic>
        <p:nvPicPr>
          <p:cNvPr id="4" name="Symbol zastępczy zawartości 3">
            <a:extLst>
              <a:ext uri="{FF2B5EF4-FFF2-40B4-BE49-F238E27FC236}">
                <a16:creationId xmlns:a16="http://schemas.microsoft.com/office/drawing/2014/main" id="{9DB628E7-8ED6-A860-E09F-82F5C5DA9B93}"/>
              </a:ext>
            </a:extLst>
          </p:cNvPr>
          <p:cNvPicPr>
            <a:picLocks noGrp="1" noChangeAspect="1"/>
          </p:cNvPicPr>
          <p:nvPr>
            <p:ph idx="1"/>
          </p:nvPr>
        </p:nvPicPr>
        <p:blipFill>
          <a:blip r:embed="rId2"/>
          <a:stretch>
            <a:fillRect/>
          </a:stretch>
        </p:blipFill>
        <p:spPr>
          <a:xfrm>
            <a:off x="503492" y="2060848"/>
            <a:ext cx="7884932" cy="416310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Pismo odręczne 5">
                <a:extLst>
                  <a:ext uri="{FF2B5EF4-FFF2-40B4-BE49-F238E27FC236}">
                    <a16:creationId xmlns:a16="http://schemas.microsoft.com/office/drawing/2014/main" id="{CAC15204-4F45-7502-9A2B-1FE5CC71CB0E}"/>
                  </a:ext>
                </a:extLst>
              </p14:cNvPr>
              <p14:cNvContentPartPr/>
              <p14:nvPr/>
            </p14:nvContentPartPr>
            <p14:xfrm>
              <a:off x="5047696" y="4427306"/>
              <a:ext cx="28080" cy="449640"/>
            </p14:xfrm>
          </p:contentPart>
        </mc:Choice>
        <mc:Fallback xmlns="">
          <p:pic>
            <p:nvPicPr>
              <p:cNvPr id="6" name="Pismo odręczne 5">
                <a:extLst>
                  <a:ext uri="{FF2B5EF4-FFF2-40B4-BE49-F238E27FC236}">
                    <a16:creationId xmlns:a16="http://schemas.microsoft.com/office/drawing/2014/main" id="{CAC15204-4F45-7502-9A2B-1FE5CC71CB0E}"/>
                  </a:ext>
                </a:extLst>
              </p:cNvPr>
              <p:cNvPicPr/>
              <p:nvPr/>
            </p:nvPicPr>
            <p:blipFill>
              <a:blip r:embed="rId4"/>
              <a:stretch>
                <a:fillRect/>
              </a:stretch>
            </p:blipFill>
            <p:spPr>
              <a:xfrm>
                <a:off x="4993696" y="4319306"/>
                <a:ext cx="13572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Pismo odręczne 6">
                <a:extLst>
                  <a:ext uri="{FF2B5EF4-FFF2-40B4-BE49-F238E27FC236}">
                    <a16:creationId xmlns:a16="http://schemas.microsoft.com/office/drawing/2014/main" id="{276366FE-13F6-22FD-9F0E-31552DA51AB3}"/>
                  </a:ext>
                </a:extLst>
              </p14:cNvPr>
              <p14:cNvContentPartPr/>
              <p14:nvPr/>
            </p14:nvContentPartPr>
            <p14:xfrm>
              <a:off x="2052136" y="4448906"/>
              <a:ext cx="28080" cy="294480"/>
            </p14:xfrm>
          </p:contentPart>
        </mc:Choice>
        <mc:Fallback xmlns="">
          <p:pic>
            <p:nvPicPr>
              <p:cNvPr id="7" name="Pismo odręczne 6">
                <a:extLst>
                  <a:ext uri="{FF2B5EF4-FFF2-40B4-BE49-F238E27FC236}">
                    <a16:creationId xmlns:a16="http://schemas.microsoft.com/office/drawing/2014/main" id="{276366FE-13F6-22FD-9F0E-31552DA51AB3}"/>
                  </a:ext>
                </a:extLst>
              </p:cNvPr>
              <p:cNvPicPr/>
              <p:nvPr/>
            </p:nvPicPr>
            <p:blipFill>
              <a:blip r:embed="rId6"/>
              <a:stretch>
                <a:fillRect/>
              </a:stretch>
            </p:blipFill>
            <p:spPr>
              <a:xfrm>
                <a:off x="2043496" y="4439906"/>
                <a:ext cx="457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Pismo odręczne 7">
                <a:extLst>
                  <a:ext uri="{FF2B5EF4-FFF2-40B4-BE49-F238E27FC236}">
                    <a16:creationId xmlns:a16="http://schemas.microsoft.com/office/drawing/2014/main" id="{08AA9564-47D3-AA63-9890-BE66F64E6A15}"/>
                  </a:ext>
                </a:extLst>
              </p14:cNvPr>
              <p14:cNvContentPartPr/>
              <p14:nvPr/>
            </p14:nvContentPartPr>
            <p14:xfrm>
              <a:off x="2013976" y="4400666"/>
              <a:ext cx="360" cy="330120"/>
            </p14:xfrm>
          </p:contentPart>
        </mc:Choice>
        <mc:Fallback xmlns="">
          <p:pic>
            <p:nvPicPr>
              <p:cNvPr id="8" name="Pismo odręczne 7">
                <a:extLst>
                  <a:ext uri="{FF2B5EF4-FFF2-40B4-BE49-F238E27FC236}">
                    <a16:creationId xmlns:a16="http://schemas.microsoft.com/office/drawing/2014/main" id="{08AA9564-47D3-AA63-9890-BE66F64E6A15}"/>
                  </a:ext>
                </a:extLst>
              </p:cNvPr>
              <p:cNvPicPr/>
              <p:nvPr/>
            </p:nvPicPr>
            <p:blipFill>
              <a:blip r:embed="rId8"/>
              <a:stretch>
                <a:fillRect/>
              </a:stretch>
            </p:blipFill>
            <p:spPr>
              <a:xfrm>
                <a:off x="1959976" y="4293026"/>
                <a:ext cx="108000" cy="545760"/>
              </a:xfrm>
              <a:prstGeom prst="rect">
                <a:avLst/>
              </a:prstGeom>
            </p:spPr>
          </p:pic>
        </mc:Fallback>
      </mc:AlternateContent>
    </p:spTree>
    <p:extLst>
      <p:ext uri="{BB962C8B-B14F-4D97-AF65-F5344CB8AC3E}">
        <p14:creationId xmlns:p14="http://schemas.microsoft.com/office/powerpoint/2010/main" val="161958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CBCE6D7B-5C25-8157-B20E-68ABF8F70618}"/>
              </a:ext>
            </a:extLst>
          </p:cNvPr>
          <p:cNvSpPr>
            <a:spLocks noGrp="1"/>
          </p:cNvSpPr>
          <p:nvPr>
            <p:ph type="title"/>
          </p:nvPr>
        </p:nvSpPr>
        <p:spPr/>
        <p:txBody>
          <a:bodyPr/>
          <a:lstStyle/>
          <a:p>
            <a:r>
              <a:rPr lang="en-US" dirty="0">
                <a:solidFill>
                  <a:srgbClr val="00B050"/>
                </a:solidFill>
              </a:rPr>
              <a:t>Does this concern my child?</a:t>
            </a:r>
            <a:endParaRPr lang="pl-PL" dirty="0">
              <a:solidFill>
                <a:srgbClr val="00B050"/>
              </a:solidFill>
            </a:endParaRPr>
          </a:p>
        </p:txBody>
      </p:sp>
      <p:sp>
        <p:nvSpPr>
          <p:cNvPr id="6" name="Symbol zastępczy zawartości 5">
            <a:extLst>
              <a:ext uri="{FF2B5EF4-FFF2-40B4-BE49-F238E27FC236}">
                <a16:creationId xmlns:a16="http://schemas.microsoft.com/office/drawing/2014/main" id="{9F25D822-0C08-1F65-4D3A-2681A90BE6F8}"/>
              </a:ext>
            </a:extLst>
          </p:cNvPr>
          <p:cNvSpPr>
            <a:spLocks noGrp="1"/>
          </p:cNvSpPr>
          <p:nvPr>
            <p:ph idx="1"/>
          </p:nvPr>
        </p:nvSpPr>
        <p:spPr/>
        <p:txBody>
          <a:bodyPr/>
          <a:lstStyle/>
          <a:p>
            <a:pPr algn="just"/>
            <a:r>
              <a:rPr lang="en-US" dirty="0"/>
              <a:t>Parents/guardians would certainly never want their child to participate in or experience bullying but in reality, over </a:t>
            </a:r>
            <a:r>
              <a:rPr lang="en-US" dirty="0">
                <a:solidFill>
                  <a:srgbClr val="00B050"/>
                </a:solidFill>
              </a:rPr>
              <a:t>60% of children </a:t>
            </a:r>
            <a:r>
              <a:rPr lang="en-US" dirty="0"/>
              <a:t>and adolescents aged 11-14 experience this phenomenon - as perpetrators, victims or as witnesses</a:t>
            </a:r>
            <a:endParaRPr lang="pl-PL" dirty="0"/>
          </a:p>
        </p:txBody>
      </p:sp>
    </p:spTree>
    <p:extLst>
      <p:ext uri="{BB962C8B-B14F-4D97-AF65-F5344CB8AC3E}">
        <p14:creationId xmlns:p14="http://schemas.microsoft.com/office/powerpoint/2010/main" val="1792150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9E0BB13-AA69-4F6D-ABDC-D3E48FEAD0D5}"/>
              </a:ext>
            </a:extLst>
          </p:cNvPr>
          <p:cNvSpPr txBox="1"/>
          <p:nvPr/>
        </p:nvSpPr>
        <p:spPr>
          <a:xfrm>
            <a:off x="611560" y="319404"/>
            <a:ext cx="7416824" cy="646331"/>
          </a:xfrm>
          <a:prstGeom prst="rect">
            <a:avLst/>
          </a:prstGeom>
          <a:noFill/>
        </p:spPr>
        <p:txBody>
          <a:bodyPr wrap="square" rtlCol="0">
            <a:spAutoFit/>
          </a:bodyPr>
          <a:lstStyle/>
          <a:p>
            <a:pPr lvl="0" algn="ctr">
              <a:defRPr/>
            </a:pPr>
            <a:r>
              <a:rPr lang="pl-PL" sz="3600" b="1" dirty="0">
                <a:solidFill>
                  <a:srgbClr val="C00000"/>
                </a:solidFill>
              </a:rPr>
              <a:t>3 FEATURES OF BULLYING</a:t>
            </a:r>
            <a:endParaRPr kumimoji="0" lang="pl-PL" sz="3600" b="1" i="0" u="none" strike="noStrike" kern="1200" cap="none" spc="0" normalizeH="0" baseline="0" noProof="0" dirty="0">
              <a:ln>
                <a:noFill/>
              </a:ln>
              <a:solidFill>
                <a:srgbClr val="C00000"/>
              </a:solidFill>
              <a:effectLst/>
              <a:uLnTx/>
              <a:uFillTx/>
              <a:latin typeface="Calibri" pitchFamily="34" charset="0"/>
              <a:ea typeface="+mn-ea"/>
              <a:cs typeface="Arial" pitchFamily="34" charset="0"/>
            </a:endParaRPr>
          </a:p>
        </p:txBody>
      </p:sp>
      <p:sp>
        <p:nvSpPr>
          <p:cNvPr id="3" name="Symbol zastępczy zawartości 2">
            <a:extLst>
              <a:ext uri="{FF2B5EF4-FFF2-40B4-BE49-F238E27FC236}">
                <a16:creationId xmlns:a16="http://schemas.microsoft.com/office/drawing/2014/main" id="{617FF642-9D5D-48FD-9622-03C22D8575A3}"/>
              </a:ext>
            </a:extLst>
          </p:cNvPr>
          <p:cNvSpPr>
            <a:spLocks noGrp="1"/>
          </p:cNvSpPr>
          <p:nvPr>
            <p:ph idx="1"/>
          </p:nvPr>
        </p:nvSpPr>
        <p:spPr/>
        <p:txBody>
          <a:bodyPr/>
          <a:lstStyle/>
          <a:p>
            <a:pPr marL="0" indent="0">
              <a:buNone/>
            </a:pPr>
            <a:r>
              <a:rPr lang="en-US" sz="2000" dirty="0">
                <a:solidFill>
                  <a:srgbClr val="FF0000"/>
                </a:solidFill>
              </a:rPr>
              <a:t>Characteristics of bullying according to D. Olweus (2007)</a:t>
            </a:r>
          </a:p>
          <a:p>
            <a:pPr marL="0" indent="0">
              <a:buNone/>
            </a:pPr>
            <a:r>
              <a:rPr lang="en-US" sz="2000" dirty="0">
                <a:solidFill>
                  <a:srgbClr val="7030A0"/>
                </a:solidFill>
              </a:rPr>
              <a:t>Intentionality (</a:t>
            </a:r>
            <a:r>
              <a:rPr lang="en-US" sz="2000" dirty="0" err="1">
                <a:solidFill>
                  <a:srgbClr val="7030A0"/>
                </a:solidFill>
              </a:rPr>
              <a:t>wg</a:t>
            </a:r>
            <a:r>
              <a:rPr lang="en-US" sz="2000" dirty="0">
                <a:solidFill>
                  <a:srgbClr val="7030A0"/>
                </a:solidFill>
              </a:rPr>
              <a:t>. </a:t>
            </a:r>
            <a:r>
              <a:rPr lang="en-US" sz="2000" dirty="0" err="1">
                <a:solidFill>
                  <a:srgbClr val="7030A0"/>
                </a:solidFill>
              </a:rPr>
              <a:t>Tabeli</a:t>
            </a:r>
            <a:r>
              <a:rPr lang="en-US" sz="2000" dirty="0">
                <a:solidFill>
                  <a:srgbClr val="7030A0"/>
                </a:solidFill>
              </a:rPr>
              <a:t> </a:t>
            </a:r>
            <a:r>
              <a:rPr lang="en-US" sz="2000" dirty="0" err="1">
                <a:solidFill>
                  <a:srgbClr val="7030A0"/>
                </a:solidFill>
              </a:rPr>
              <a:t>poniżej</a:t>
            </a:r>
            <a:r>
              <a:rPr lang="en-US" sz="2000" dirty="0">
                <a:solidFill>
                  <a:srgbClr val="7030A0"/>
                </a:solidFill>
              </a:rPr>
              <a:t>)</a:t>
            </a:r>
          </a:p>
          <a:p>
            <a:r>
              <a:rPr lang="en-US" sz="2000" dirty="0"/>
              <a:t>Action intended to cause harm</a:t>
            </a:r>
          </a:p>
          <a:p>
            <a:r>
              <a:rPr lang="en-US" sz="2000" dirty="0"/>
              <a:t>Not always present at the early stage</a:t>
            </a:r>
          </a:p>
          <a:p>
            <a:pPr marL="0" indent="0">
              <a:buNone/>
            </a:pPr>
            <a:r>
              <a:rPr lang="en-US" sz="2000" dirty="0">
                <a:solidFill>
                  <a:srgbClr val="00B050"/>
                </a:solidFill>
              </a:rPr>
              <a:t>Repetition</a:t>
            </a:r>
          </a:p>
          <a:p>
            <a:r>
              <a:rPr lang="en-US" sz="2000" dirty="0"/>
              <a:t>Refers to “smaller” acts committed over a longer period of time</a:t>
            </a:r>
          </a:p>
          <a:p>
            <a:r>
              <a:rPr lang="en-US" sz="2000" dirty="0"/>
              <a:t>in the case of relational violence, it relies on persistence</a:t>
            </a:r>
          </a:p>
          <a:p>
            <a:pPr marL="0" indent="0">
              <a:buNone/>
            </a:pPr>
            <a:r>
              <a:rPr lang="en-US" sz="2000" dirty="0">
                <a:solidFill>
                  <a:srgbClr val="FFC000"/>
                </a:solidFill>
              </a:rPr>
              <a:t>Imbalance of power</a:t>
            </a:r>
          </a:p>
          <a:p>
            <a:r>
              <a:rPr lang="en-US" sz="2000" dirty="0"/>
              <a:t>the victim becomes helpless and stops defending himself/herself</a:t>
            </a:r>
          </a:p>
          <a:p>
            <a:r>
              <a:rPr lang="en-US" sz="2000" dirty="0"/>
              <a:t>it may be due to physical superiority however it often results from other factors</a:t>
            </a:r>
          </a:p>
          <a:p>
            <a:endParaRPr lang="en-US" dirty="0"/>
          </a:p>
          <a:p>
            <a:endParaRPr lang="pl-PL" dirty="0"/>
          </a:p>
        </p:txBody>
      </p:sp>
    </p:spTree>
    <p:extLst>
      <p:ext uri="{BB962C8B-B14F-4D97-AF65-F5344CB8AC3E}">
        <p14:creationId xmlns:p14="http://schemas.microsoft.com/office/powerpoint/2010/main" val="3733372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75039F6-EE21-43FA-B9BE-AD6975B765FF}"/>
              </a:ext>
            </a:extLst>
          </p:cNvPr>
          <p:cNvSpPr>
            <a:spLocks noGrp="1"/>
          </p:cNvSpPr>
          <p:nvPr>
            <p:ph idx="1"/>
          </p:nvPr>
        </p:nvSpPr>
        <p:spPr>
          <a:xfrm>
            <a:off x="457200" y="620688"/>
            <a:ext cx="8229600" cy="5505475"/>
          </a:xfrm>
        </p:spPr>
        <p:txBody>
          <a:bodyPr/>
          <a:lstStyle/>
          <a:p>
            <a:pPr marL="0" indent="0">
              <a:buNone/>
            </a:pPr>
            <a:r>
              <a:rPr lang="pl-PL" dirty="0">
                <a:solidFill>
                  <a:srgbClr val="FF0000"/>
                </a:solidFill>
              </a:rPr>
              <a:t>TYPES OF BULLYING</a:t>
            </a:r>
          </a:p>
          <a:p>
            <a:pPr marL="0" indent="0">
              <a:buNone/>
            </a:pPr>
            <a:r>
              <a:rPr lang="en-US" sz="1600" b="1" dirty="0">
                <a:solidFill>
                  <a:srgbClr val="7030A0"/>
                </a:solidFill>
              </a:rPr>
              <a:t>Physical: </a:t>
            </a:r>
          </a:p>
          <a:p>
            <a:r>
              <a:rPr lang="en-US" sz="1600" dirty="0"/>
              <a:t>hitting, spitting, pulling, pushing</a:t>
            </a:r>
          </a:p>
          <a:p>
            <a:r>
              <a:rPr lang="en-US" sz="1600" dirty="0"/>
              <a:t>destruction or theft of another student’s belongings such as clothes, notebooks, phone.</a:t>
            </a:r>
          </a:p>
          <a:p>
            <a:pPr marL="0" indent="0">
              <a:buNone/>
            </a:pPr>
            <a:r>
              <a:rPr lang="en-US" sz="1600" b="1" dirty="0">
                <a:solidFill>
                  <a:srgbClr val="00B0F0"/>
                </a:solidFill>
              </a:rPr>
              <a:t>Verbal:</a:t>
            </a:r>
          </a:p>
          <a:p>
            <a:r>
              <a:rPr lang="en-US" sz="1600" dirty="0"/>
              <a:t>Calling names, making fun of, insulting or vulgar remarks</a:t>
            </a:r>
          </a:p>
          <a:p>
            <a:r>
              <a:rPr lang="en-US" sz="1600" dirty="0"/>
              <a:t>Gossiping about the person</a:t>
            </a:r>
          </a:p>
          <a:p>
            <a:pPr marL="0" indent="0">
              <a:buNone/>
            </a:pPr>
            <a:r>
              <a:rPr lang="en-US" sz="1600" b="1" dirty="0">
                <a:solidFill>
                  <a:srgbClr val="00B050"/>
                </a:solidFill>
              </a:rPr>
              <a:t>Cyber violence:</a:t>
            </a:r>
          </a:p>
          <a:p>
            <a:r>
              <a:rPr lang="en-US" sz="1600" dirty="0"/>
              <a:t>Sending out insulting texts by smart phone or internet</a:t>
            </a:r>
          </a:p>
          <a:p>
            <a:r>
              <a:rPr lang="en-US" sz="1600" dirty="0"/>
              <a:t>Sending out compromising photos of the victim</a:t>
            </a:r>
          </a:p>
          <a:p>
            <a:r>
              <a:rPr lang="en-US" sz="1600" dirty="0"/>
              <a:t>Attacks on online forums</a:t>
            </a:r>
          </a:p>
          <a:p>
            <a:pPr marL="0" indent="0">
              <a:buNone/>
            </a:pPr>
            <a:r>
              <a:rPr lang="en-US" sz="1600" b="1" dirty="0">
                <a:solidFill>
                  <a:srgbClr val="FFC000"/>
                </a:solidFill>
              </a:rPr>
              <a:t>Relational</a:t>
            </a:r>
          </a:p>
          <a:p>
            <a:r>
              <a:rPr lang="en-US" sz="1600" dirty="0"/>
              <a:t>Exclusion from common activities</a:t>
            </a:r>
          </a:p>
          <a:p>
            <a:r>
              <a:rPr lang="en-US" sz="1600" dirty="0"/>
              <a:t>Not communicating/ ignoring the victim</a:t>
            </a:r>
          </a:p>
          <a:p>
            <a:r>
              <a:rPr lang="en-US" sz="1600" dirty="0"/>
              <a:t>Manipulating others so that they alienate the victim</a:t>
            </a:r>
          </a:p>
          <a:p>
            <a:endParaRPr lang="pl-PL" dirty="0"/>
          </a:p>
        </p:txBody>
      </p:sp>
    </p:spTree>
    <p:extLst>
      <p:ext uri="{BB962C8B-B14F-4D97-AF65-F5344CB8AC3E}">
        <p14:creationId xmlns:p14="http://schemas.microsoft.com/office/powerpoint/2010/main" val="1684079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F4EA12-42AB-16F1-7781-B44734507548}"/>
              </a:ext>
            </a:extLst>
          </p:cNvPr>
          <p:cNvSpPr>
            <a:spLocks noGrp="1"/>
          </p:cNvSpPr>
          <p:nvPr>
            <p:ph type="title"/>
          </p:nvPr>
        </p:nvSpPr>
        <p:spPr/>
        <p:txBody>
          <a:bodyPr/>
          <a:lstStyle/>
          <a:p>
            <a:r>
              <a:rPr lang="pl-PL" dirty="0">
                <a:solidFill>
                  <a:srgbClr val="00B0F0"/>
                </a:solidFill>
              </a:rPr>
              <a:t>SAD FACTS</a:t>
            </a:r>
          </a:p>
        </p:txBody>
      </p:sp>
      <p:sp>
        <p:nvSpPr>
          <p:cNvPr id="3" name="Symbol zastępczy zawartości 2">
            <a:extLst>
              <a:ext uri="{FF2B5EF4-FFF2-40B4-BE49-F238E27FC236}">
                <a16:creationId xmlns:a16="http://schemas.microsoft.com/office/drawing/2014/main" id="{02628032-78D7-7DB1-D04F-74A84809EA8D}"/>
              </a:ext>
            </a:extLst>
          </p:cNvPr>
          <p:cNvSpPr>
            <a:spLocks noGrp="1"/>
          </p:cNvSpPr>
          <p:nvPr>
            <p:ph idx="1"/>
          </p:nvPr>
        </p:nvSpPr>
        <p:spPr>
          <a:xfrm>
            <a:off x="442654" y="1316442"/>
            <a:ext cx="8229600" cy="4525963"/>
          </a:xfrm>
        </p:spPr>
        <p:txBody>
          <a:bodyPr/>
          <a:lstStyle/>
          <a:p>
            <a:pPr algn="just"/>
            <a:r>
              <a:rPr lang="en-US" dirty="0">
                <a:solidFill>
                  <a:schemeClr val="tx2">
                    <a:lumMod val="60000"/>
                    <a:lumOff val="40000"/>
                  </a:schemeClr>
                </a:solidFill>
              </a:rPr>
              <a:t>90% of </a:t>
            </a:r>
            <a:r>
              <a:rPr lang="en-US" dirty="0"/>
              <a:t>young people in schools think violence is wrong, but only </a:t>
            </a:r>
            <a:r>
              <a:rPr lang="en-US" dirty="0">
                <a:solidFill>
                  <a:schemeClr val="tx2">
                    <a:lumMod val="60000"/>
                    <a:lumOff val="40000"/>
                  </a:schemeClr>
                </a:solidFill>
              </a:rPr>
              <a:t>17%</a:t>
            </a:r>
            <a:r>
              <a:rPr lang="en-US" dirty="0"/>
              <a:t> react when they witness violence. fear of exclusion, lack of acceptance of the peer group wins over the reaction to violence at school. Students very rarely tell teachers and parents about the bullying they experience because they believe that teachers can do little or nothing about it and that the parents' reaction can make it worse, so they suffer alone.</a:t>
            </a:r>
            <a:endParaRPr lang="pl-PL" dirty="0"/>
          </a:p>
        </p:txBody>
      </p:sp>
    </p:spTree>
    <p:extLst>
      <p:ext uri="{BB962C8B-B14F-4D97-AF65-F5344CB8AC3E}">
        <p14:creationId xmlns:p14="http://schemas.microsoft.com/office/powerpoint/2010/main" val="4244114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8F5A63-31A0-4AC2-1878-7B384245BCF1}"/>
              </a:ext>
            </a:extLst>
          </p:cNvPr>
          <p:cNvSpPr>
            <a:spLocks noGrp="1"/>
          </p:cNvSpPr>
          <p:nvPr>
            <p:ph type="title"/>
          </p:nvPr>
        </p:nvSpPr>
        <p:spPr/>
        <p:txBody>
          <a:bodyPr/>
          <a:lstStyle/>
          <a:p>
            <a:r>
              <a:rPr lang="pl-PL" dirty="0" err="1"/>
              <a:t>Which</a:t>
            </a:r>
            <a:r>
              <a:rPr lang="pl-PL" dirty="0"/>
              <a:t> </a:t>
            </a:r>
            <a:r>
              <a:rPr lang="pl-PL" dirty="0" err="1"/>
              <a:t>is</a:t>
            </a:r>
            <a:r>
              <a:rPr lang="pl-PL" dirty="0"/>
              <a:t> </a:t>
            </a:r>
            <a:r>
              <a:rPr lang="pl-PL" dirty="0">
                <a:solidFill>
                  <a:srgbClr val="FF0000"/>
                </a:solidFill>
              </a:rPr>
              <a:t>NOT </a:t>
            </a:r>
            <a:r>
              <a:rPr lang="pl-PL" dirty="0" err="1"/>
              <a:t>bullying</a:t>
            </a:r>
            <a:r>
              <a:rPr lang="pl-PL" dirty="0"/>
              <a:t>?</a:t>
            </a:r>
          </a:p>
        </p:txBody>
      </p:sp>
      <p:sp>
        <p:nvSpPr>
          <p:cNvPr id="3" name="Symbol zastępczy zawartości 2">
            <a:extLst>
              <a:ext uri="{FF2B5EF4-FFF2-40B4-BE49-F238E27FC236}">
                <a16:creationId xmlns:a16="http://schemas.microsoft.com/office/drawing/2014/main" id="{C71E7FC2-84D0-87C6-FB15-C195A5AA4FF9}"/>
              </a:ext>
            </a:extLst>
          </p:cNvPr>
          <p:cNvSpPr>
            <a:spLocks noGrp="1"/>
          </p:cNvSpPr>
          <p:nvPr>
            <p:ph sz="half" idx="1"/>
          </p:nvPr>
        </p:nvSpPr>
        <p:spPr>
          <a:xfrm>
            <a:off x="457200" y="1600200"/>
            <a:ext cx="8229600" cy="4525963"/>
          </a:xfrm>
        </p:spPr>
        <p:txBody>
          <a:bodyPr>
            <a:normAutofit/>
          </a:bodyPr>
          <a:lstStyle/>
          <a:p>
            <a:pPr algn="just"/>
            <a:r>
              <a:rPr lang="en-US" dirty="0"/>
              <a:t>An argument or fight that happens once in a while after which everything goes back to normal</a:t>
            </a:r>
          </a:p>
          <a:p>
            <a:pPr algn="just"/>
            <a:r>
              <a:rPr lang="pl-PL" dirty="0"/>
              <a:t>U</a:t>
            </a:r>
            <a:r>
              <a:rPr lang="en-US" dirty="0" err="1"/>
              <a:t>npleasant</a:t>
            </a:r>
            <a:r>
              <a:rPr lang="en-US" dirty="0"/>
              <a:t> verbal exchange between friendly children followed by reaching agreement</a:t>
            </a:r>
          </a:p>
          <a:p>
            <a:pPr algn="just"/>
            <a:r>
              <a:rPr lang="en-US" dirty="0"/>
              <a:t>A dispute or a break-up</a:t>
            </a:r>
          </a:p>
        </p:txBody>
      </p:sp>
    </p:spTree>
    <p:extLst>
      <p:ext uri="{BB962C8B-B14F-4D97-AF65-F5344CB8AC3E}">
        <p14:creationId xmlns:p14="http://schemas.microsoft.com/office/powerpoint/2010/main" val="379501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B5B41956-6CDC-6BD1-BD38-205D1FAB2FBD}"/>
              </a:ext>
            </a:extLst>
          </p:cNvPr>
          <p:cNvSpPr>
            <a:spLocks noGrp="1"/>
          </p:cNvSpPr>
          <p:nvPr>
            <p:ph type="title"/>
          </p:nvPr>
        </p:nvSpPr>
        <p:spPr/>
        <p:txBody>
          <a:bodyPr/>
          <a:lstStyle/>
          <a:p>
            <a:r>
              <a:rPr lang="en-US" sz="3200" dirty="0">
                <a:solidFill>
                  <a:srgbClr val="00B050"/>
                </a:solidFill>
                <a:ea typeface="+mn-ea"/>
                <a:cs typeface="+mn-cs"/>
              </a:rPr>
              <a:t>How to help a child experiencing peer violence?</a:t>
            </a:r>
            <a:endParaRPr lang="pl-PL" dirty="0">
              <a:solidFill>
                <a:srgbClr val="00B050"/>
              </a:solidFill>
            </a:endParaRPr>
          </a:p>
        </p:txBody>
      </p:sp>
      <p:sp>
        <p:nvSpPr>
          <p:cNvPr id="6" name="Symbol zastępczy zawartości 5">
            <a:extLst>
              <a:ext uri="{FF2B5EF4-FFF2-40B4-BE49-F238E27FC236}">
                <a16:creationId xmlns:a16="http://schemas.microsoft.com/office/drawing/2014/main" id="{98E7C7AE-4A47-B1B7-C392-0565D1047030}"/>
              </a:ext>
            </a:extLst>
          </p:cNvPr>
          <p:cNvSpPr>
            <a:spLocks noGrp="1"/>
          </p:cNvSpPr>
          <p:nvPr>
            <p:ph idx="1"/>
          </p:nvPr>
        </p:nvSpPr>
        <p:spPr/>
        <p:txBody>
          <a:bodyPr>
            <a:normAutofit fontScale="92500"/>
          </a:bodyPr>
          <a:lstStyle/>
          <a:p>
            <a:pPr algn="just"/>
            <a:r>
              <a:rPr lang="en-US" dirty="0"/>
              <a:t>Reassure the child that it's not his fault. Peer violence is still associated with a sense of shame, and some children may get the impression that they themselves are the cause of these incidents.</a:t>
            </a:r>
          </a:p>
          <a:p>
            <a:pPr algn="just"/>
            <a:endParaRPr lang="en-US" dirty="0"/>
          </a:p>
          <a:p>
            <a:pPr algn="just"/>
            <a:r>
              <a:rPr lang="en-US" dirty="0"/>
              <a:t>You can remind the child that many people have also experienced peer violence. Being a victim of bullying is not a sign of weakness, and showing violence is also not a sign of strength. </a:t>
            </a:r>
          </a:p>
        </p:txBody>
      </p:sp>
    </p:spTree>
    <p:extLst>
      <p:ext uri="{BB962C8B-B14F-4D97-AF65-F5344CB8AC3E}">
        <p14:creationId xmlns:p14="http://schemas.microsoft.com/office/powerpoint/2010/main" val="3797732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B4ABB93-D572-CB23-8C73-1B8F1E20AB83}"/>
              </a:ext>
            </a:extLst>
          </p:cNvPr>
          <p:cNvSpPr>
            <a:spLocks noGrp="1"/>
          </p:cNvSpPr>
          <p:nvPr>
            <p:ph idx="1"/>
          </p:nvPr>
        </p:nvSpPr>
        <p:spPr>
          <a:xfrm>
            <a:off x="457200" y="476672"/>
            <a:ext cx="8229600" cy="6381328"/>
          </a:xfrm>
        </p:spPr>
        <p:txBody>
          <a:bodyPr>
            <a:normAutofit fontScale="92500" lnSpcReduction="10000"/>
          </a:bodyPr>
          <a:lstStyle/>
          <a:p>
            <a:pPr algn="just"/>
            <a:r>
              <a:rPr lang="en-US" dirty="0"/>
              <a:t>Encourage your child to try to appear confident, even if they don't feel that way. Perpetrators of peer violence usually want to provoke a reaction and make someone feel sad. If a child gives the impression that these behaviors do not impress him, he is more likely to stop bullying.</a:t>
            </a:r>
          </a:p>
          <a:p>
            <a:pPr algn="just"/>
            <a:r>
              <a:rPr lang="en-US" dirty="0"/>
              <a:t>You can encourage the child to think back to the situation and think about how it could have been done differently to get a better result</a:t>
            </a:r>
          </a:p>
          <a:p>
            <a:pPr algn="just"/>
            <a:r>
              <a:rPr lang="en-US" dirty="0"/>
              <a:t>Various scenarios can be practiced at home so that the child can prepare to cope with difficult situations.</a:t>
            </a:r>
          </a:p>
          <a:p>
            <a:pPr algn="just"/>
            <a:r>
              <a:rPr lang="en-US" dirty="0"/>
              <a:t>The child should be taught to be assertive and decisively say "No</a:t>
            </a:r>
            <a:r>
              <a:rPr lang="pl-PL" dirty="0"/>
              <a:t>”</a:t>
            </a:r>
            <a:endParaRPr lang="en-US" dirty="0"/>
          </a:p>
        </p:txBody>
      </p:sp>
    </p:spTree>
    <p:extLst>
      <p:ext uri="{BB962C8B-B14F-4D97-AF65-F5344CB8AC3E}">
        <p14:creationId xmlns:p14="http://schemas.microsoft.com/office/powerpoint/2010/main" val="4150592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745471-509B-4284-860D-E4F46A714CC4}"/>
              </a:ext>
            </a:extLst>
          </p:cNvPr>
          <p:cNvSpPr>
            <a:spLocks noGrp="1"/>
          </p:cNvSpPr>
          <p:nvPr>
            <p:ph type="title"/>
          </p:nvPr>
        </p:nvSpPr>
        <p:spPr>
          <a:xfrm>
            <a:off x="449222" y="0"/>
            <a:ext cx="8507288" cy="1143000"/>
          </a:xfrm>
        </p:spPr>
        <p:txBody>
          <a:bodyPr/>
          <a:lstStyle/>
          <a:p>
            <a:r>
              <a:rPr lang="en-US" sz="3200" dirty="0"/>
              <a:t>WHY DO SOME CHILDREN </a:t>
            </a:r>
            <a:r>
              <a:rPr lang="en-US" sz="3200" dirty="0">
                <a:solidFill>
                  <a:srgbClr val="FF0000"/>
                </a:solidFill>
              </a:rPr>
              <a:t>HURT OTHERS</a:t>
            </a:r>
            <a:r>
              <a:rPr lang="en-US" sz="3200" dirty="0"/>
              <a:t>?</a:t>
            </a:r>
            <a:endParaRPr lang="pl-PL" sz="3200" dirty="0"/>
          </a:p>
        </p:txBody>
      </p:sp>
      <p:sp>
        <p:nvSpPr>
          <p:cNvPr id="3" name="Symbol zastępczy zawartości 2">
            <a:extLst>
              <a:ext uri="{FF2B5EF4-FFF2-40B4-BE49-F238E27FC236}">
                <a16:creationId xmlns:a16="http://schemas.microsoft.com/office/drawing/2014/main" id="{A016E5B7-5750-4CF4-8683-5E63D8E6DF8C}"/>
              </a:ext>
            </a:extLst>
          </p:cNvPr>
          <p:cNvSpPr>
            <a:spLocks noGrp="1"/>
          </p:cNvSpPr>
          <p:nvPr>
            <p:ph idx="1"/>
          </p:nvPr>
        </p:nvSpPr>
        <p:spPr>
          <a:xfrm>
            <a:off x="187490" y="908720"/>
            <a:ext cx="8640960" cy="3849291"/>
          </a:xfrm>
        </p:spPr>
        <p:txBody>
          <a:bodyPr/>
          <a:lstStyle/>
          <a:p>
            <a:pPr algn="just"/>
            <a:r>
              <a:rPr lang="en-US" dirty="0"/>
              <a:t>People naturally gather in groups based on similarities and move away from dissimilar groups. </a:t>
            </a:r>
            <a:r>
              <a:rPr lang="en-US" dirty="0">
                <a:solidFill>
                  <a:srgbClr val="00B0F0"/>
                </a:solidFill>
              </a:rPr>
              <a:t>Therefore, it is important to teach the child respect, tolerance, acceptance of others.</a:t>
            </a:r>
          </a:p>
          <a:p>
            <a:pPr algn="just"/>
            <a:r>
              <a:rPr lang="en-US" dirty="0"/>
              <a:t>They feel unhappy and take out their sadness, anger and grief on others.</a:t>
            </a:r>
          </a:p>
          <a:p>
            <a:pPr algn="just"/>
            <a:r>
              <a:rPr lang="en-US" dirty="0"/>
              <a:t>They experience violence at home and take it out on the weaker ones at school</a:t>
            </a:r>
          </a:p>
          <a:p>
            <a:pPr algn="just"/>
            <a:r>
              <a:rPr lang="en-US" dirty="0"/>
              <a:t>They have low level of empathy and self-esteem and they do everything they can to prevent others from noticing it</a:t>
            </a:r>
          </a:p>
        </p:txBody>
      </p:sp>
    </p:spTree>
    <p:extLst>
      <p:ext uri="{BB962C8B-B14F-4D97-AF65-F5344CB8AC3E}">
        <p14:creationId xmlns:p14="http://schemas.microsoft.com/office/powerpoint/2010/main" val="1367784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631F54-DC0A-4FE6-B4A9-42E48958328C}"/>
              </a:ext>
            </a:extLst>
          </p:cNvPr>
          <p:cNvSpPr>
            <a:spLocks noGrp="1"/>
          </p:cNvSpPr>
          <p:nvPr>
            <p:ph type="title"/>
          </p:nvPr>
        </p:nvSpPr>
        <p:spPr>
          <a:xfrm>
            <a:off x="457200" y="-99391"/>
            <a:ext cx="8435280" cy="1584175"/>
          </a:xfrm>
        </p:spPr>
        <p:txBody>
          <a:bodyPr wrap="square" anchor="ctr">
            <a:normAutofit/>
          </a:bodyPr>
          <a:lstStyle/>
          <a:p>
            <a:r>
              <a:rPr lang="en-US" sz="4000" dirty="0">
                <a:solidFill>
                  <a:srgbClr val="0070C0"/>
                </a:solidFill>
              </a:rPr>
              <a:t>The long-term effects of bullying</a:t>
            </a:r>
            <a:endParaRPr lang="pl-PL" sz="4000" dirty="0">
              <a:solidFill>
                <a:srgbClr val="0070C0"/>
              </a:solidFill>
            </a:endParaRPr>
          </a:p>
        </p:txBody>
      </p:sp>
      <p:sp>
        <p:nvSpPr>
          <p:cNvPr id="4" name="Symbol zastępczy zawartości 3">
            <a:extLst>
              <a:ext uri="{FF2B5EF4-FFF2-40B4-BE49-F238E27FC236}">
                <a16:creationId xmlns:a16="http://schemas.microsoft.com/office/drawing/2014/main" id="{EED05E58-FCFD-408B-B90A-1ADFCD6CCE26}"/>
              </a:ext>
            </a:extLst>
          </p:cNvPr>
          <p:cNvSpPr>
            <a:spLocks noGrp="1"/>
          </p:cNvSpPr>
          <p:nvPr>
            <p:ph idx="1"/>
          </p:nvPr>
        </p:nvSpPr>
        <p:spPr/>
        <p:txBody>
          <a:bodyPr/>
          <a:lstStyle/>
          <a:p>
            <a:r>
              <a:rPr lang="en-US" dirty="0"/>
              <a:t>social anxiety</a:t>
            </a:r>
          </a:p>
          <a:p>
            <a:r>
              <a:rPr lang="en-US" dirty="0"/>
              <a:t>depression</a:t>
            </a:r>
          </a:p>
          <a:p>
            <a:r>
              <a:rPr lang="en-US" dirty="0"/>
              <a:t>suicidal thoughts – there is a term called bully-</a:t>
            </a:r>
            <a:r>
              <a:rPr lang="en-US" dirty="0" err="1"/>
              <a:t>cide</a:t>
            </a:r>
            <a:r>
              <a:rPr lang="en-US" dirty="0"/>
              <a:t> (suicide resulting from bulling)</a:t>
            </a:r>
          </a:p>
          <a:p>
            <a:r>
              <a:rPr lang="en-US" dirty="0"/>
              <a:t>lower self-esteem</a:t>
            </a:r>
          </a:p>
          <a:p>
            <a:r>
              <a:rPr lang="en-US" dirty="0"/>
              <a:t>psychosomatic disorders such as insomnia, bedwetting and inhibited appetite</a:t>
            </a:r>
          </a:p>
          <a:p>
            <a:endParaRPr lang="pl-PL" dirty="0"/>
          </a:p>
        </p:txBody>
      </p:sp>
    </p:spTree>
    <p:extLst>
      <p:ext uri="{BB962C8B-B14F-4D97-AF65-F5344CB8AC3E}">
        <p14:creationId xmlns:p14="http://schemas.microsoft.com/office/powerpoint/2010/main" val="356923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C9BF24-FF94-FB81-D61A-D2A808BC0009}"/>
              </a:ext>
            </a:extLst>
          </p:cNvPr>
          <p:cNvSpPr>
            <a:spLocks noGrp="1"/>
          </p:cNvSpPr>
          <p:nvPr>
            <p:ph type="title"/>
          </p:nvPr>
        </p:nvSpPr>
        <p:spPr>
          <a:xfrm>
            <a:off x="467544" y="23018"/>
            <a:ext cx="8435280" cy="1143000"/>
          </a:xfrm>
        </p:spPr>
        <p:txBody>
          <a:bodyPr/>
          <a:lstStyle/>
          <a:p>
            <a:r>
              <a:rPr lang="en-US" dirty="0">
                <a:solidFill>
                  <a:srgbClr val="C00000"/>
                </a:solidFill>
              </a:rPr>
              <a:t>The short-term effects of bullying</a:t>
            </a:r>
            <a:endParaRPr lang="pl-PL" dirty="0">
              <a:solidFill>
                <a:srgbClr val="C00000"/>
              </a:solidFill>
            </a:endParaRPr>
          </a:p>
        </p:txBody>
      </p:sp>
      <p:sp>
        <p:nvSpPr>
          <p:cNvPr id="3" name="Symbol zastępczy zawartości 2">
            <a:extLst>
              <a:ext uri="{FF2B5EF4-FFF2-40B4-BE49-F238E27FC236}">
                <a16:creationId xmlns:a16="http://schemas.microsoft.com/office/drawing/2014/main" id="{F906C6ED-7956-E340-84F4-124EAF27D94D}"/>
              </a:ext>
            </a:extLst>
          </p:cNvPr>
          <p:cNvSpPr>
            <a:spLocks noGrp="1"/>
          </p:cNvSpPr>
          <p:nvPr>
            <p:ph idx="1"/>
          </p:nvPr>
        </p:nvSpPr>
        <p:spPr>
          <a:xfrm>
            <a:off x="354360" y="1166018"/>
            <a:ext cx="8435280" cy="4525963"/>
          </a:xfrm>
        </p:spPr>
        <p:txBody>
          <a:bodyPr/>
          <a:lstStyle/>
          <a:p>
            <a:r>
              <a:rPr lang="en-US" sz="2400" dirty="0"/>
              <a:t>Severe feelings of humiliation, fear, despair and sadness, a sense of loneliness, low self-esteem, powerlessness or helplessness. </a:t>
            </a:r>
          </a:p>
          <a:p>
            <a:endParaRPr lang="en-US" sz="2400" dirty="0"/>
          </a:p>
          <a:p>
            <a:r>
              <a:rPr lang="en-US" sz="2400" dirty="0"/>
              <a:t>At the same time, victims may feel  great anger, grief and hatred towards the perpetrators, but also towards the witnesses who did not react and did not help. </a:t>
            </a:r>
          </a:p>
          <a:p>
            <a:endParaRPr lang="en-US" sz="2400" dirty="0"/>
          </a:p>
          <a:p>
            <a:r>
              <a:rPr lang="en-US" sz="2400" dirty="0"/>
              <a:t>Experiencing such emotions has a negative impact on concentration and, as a result, on academic performance. Victims usually think negatively about themselves, e.g.: “I am useless”, “I am different”, “something is wrong with me”. </a:t>
            </a:r>
          </a:p>
        </p:txBody>
      </p:sp>
    </p:spTree>
    <p:extLst>
      <p:ext uri="{BB962C8B-B14F-4D97-AF65-F5344CB8AC3E}">
        <p14:creationId xmlns:p14="http://schemas.microsoft.com/office/powerpoint/2010/main" val="171772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A2DAEE-074B-72E8-47DC-60B7428F2549}"/>
              </a:ext>
            </a:extLst>
          </p:cNvPr>
          <p:cNvSpPr>
            <a:spLocks noGrp="1"/>
          </p:cNvSpPr>
          <p:nvPr>
            <p:ph type="title"/>
          </p:nvPr>
        </p:nvSpPr>
        <p:spPr/>
        <p:txBody>
          <a:bodyPr/>
          <a:lstStyle/>
          <a:p>
            <a:r>
              <a:rPr lang="en-US" b="1" dirty="0">
                <a:solidFill>
                  <a:srgbClr val="00B050"/>
                </a:solidFill>
              </a:rPr>
              <a:t>The objective of the project</a:t>
            </a:r>
            <a:endParaRPr lang="pl-PL" b="1" dirty="0">
              <a:solidFill>
                <a:srgbClr val="00B050"/>
              </a:solidFill>
            </a:endParaRPr>
          </a:p>
        </p:txBody>
      </p:sp>
      <p:sp>
        <p:nvSpPr>
          <p:cNvPr id="3" name="Symbol zastępczy zawartości 2">
            <a:extLst>
              <a:ext uri="{FF2B5EF4-FFF2-40B4-BE49-F238E27FC236}">
                <a16:creationId xmlns:a16="http://schemas.microsoft.com/office/drawing/2014/main" id="{B1F570EA-A0B6-7C8F-836F-6CDAEAC76134}"/>
              </a:ext>
            </a:extLst>
          </p:cNvPr>
          <p:cNvSpPr>
            <a:spLocks noGrp="1"/>
          </p:cNvSpPr>
          <p:nvPr>
            <p:ph idx="1"/>
          </p:nvPr>
        </p:nvSpPr>
        <p:spPr/>
        <p:txBody>
          <a:bodyPr/>
          <a:lstStyle/>
          <a:p>
            <a:pPr algn="just"/>
            <a:r>
              <a:rPr lang="en-US" dirty="0"/>
              <a:t>Reduction of bullying in primary schools in Poland - by raising the awareness of teachers, parents and students about the symptoms and long-term consequences of bullying among students. It can be done by increasing their social skills, i.e. assertiveness and empathy, the high level of which minimizes the occurrence of bullying among young people</a:t>
            </a:r>
            <a:endParaRPr lang="pl-PL" dirty="0"/>
          </a:p>
        </p:txBody>
      </p:sp>
    </p:spTree>
    <p:extLst>
      <p:ext uri="{BB962C8B-B14F-4D97-AF65-F5344CB8AC3E}">
        <p14:creationId xmlns:p14="http://schemas.microsoft.com/office/powerpoint/2010/main" val="215142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0C2409-431A-E5D5-9A77-30BCBF120A2B}"/>
              </a:ext>
            </a:extLst>
          </p:cNvPr>
          <p:cNvSpPr>
            <a:spLocks noGrp="1"/>
          </p:cNvSpPr>
          <p:nvPr>
            <p:ph type="title"/>
          </p:nvPr>
        </p:nvSpPr>
        <p:spPr/>
        <p:txBody>
          <a:bodyPr/>
          <a:lstStyle/>
          <a:p>
            <a:r>
              <a:rPr lang="en-US" b="1" dirty="0">
                <a:solidFill>
                  <a:srgbClr val="00B050"/>
                </a:solidFill>
              </a:rPr>
              <a:t>How to talk to the bully?</a:t>
            </a:r>
            <a:endParaRPr lang="pl-PL" b="1" dirty="0">
              <a:solidFill>
                <a:srgbClr val="00B050"/>
              </a:solidFill>
            </a:endParaRPr>
          </a:p>
        </p:txBody>
      </p:sp>
      <p:sp>
        <p:nvSpPr>
          <p:cNvPr id="3" name="Symbol zastępczy zawartości 2">
            <a:extLst>
              <a:ext uri="{FF2B5EF4-FFF2-40B4-BE49-F238E27FC236}">
                <a16:creationId xmlns:a16="http://schemas.microsoft.com/office/drawing/2014/main" id="{A9B6531D-644A-58F3-480A-11CF6EBA25A4}"/>
              </a:ext>
            </a:extLst>
          </p:cNvPr>
          <p:cNvSpPr>
            <a:spLocks noGrp="1"/>
          </p:cNvSpPr>
          <p:nvPr>
            <p:ph idx="1"/>
          </p:nvPr>
        </p:nvSpPr>
        <p:spPr>
          <a:xfrm>
            <a:off x="457200" y="1600200"/>
            <a:ext cx="8507288" cy="4525963"/>
          </a:xfrm>
        </p:spPr>
        <p:txBody>
          <a:bodyPr/>
          <a:lstStyle/>
          <a:p>
            <a:pPr algn="just"/>
            <a:r>
              <a:rPr lang="en-US" dirty="0"/>
              <a:t>Bullying is bad behavior, which means that it must be stopped, but it does not mean that a child who behaves in this way is a bad person.</a:t>
            </a:r>
          </a:p>
          <a:p>
            <a:pPr algn="just"/>
            <a:r>
              <a:rPr lang="en-US" dirty="0">
                <a:solidFill>
                  <a:srgbClr val="00B0F0"/>
                </a:solidFill>
              </a:rPr>
              <a:t>It is worth separating the child from his behavior so that he maintains his self-esteem</a:t>
            </a:r>
          </a:p>
          <a:p>
            <a:pPr algn="just"/>
            <a:r>
              <a:rPr lang="en-US" dirty="0"/>
              <a:t>It is much more effective to make it easier for the child to understand that their behavior is unacceptable and to explain its impact on others.</a:t>
            </a:r>
          </a:p>
        </p:txBody>
      </p:sp>
    </p:spTree>
    <p:extLst>
      <p:ext uri="{BB962C8B-B14F-4D97-AF65-F5344CB8AC3E}">
        <p14:creationId xmlns:p14="http://schemas.microsoft.com/office/powerpoint/2010/main" val="2637820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26DC49-81CE-6A72-411E-D40B55015EF7}"/>
              </a:ext>
            </a:extLst>
          </p:cNvPr>
          <p:cNvSpPr>
            <a:spLocks noGrp="1"/>
          </p:cNvSpPr>
          <p:nvPr>
            <p:ph type="title"/>
          </p:nvPr>
        </p:nvSpPr>
        <p:spPr/>
        <p:txBody>
          <a:bodyPr/>
          <a:lstStyle/>
          <a:p>
            <a:r>
              <a:rPr lang="en-US" b="1" dirty="0">
                <a:solidFill>
                  <a:srgbClr val="00B0F0"/>
                </a:solidFill>
              </a:rPr>
              <a:t>How to help a child experiencing bullying?</a:t>
            </a:r>
            <a:endParaRPr lang="pl-PL" b="1" dirty="0">
              <a:solidFill>
                <a:srgbClr val="00B0F0"/>
              </a:solidFill>
            </a:endParaRPr>
          </a:p>
        </p:txBody>
      </p:sp>
      <p:sp>
        <p:nvSpPr>
          <p:cNvPr id="3" name="Symbol zastępczy zawartości 2">
            <a:extLst>
              <a:ext uri="{FF2B5EF4-FFF2-40B4-BE49-F238E27FC236}">
                <a16:creationId xmlns:a16="http://schemas.microsoft.com/office/drawing/2014/main" id="{302EE53D-F68B-9D56-DE08-DF1FE413759B}"/>
              </a:ext>
            </a:extLst>
          </p:cNvPr>
          <p:cNvSpPr>
            <a:spLocks noGrp="1"/>
          </p:cNvSpPr>
          <p:nvPr>
            <p:ph idx="1"/>
          </p:nvPr>
        </p:nvSpPr>
        <p:spPr>
          <a:xfrm>
            <a:off x="434052" y="1772816"/>
            <a:ext cx="8229600" cy="4525963"/>
          </a:xfrm>
        </p:spPr>
        <p:txBody>
          <a:bodyPr/>
          <a:lstStyle/>
          <a:p>
            <a:pPr algn="just"/>
            <a:r>
              <a:rPr lang="en-US" dirty="0">
                <a:solidFill>
                  <a:srgbClr val="555555"/>
                </a:solidFill>
              </a:rPr>
              <a:t>It is important to understand his perspective and appreciate even a little honesty on the subject, which probably costs him a lot. If the victim meets understanding during the first contact, it will be easier for her to continue the conversation.</a:t>
            </a:r>
          </a:p>
          <a:p>
            <a:pPr algn="just"/>
            <a:r>
              <a:rPr lang="en-US" dirty="0">
                <a:solidFill>
                  <a:srgbClr val="555555"/>
                </a:solidFill>
              </a:rPr>
              <a:t>In the event of denial or trivialization by an adult, the problem solving process will be stopped</a:t>
            </a:r>
          </a:p>
          <a:p>
            <a:pPr algn="just"/>
            <a:r>
              <a:rPr lang="pl-PL" b="0" i="0" dirty="0">
                <a:solidFill>
                  <a:srgbClr val="555555"/>
                </a:solidFill>
                <a:effectLst/>
              </a:rPr>
              <a:t>.</a:t>
            </a:r>
            <a:br>
              <a:rPr lang="pl-PL" dirty="0"/>
            </a:br>
            <a:endParaRPr lang="pl-PL" dirty="0"/>
          </a:p>
        </p:txBody>
      </p:sp>
    </p:spTree>
    <p:extLst>
      <p:ext uri="{BB962C8B-B14F-4D97-AF65-F5344CB8AC3E}">
        <p14:creationId xmlns:p14="http://schemas.microsoft.com/office/powerpoint/2010/main" val="1541651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B9F035-FAD7-45D3-9DAD-5272571E6ACB}"/>
              </a:ext>
            </a:extLst>
          </p:cNvPr>
          <p:cNvSpPr>
            <a:spLocks noGrp="1"/>
          </p:cNvSpPr>
          <p:nvPr>
            <p:ph type="title"/>
          </p:nvPr>
        </p:nvSpPr>
        <p:spPr>
          <a:xfrm>
            <a:off x="457200" y="166150"/>
            <a:ext cx="8229600" cy="1143000"/>
          </a:xfrm>
        </p:spPr>
        <p:txBody>
          <a:bodyPr anchor="ctr">
            <a:normAutofit fontScale="90000"/>
          </a:bodyPr>
          <a:lstStyle/>
          <a:p>
            <a:r>
              <a:rPr lang="pl-PL" b="1" dirty="0"/>
              <a:t>SYMPTOMS of </a:t>
            </a:r>
            <a:r>
              <a:rPr lang="pl-PL" b="1" dirty="0" err="1"/>
              <a:t>experiencing</a:t>
            </a:r>
            <a:r>
              <a:rPr lang="pl-PL" b="1" dirty="0"/>
              <a:t> </a:t>
            </a:r>
            <a:r>
              <a:rPr lang="pl-PL" b="1" dirty="0" err="1"/>
              <a:t>violence</a:t>
            </a:r>
            <a:r>
              <a:rPr lang="pl-PL" b="1" dirty="0"/>
              <a:t>. </a:t>
            </a:r>
          </a:p>
        </p:txBody>
      </p:sp>
      <p:sp>
        <p:nvSpPr>
          <p:cNvPr id="3" name="Symbol zastępczy zawartości 2">
            <a:extLst>
              <a:ext uri="{FF2B5EF4-FFF2-40B4-BE49-F238E27FC236}">
                <a16:creationId xmlns:a16="http://schemas.microsoft.com/office/drawing/2014/main" id="{4B0BD5A0-4787-4AB9-A78A-5F93BBA9AAB7}"/>
              </a:ext>
            </a:extLst>
          </p:cNvPr>
          <p:cNvSpPr>
            <a:spLocks noGrp="1"/>
          </p:cNvSpPr>
          <p:nvPr>
            <p:ph sz="half" idx="1"/>
          </p:nvPr>
        </p:nvSpPr>
        <p:spPr>
          <a:xfrm>
            <a:off x="0" y="1417638"/>
            <a:ext cx="5796136" cy="5440362"/>
          </a:xfrm>
        </p:spPr>
        <p:txBody>
          <a:bodyPr>
            <a:normAutofit/>
          </a:bodyPr>
          <a:lstStyle/>
          <a:p>
            <a:pPr fontAlgn="base">
              <a:lnSpc>
                <a:spcPct val="90000"/>
              </a:lnSpc>
            </a:pPr>
            <a:r>
              <a:rPr lang="en-US" sz="2000" dirty="0">
                <a:latin typeface="+mj-lt"/>
              </a:rPr>
              <a:t>Sadness, crying, self-isolation, avoiding contact with others</a:t>
            </a:r>
          </a:p>
          <a:p>
            <a:pPr fontAlgn="base">
              <a:lnSpc>
                <a:spcPct val="90000"/>
              </a:lnSpc>
            </a:pPr>
            <a:r>
              <a:rPr lang="en-US" sz="2000" dirty="0">
                <a:latin typeface="+mj-lt"/>
              </a:rPr>
              <a:t>Indifference, resignation from interests</a:t>
            </a:r>
          </a:p>
          <a:p>
            <a:pPr fontAlgn="base">
              <a:lnSpc>
                <a:spcPct val="90000"/>
              </a:lnSpc>
            </a:pPr>
            <a:r>
              <a:rPr lang="en-US" sz="2000" dirty="0">
                <a:latin typeface="+mj-lt"/>
              </a:rPr>
              <a:t>Constant fatigue and lack of energy, drowsiness</a:t>
            </a:r>
          </a:p>
          <a:p>
            <a:pPr fontAlgn="base">
              <a:lnSpc>
                <a:spcPct val="90000"/>
              </a:lnSpc>
            </a:pPr>
            <a:r>
              <a:rPr lang="en-US" sz="2000" dirty="0">
                <a:latin typeface="+mj-lt"/>
              </a:rPr>
              <a:t>Critical thinking about oneself</a:t>
            </a:r>
          </a:p>
          <a:p>
            <a:pPr fontAlgn="base">
              <a:lnSpc>
                <a:spcPct val="90000"/>
              </a:lnSpc>
            </a:pPr>
            <a:r>
              <a:rPr lang="en-US" sz="2000" dirty="0">
                <a:latin typeface="+mj-lt"/>
              </a:rPr>
              <a:t>Talking about death</a:t>
            </a:r>
          </a:p>
          <a:p>
            <a:pPr fontAlgn="base">
              <a:lnSpc>
                <a:spcPct val="90000"/>
              </a:lnSpc>
            </a:pPr>
            <a:r>
              <a:rPr lang="en-US" sz="2000" dirty="0">
                <a:latin typeface="+mj-lt"/>
              </a:rPr>
              <a:t>Tantrums, aggression, self-aggression (mutilations)</a:t>
            </a:r>
          </a:p>
          <a:p>
            <a:pPr fontAlgn="base">
              <a:lnSpc>
                <a:spcPct val="90000"/>
              </a:lnSpc>
            </a:pPr>
            <a:r>
              <a:rPr lang="en-US" sz="2000" dirty="0">
                <a:latin typeface="+mj-lt"/>
              </a:rPr>
              <a:t>Fears limiting daily functioning</a:t>
            </a:r>
          </a:p>
          <a:p>
            <a:pPr fontAlgn="base">
              <a:lnSpc>
                <a:spcPct val="90000"/>
              </a:lnSpc>
            </a:pPr>
            <a:r>
              <a:rPr lang="en-US" sz="2000" dirty="0">
                <a:latin typeface="+mj-lt"/>
              </a:rPr>
              <a:t>Suppressed appetite or binge eating</a:t>
            </a:r>
          </a:p>
          <a:p>
            <a:pPr fontAlgn="base">
              <a:lnSpc>
                <a:spcPct val="90000"/>
              </a:lnSpc>
            </a:pPr>
            <a:r>
              <a:rPr lang="en-US" sz="2000" dirty="0">
                <a:latin typeface="+mj-lt"/>
              </a:rPr>
              <a:t>Psychosomatic complaints: e.g. headaches, shortness of breath, abdominal pain</a:t>
            </a:r>
          </a:p>
          <a:p>
            <a:pPr fontAlgn="base">
              <a:lnSpc>
                <a:spcPct val="90000"/>
              </a:lnSpc>
            </a:pPr>
            <a:r>
              <a:rPr lang="en-US" sz="2000" dirty="0">
                <a:latin typeface="+mj-lt"/>
              </a:rPr>
              <a:t>Difficulties with concentration, memory, deterioration of grades</a:t>
            </a:r>
          </a:p>
          <a:p>
            <a:pPr>
              <a:lnSpc>
                <a:spcPct val="90000"/>
              </a:lnSpc>
            </a:pPr>
            <a:endParaRPr lang="pl-PL" sz="1500" dirty="0"/>
          </a:p>
        </p:txBody>
      </p:sp>
      <p:pic>
        <p:nvPicPr>
          <p:cNvPr id="5" name="Obraz 4" descr="Dziewczynka meditating na zewnątrz">
            <a:extLst>
              <a:ext uri="{FF2B5EF4-FFF2-40B4-BE49-F238E27FC236}">
                <a16:creationId xmlns:a16="http://schemas.microsoft.com/office/drawing/2014/main" id="{DEB9F10C-F901-4851-8E8D-E2764B6BFE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69" r="13968" b="-1"/>
          <a:stretch/>
        </p:blipFill>
        <p:spPr>
          <a:xfrm>
            <a:off x="5796136" y="2060848"/>
            <a:ext cx="3095626" cy="3959235"/>
          </a:xfrm>
          <a:prstGeom prst="rect">
            <a:avLst/>
          </a:prstGeom>
          <a:noFill/>
        </p:spPr>
      </p:pic>
    </p:spTree>
    <p:extLst>
      <p:ext uri="{BB962C8B-B14F-4D97-AF65-F5344CB8AC3E}">
        <p14:creationId xmlns:p14="http://schemas.microsoft.com/office/powerpoint/2010/main" val="1950856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C19665-1CE2-47AE-AE6D-B3880CA0D341}"/>
              </a:ext>
            </a:extLst>
          </p:cNvPr>
          <p:cNvSpPr>
            <a:spLocks noGrp="1"/>
          </p:cNvSpPr>
          <p:nvPr>
            <p:ph type="title"/>
          </p:nvPr>
        </p:nvSpPr>
        <p:spPr/>
        <p:txBody>
          <a:bodyPr>
            <a:normAutofit fontScale="90000"/>
          </a:bodyPr>
          <a:lstStyle/>
          <a:p>
            <a:r>
              <a:rPr lang="en-US" b="1" dirty="0">
                <a:solidFill>
                  <a:srgbClr val="00B050"/>
                </a:solidFill>
              </a:rPr>
              <a:t>A child who SUDDENLY deteriorated in learning and behavior...</a:t>
            </a:r>
            <a:endParaRPr lang="pl-PL" b="1" dirty="0">
              <a:solidFill>
                <a:srgbClr val="00B050"/>
              </a:solidFill>
            </a:endParaRPr>
          </a:p>
        </p:txBody>
      </p:sp>
      <p:sp>
        <p:nvSpPr>
          <p:cNvPr id="3" name="Symbol zastępczy zawartości 2">
            <a:extLst>
              <a:ext uri="{FF2B5EF4-FFF2-40B4-BE49-F238E27FC236}">
                <a16:creationId xmlns:a16="http://schemas.microsoft.com/office/drawing/2014/main" id="{19D0628B-EBF6-4C91-8B82-8690AB30DCEF}"/>
              </a:ext>
            </a:extLst>
          </p:cNvPr>
          <p:cNvSpPr>
            <a:spLocks noGrp="1"/>
          </p:cNvSpPr>
          <p:nvPr>
            <p:ph idx="1"/>
          </p:nvPr>
        </p:nvSpPr>
        <p:spPr/>
        <p:txBody>
          <a:bodyPr>
            <a:normAutofit fontScale="92500" lnSpcReduction="20000"/>
          </a:bodyPr>
          <a:lstStyle/>
          <a:p>
            <a:r>
              <a:rPr lang="en-US" dirty="0"/>
              <a:t>May be a victim of peer violence (bullying, cyberbullying)</a:t>
            </a:r>
          </a:p>
          <a:p>
            <a:r>
              <a:rPr lang="en-US" dirty="0"/>
              <a:t>Maybe he is experiencing difficulties at home (parents' divorce, loss of a parent's job, death of a grandpa, pet, unrequited love)</a:t>
            </a:r>
          </a:p>
          <a:p>
            <a:r>
              <a:rPr lang="en-US" dirty="0"/>
              <a:t>May not understand the scope of the material</a:t>
            </a:r>
          </a:p>
          <a:p>
            <a:r>
              <a:rPr lang="en-US" dirty="0"/>
              <a:t>Maybe he got addicted to the screen</a:t>
            </a:r>
          </a:p>
          <a:p>
            <a:r>
              <a:rPr lang="en-US" dirty="0"/>
              <a:t>He may be suffering from depression</a:t>
            </a:r>
          </a:p>
          <a:p>
            <a:r>
              <a:rPr lang="en-US" dirty="0"/>
              <a:t>Or he wants to get the attention of parents who are too busy with other things</a:t>
            </a:r>
          </a:p>
        </p:txBody>
      </p:sp>
    </p:spTree>
    <p:extLst>
      <p:ext uri="{BB962C8B-B14F-4D97-AF65-F5344CB8AC3E}">
        <p14:creationId xmlns:p14="http://schemas.microsoft.com/office/powerpoint/2010/main" val="1172420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C7DBBCDD-5EBD-C605-DCB2-0EDD7DFEA42C}"/>
              </a:ext>
            </a:extLst>
          </p:cNvPr>
          <p:cNvSpPr>
            <a:spLocks noGrp="1"/>
          </p:cNvSpPr>
          <p:nvPr>
            <p:ph type="title"/>
          </p:nvPr>
        </p:nvSpPr>
        <p:spPr/>
        <p:txBody>
          <a:bodyPr>
            <a:normAutofit fontScale="90000"/>
          </a:bodyPr>
          <a:lstStyle/>
          <a:p>
            <a:r>
              <a:rPr lang="en-US" b="1" dirty="0">
                <a:solidFill>
                  <a:srgbClr val="00B050"/>
                </a:solidFill>
              </a:rPr>
              <a:t>How to support a child experiencing bullying</a:t>
            </a:r>
            <a:endParaRPr lang="pl-PL" b="1" dirty="0">
              <a:solidFill>
                <a:srgbClr val="00B050"/>
              </a:solidFill>
            </a:endParaRPr>
          </a:p>
        </p:txBody>
      </p:sp>
      <p:sp>
        <p:nvSpPr>
          <p:cNvPr id="6" name="Symbol zastępczy zawartości 5">
            <a:extLst>
              <a:ext uri="{FF2B5EF4-FFF2-40B4-BE49-F238E27FC236}">
                <a16:creationId xmlns:a16="http://schemas.microsoft.com/office/drawing/2014/main" id="{B7A5460F-7A47-5DCC-8C54-23E22733A436}"/>
              </a:ext>
            </a:extLst>
          </p:cNvPr>
          <p:cNvSpPr>
            <a:spLocks noGrp="1"/>
          </p:cNvSpPr>
          <p:nvPr>
            <p:ph idx="1"/>
          </p:nvPr>
        </p:nvSpPr>
        <p:spPr>
          <a:xfrm>
            <a:off x="457200" y="1600200"/>
            <a:ext cx="8229600" cy="5141168"/>
          </a:xfrm>
        </p:spPr>
        <p:txBody>
          <a:bodyPr>
            <a:normAutofit/>
          </a:bodyPr>
          <a:lstStyle/>
          <a:p>
            <a:pPr algn="just">
              <a:lnSpc>
                <a:spcPct val="107000"/>
              </a:lnSpc>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Reassure your child that it is not his fault and that you will work through this together</a:t>
            </a:r>
          </a:p>
          <a:p>
            <a:pPr algn="just">
              <a:lnSpc>
                <a:spcPct val="107000"/>
              </a:lnSpc>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Ask for needs. Ask your child what he needs most from you right now.</a:t>
            </a:r>
          </a:p>
          <a:p>
            <a:pPr algn="just">
              <a:lnSpc>
                <a:spcPct val="107000"/>
              </a:lnSpc>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Inform the school. The child may be afraid to tell teachers about problems</a:t>
            </a:r>
          </a:p>
          <a:p>
            <a:pPr algn="just">
              <a:lnSpc>
                <a:spcPct val="107000"/>
              </a:lnSpc>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Take care of safety. If your child has been hurt, don't let it happen again. The school has a legal duty to keep your child safe and must work with you to do so.</a:t>
            </a:r>
          </a:p>
          <a:p>
            <a:endParaRPr lang="pl-PL" sz="3200" dirty="0">
              <a:effectLst/>
              <a:latin typeface="Tahoma" panose="020B0604030504040204" pitchFamily="34" charset="0"/>
              <a:ea typeface="Calibri" panose="020F0502020204030204" pitchFamily="34" charset="0"/>
            </a:endParaRPr>
          </a:p>
          <a:p>
            <a:endParaRPr lang="pl-PL" dirty="0"/>
          </a:p>
        </p:txBody>
      </p:sp>
    </p:spTree>
    <p:extLst>
      <p:ext uri="{BB962C8B-B14F-4D97-AF65-F5344CB8AC3E}">
        <p14:creationId xmlns:p14="http://schemas.microsoft.com/office/powerpoint/2010/main" val="4125349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F599778-BC79-0671-75BA-7DFDFCB89819}"/>
              </a:ext>
            </a:extLst>
          </p:cNvPr>
          <p:cNvSpPr>
            <a:spLocks noGrp="1"/>
          </p:cNvSpPr>
          <p:nvPr>
            <p:ph idx="1"/>
          </p:nvPr>
        </p:nvSpPr>
        <p:spPr>
          <a:xfrm>
            <a:off x="251520" y="548680"/>
            <a:ext cx="8435280" cy="6192688"/>
          </a:xfrm>
        </p:spPr>
        <p:txBody>
          <a:bodyPr>
            <a:normAutofit/>
          </a:bodyPr>
          <a:lstStyle/>
          <a:p>
            <a:pPr algn="just">
              <a:lnSpc>
                <a:spcPct val="107000"/>
              </a:lnSpc>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Talk to a specialist. If your child is anxious or very scared and you feel that bullying has seriously affected their emotional health, see a psychologist.</a:t>
            </a:r>
          </a:p>
          <a:p>
            <a:pPr algn="just">
              <a:lnSpc>
                <a:spcPct val="107000"/>
              </a:lnSpc>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The better your child thinks of himself, the less likely that bullying will severely lower his self-esteem. Encourage extracurricular activities that bring out the best in your child. Show your appreciation.</a:t>
            </a:r>
          </a:p>
          <a:p>
            <a:pPr algn="just">
              <a:lnSpc>
                <a:spcPct val="107000"/>
              </a:lnSpc>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Provide your child with opportunities to meet friends outside of school to help build a strong support system. Try to reach out to parents in the neighborhood, the local community, places with extracurricular activities. The more often your child practices social skills in a safe environment, the better</a:t>
            </a:r>
          </a:p>
          <a:p>
            <a:pPr marL="0" indent="0" algn="just">
              <a:lnSpc>
                <a:spcPct val="107000"/>
              </a:lnSpc>
              <a:spcBef>
                <a:spcPts val="1200"/>
              </a:spcBef>
              <a:spcAft>
                <a:spcPts val="800"/>
              </a:spcAft>
              <a:buNone/>
            </a:pPr>
            <a:endParaRPr lang="pl-PL" sz="3400" dirty="0"/>
          </a:p>
        </p:txBody>
      </p:sp>
    </p:spTree>
    <p:extLst>
      <p:ext uri="{BB962C8B-B14F-4D97-AF65-F5344CB8AC3E}">
        <p14:creationId xmlns:p14="http://schemas.microsoft.com/office/powerpoint/2010/main" val="317338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922D39-C6C3-C186-87E3-670A197319D5}"/>
              </a:ext>
            </a:extLst>
          </p:cNvPr>
          <p:cNvSpPr>
            <a:spLocks noGrp="1"/>
          </p:cNvSpPr>
          <p:nvPr>
            <p:ph type="title"/>
          </p:nvPr>
        </p:nvSpPr>
        <p:spPr>
          <a:xfrm>
            <a:off x="429092" y="260648"/>
            <a:ext cx="8229600" cy="562074"/>
          </a:xfrm>
        </p:spPr>
        <p:txBody>
          <a:bodyPr>
            <a:normAutofit fontScale="90000"/>
          </a:bodyPr>
          <a:lstStyle/>
          <a:p>
            <a:r>
              <a:rPr lang="en-US" dirty="0">
                <a:solidFill>
                  <a:srgbClr val="00B050"/>
                </a:solidFill>
              </a:rPr>
              <a:t>How to encourage your child to find a solution?</a:t>
            </a:r>
            <a:endParaRPr lang="pl-PL" dirty="0">
              <a:solidFill>
                <a:srgbClr val="00B050"/>
              </a:solidFill>
            </a:endParaRPr>
          </a:p>
        </p:txBody>
      </p:sp>
      <p:sp>
        <p:nvSpPr>
          <p:cNvPr id="3" name="Symbol zastępczy zawartości 2">
            <a:extLst>
              <a:ext uri="{FF2B5EF4-FFF2-40B4-BE49-F238E27FC236}">
                <a16:creationId xmlns:a16="http://schemas.microsoft.com/office/drawing/2014/main" id="{3BA0F148-1C9A-BCED-954C-19A42856F09D}"/>
              </a:ext>
            </a:extLst>
          </p:cNvPr>
          <p:cNvSpPr>
            <a:spLocks noGrp="1"/>
          </p:cNvSpPr>
          <p:nvPr>
            <p:ph idx="1"/>
          </p:nvPr>
        </p:nvSpPr>
        <p:spPr>
          <a:xfrm>
            <a:off x="251520" y="1196752"/>
            <a:ext cx="8435280" cy="5976664"/>
          </a:xfrm>
        </p:spPr>
        <p:txBody>
          <a:bodyPr>
            <a:normAutofit fontScale="47500" lnSpcReduction="20000"/>
          </a:bodyPr>
          <a:lstStyle/>
          <a:p>
            <a:pPr algn="just">
              <a:lnSpc>
                <a:spcPct val="107000"/>
              </a:lnSpc>
              <a:spcBef>
                <a:spcPts val="1200"/>
              </a:spcBef>
              <a:spcAft>
                <a:spcPts val="800"/>
              </a:spcAft>
            </a:pPr>
            <a:r>
              <a:rPr lang="en-US" sz="4000" dirty="0">
                <a:latin typeface="Tahoma" panose="020B0604030504040204" pitchFamily="34" charset="0"/>
                <a:ea typeface="Calibri" panose="020F0502020204030204" pitchFamily="34" charset="0"/>
                <a:cs typeface="Times New Roman" panose="02020603050405020304" pitchFamily="18" charset="0"/>
              </a:rPr>
              <a:t>Help your child see what the outcome of their words and actions can be. </a:t>
            </a:r>
            <a:r>
              <a:rPr lang="en-US" sz="4000" i="1" dirty="0">
                <a:latin typeface="Tahoma" panose="020B0604030504040204" pitchFamily="34" charset="0"/>
                <a:ea typeface="Calibri" panose="020F0502020204030204" pitchFamily="34" charset="0"/>
                <a:cs typeface="Times New Roman" panose="02020603050405020304" pitchFamily="18" charset="0"/>
              </a:rPr>
              <a:t>“What do you think you can say the next time someone does this to you? What do you think could work?</a:t>
            </a:r>
          </a:p>
          <a:p>
            <a:pPr algn="just">
              <a:lnSpc>
                <a:spcPct val="107000"/>
              </a:lnSpc>
              <a:spcBef>
                <a:spcPts val="1200"/>
              </a:spcBef>
              <a:spcAft>
                <a:spcPts val="800"/>
              </a:spcAft>
            </a:pPr>
            <a:r>
              <a:rPr lang="en-US" sz="4000" dirty="0">
                <a:latin typeface="Tahoma" panose="020B0604030504040204" pitchFamily="34" charset="0"/>
                <a:ea typeface="Calibri" panose="020F0502020204030204" pitchFamily="34" charset="0"/>
                <a:cs typeface="Times New Roman" panose="02020603050405020304" pitchFamily="18" charset="0"/>
              </a:rPr>
              <a:t>For example, your child may get the idea to tell the abuser, "Leave me alone, moron." Then, instead of telling your child, "</a:t>
            </a:r>
            <a:r>
              <a:rPr lang="en-US" sz="4000" i="1" dirty="0">
                <a:latin typeface="Tahoma" panose="020B0604030504040204" pitchFamily="34" charset="0"/>
                <a:ea typeface="Calibri" panose="020F0502020204030204" pitchFamily="34" charset="0"/>
                <a:cs typeface="Times New Roman" panose="02020603050405020304" pitchFamily="18" charset="0"/>
              </a:rPr>
              <a:t>That's a bad idea," </a:t>
            </a:r>
            <a:r>
              <a:rPr lang="en-US" sz="4000" dirty="0">
                <a:latin typeface="Tahoma" panose="020B0604030504040204" pitchFamily="34" charset="0"/>
                <a:ea typeface="Calibri" panose="020F0502020204030204" pitchFamily="34" charset="0"/>
                <a:cs typeface="Times New Roman" panose="02020603050405020304" pitchFamily="18" charset="0"/>
              </a:rPr>
              <a:t>say: </a:t>
            </a:r>
            <a:r>
              <a:rPr lang="en-US" sz="4000" i="1" dirty="0">
                <a:latin typeface="Tahoma" panose="020B0604030504040204" pitchFamily="34" charset="0"/>
                <a:ea typeface="Calibri" panose="020F0502020204030204" pitchFamily="34" charset="0"/>
                <a:cs typeface="Times New Roman" panose="02020603050405020304" pitchFamily="18" charset="0"/>
              </a:rPr>
              <a:t>"What do you think will happen if you do this? How will that help?”</a:t>
            </a:r>
          </a:p>
          <a:p>
            <a:pPr algn="just">
              <a:lnSpc>
                <a:spcPct val="107000"/>
              </a:lnSpc>
              <a:spcBef>
                <a:spcPts val="1200"/>
              </a:spcBef>
              <a:spcAft>
                <a:spcPts val="800"/>
              </a:spcAft>
            </a:pPr>
            <a:r>
              <a:rPr lang="en-US" sz="4000" dirty="0">
                <a:latin typeface="Tahoma" panose="020B0604030504040204" pitchFamily="34" charset="0"/>
                <a:ea typeface="Calibri" panose="020F0502020204030204" pitchFamily="34" charset="0"/>
                <a:cs typeface="Times New Roman" panose="02020603050405020304" pitchFamily="18" charset="0"/>
              </a:rPr>
              <a:t>Let them understand that bullying may escalate if they resort to attack/name-calling/retaliation.</a:t>
            </a:r>
          </a:p>
          <a:p>
            <a:pPr algn="just">
              <a:lnSpc>
                <a:spcPct val="107000"/>
              </a:lnSpc>
              <a:spcBef>
                <a:spcPts val="1200"/>
              </a:spcBef>
              <a:spcAft>
                <a:spcPts val="800"/>
              </a:spcAft>
            </a:pPr>
            <a:r>
              <a:rPr lang="en-US" sz="4000" dirty="0">
                <a:latin typeface="Tahoma" panose="020B0604030504040204" pitchFamily="34" charset="0"/>
                <a:ea typeface="Calibri" panose="020F0502020204030204" pitchFamily="34" charset="0"/>
                <a:cs typeface="Times New Roman" panose="02020603050405020304" pitchFamily="18" charset="0"/>
              </a:rPr>
              <a:t>Your child may then say, </a:t>
            </a:r>
            <a:r>
              <a:rPr lang="en-US" sz="4000" i="1" dirty="0">
                <a:latin typeface="Tahoma" panose="020B0604030504040204" pitchFamily="34" charset="0"/>
                <a:ea typeface="Calibri" panose="020F0502020204030204" pitchFamily="34" charset="0"/>
                <a:cs typeface="Times New Roman" panose="02020603050405020304" pitchFamily="18" charset="0"/>
              </a:rPr>
              <a:t>"I could walk away from that person, ignore them."</a:t>
            </a:r>
            <a:r>
              <a:rPr lang="en-US" sz="4000" dirty="0">
                <a:latin typeface="Tahoma" panose="020B0604030504040204" pitchFamily="34" charset="0"/>
                <a:ea typeface="Calibri" panose="020F0502020204030204" pitchFamily="34" charset="0"/>
                <a:cs typeface="Times New Roman" panose="02020603050405020304" pitchFamily="18" charset="0"/>
              </a:rPr>
              <a:t> You can suggest that he walk away the first time and say what he has to say if ignoring doesn't work.</a:t>
            </a:r>
          </a:p>
          <a:p>
            <a:pPr algn="just">
              <a:lnSpc>
                <a:spcPct val="107000"/>
              </a:lnSpc>
              <a:spcBef>
                <a:spcPts val="1200"/>
              </a:spcBef>
              <a:spcAft>
                <a:spcPts val="800"/>
              </a:spcAft>
            </a:pPr>
            <a:r>
              <a:rPr lang="en-US" sz="4000" dirty="0">
                <a:latin typeface="Tahoma" panose="020B0604030504040204" pitchFamily="34" charset="0"/>
                <a:ea typeface="Calibri" panose="020F0502020204030204" pitchFamily="34" charset="0"/>
                <a:cs typeface="Times New Roman" panose="02020603050405020304" pitchFamily="18" charset="0"/>
              </a:rPr>
              <a:t>It is also important to ask your child the following question: </a:t>
            </a:r>
            <a:r>
              <a:rPr lang="en-US" sz="4000" i="1" dirty="0">
                <a:latin typeface="Tahoma" panose="020B0604030504040204" pitchFamily="34" charset="0"/>
                <a:ea typeface="Calibri" panose="020F0502020204030204" pitchFamily="34" charset="0"/>
                <a:cs typeface="Times New Roman" panose="02020603050405020304" pitchFamily="18" charset="0"/>
              </a:rPr>
              <a:t>"What will make you feel better about this situation?" </a:t>
            </a:r>
            <a:r>
              <a:rPr lang="en-US" sz="4000" dirty="0">
                <a:latin typeface="Tahoma" panose="020B0604030504040204" pitchFamily="34" charset="0"/>
                <a:ea typeface="Calibri" panose="020F0502020204030204" pitchFamily="34" charset="0"/>
                <a:cs typeface="Times New Roman" panose="02020603050405020304" pitchFamily="18" charset="0"/>
              </a:rPr>
              <a:t>But make sure you're not the one coming up with the solution. It is important that your child feels that he/she is the one who is solving the problem testing different strategies.</a:t>
            </a:r>
          </a:p>
        </p:txBody>
      </p:sp>
    </p:spTree>
    <p:extLst>
      <p:ext uri="{BB962C8B-B14F-4D97-AF65-F5344CB8AC3E}">
        <p14:creationId xmlns:p14="http://schemas.microsoft.com/office/powerpoint/2010/main" val="276294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47C3C93-1437-DA08-E584-8B700C006B01}"/>
              </a:ext>
            </a:extLst>
          </p:cNvPr>
          <p:cNvSpPr>
            <a:spLocks noGrp="1"/>
          </p:cNvSpPr>
          <p:nvPr>
            <p:ph idx="1"/>
          </p:nvPr>
        </p:nvSpPr>
        <p:spPr>
          <a:xfrm>
            <a:off x="179512" y="333375"/>
            <a:ext cx="8507288" cy="4525963"/>
          </a:xfrm>
        </p:spPr>
        <p:txBody>
          <a:bodyPr>
            <a:normAutofit fontScale="25000" lnSpcReduction="20000"/>
          </a:bodyPr>
          <a:lstStyle/>
          <a:p>
            <a:pPr marL="0" indent="0" algn="just">
              <a:lnSpc>
                <a:spcPct val="107000"/>
              </a:lnSpc>
              <a:spcBef>
                <a:spcPts val="1200"/>
              </a:spcBef>
              <a:spcAft>
                <a:spcPts val="800"/>
              </a:spcAft>
              <a:buNone/>
            </a:pPr>
            <a:r>
              <a:rPr lang="en-US" sz="9600" b="1" dirty="0">
                <a:solidFill>
                  <a:srgbClr val="C00000"/>
                </a:solidFill>
                <a:latin typeface="Tahoma" panose="020B0604030504040204" pitchFamily="34" charset="0"/>
                <a:ea typeface="Calibri" panose="020F0502020204030204" pitchFamily="34" charset="0"/>
                <a:cs typeface="Times New Roman" panose="02020603050405020304" pitchFamily="18" charset="0"/>
              </a:rPr>
              <a:t>What if it is your child who is the bully?</a:t>
            </a:r>
            <a:endParaRPr lang="pl-PL" sz="9600" b="1" dirty="0">
              <a:solidFill>
                <a:srgbClr val="C00000"/>
              </a:solidFill>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07000"/>
              </a:lnSpc>
              <a:spcBef>
                <a:spcPts val="1200"/>
              </a:spcBef>
              <a:spcAft>
                <a:spcPts val="800"/>
              </a:spcAft>
              <a:buNone/>
            </a:pPr>
            <a:r>
              <a:rPr lang="en-US" sz="7200" dirty="0">
                <a:solidFill>
                  <a:srgbClr val="C00000"/>
                </a:solidFill>
                <a:latin typeface="Tahoma" panose="020B0604030504040204" pitchFamily="34" charset="0"/>
                <a:ea typeface="Calibri" panose="020F0502020204030204" pitchFamily="34" charset="0"/>
                <a:cs typeface="Times New Roman" panose="02020603050405020304" pitchFamily="18" charset="0"/>
              </a:rPr>
              <a:t>Step 1. Manage your reactions and get the facts right.</a:t>
            </a:r>
          </a:p>
          <a:p>
            <a:pPr marL="0" indent="0" algn="just">
              <a:lnSpc>
                <a:spcPct val="107000"/>
              </a:lnSpc>
              <a:spcBef>
                <a:spcPts val="1200"/>
              </a:spcBef>
              <a:spcAft>
                <a:spcPts val="800"/>
              </a:spcAft>
              <a:buNone/>
            </a:pPr>
            <a:r>
              <a:rPr lang="en-US" sz="7200" dirty="0">
                <a:latin typeface="Tahoma" panose="020B0604030504040204" pitchFamily="34" charset="0"/>
                <a:ea typeface="Calibri" panose="020F0502020204030204" pitchFamily="34" charset="0"/>
                <a:cs typeface="Times New Roman" panose="02020603050405020304" pitchFamily="18" charset="0"/>
              </a:rPr>
              <a:t>Try to stay calm - although it's hard to listen to what other people say about your child.</a:t>
            </a:r>
          </a:p>
          <a:p>
            <a:pPr marL="0" indent="0" algn="just">
              <a:lnSpc>
                <a:spcPct val="107000"/>
              </a:lnSpc>
              <a:spcBef>
                <a:spcPts val="1200"/>
              </a:spcBef>
              <a:spcAft>
                <a:spcPts val="800"/>
              </a:spcAft>
              <a:buNone/>
            </a:pPr>
            <a:r>
              <a:rPr lang="en-US" sz="7200" dirty="0">
                <a:latin typeface="Tahoma" panose="020B0604030504040204" pitchFamily="34" charset="0"/>
                <a:ea typeface="Calibri" panose="020F0502020204030204" pitchFamily="34" charset="0"/>
                <a:cs typeface="Times New Roman" panose="02020603050405020304" pitchFamily="18" charset="0"/>
              </a:rPr>
              <a:t>Thank the parent or teacher for letting you know and say that you take this very seriously and that you will do everything in your power to stop this behavior.</a:t>
            </a:r>
          </a:p>
          <a:p>
            <a:pPr marL="0" indent="0" algn="just">
              <a:lnSpc>
                <a:spcPct val="107000"/>
              </a:lnSpc>
              <a:spcBef>
                <a:spcPts val="1200"/>
              </a:spcBef>
              <a:spcAft>
                <a:spcPts val="800"/>
              </a:spcAft>
              <a:buNone/>
            </a:pPr>
            <a:r>
              <a:rPr lang="en-US" sz="7200" dirty="0">
                <a:solidFill>
                  <a:srgbClr val="C00000"/>
                </a:solidFill>
                <a:latin typeface="Tahoma" panose="020B0604030504040204" pitchFamily="34" charset="0"/>
                <a:ea typeface="Calibri" panose="020F0502020204030204" pitchFamily="34" charset="0"/>
                <a:cs typeface="Times New Roman" panose="02020603050405020304" pitchFamily="18" charset="0"/>
              </a:rPr>
              <a:t>Step 2. Talk to your child</a:t>
            </a:r>
          </a:p>
          <a:p>
            <a:pPr marL="0" indent="0" algn="just">
              <a:lnSpc>
                <a:spcPct val="107000"/>
              </a:lnSpc>
              <a:spcBef>
                <a:spcPts val="1200"/>
              </a:spcBef>
              <a:spcAft>
                <a:spcPts val="800"/>
              </a:spcAft>
              <a:buNone/>
            </a:pPr>
            <a:r>
              <a:rPr lang="en-US" sz="7200" dirty="0">
                <a:latin typeface="Tahoma" panose="020B0604030504040204" pitchFamily="34" charset="0"/>
                <a:ea typeface="Calibri" panose="020F0502020204030204" pitchFamily="34" charset="0"/>
                <a:cs typeface="Times New Roman" panose="02020603050405020304" pitchFamily="18" charset="0"/>
              </a:rPr>
              <a:t>Try to stay calm and in control. Tell your child that you have been informed by a teacher/other parent and that you need to know what happened. If you stay calm and approachable, you can hear so much more. Avoid using threats or arousing guilt.</a:t>
            </a:r>
          </a:p>
          <a:p>
            <a:pPr marL="0" indent="0" algn="just">
              <a:lnSpc>
                <a:spcPct val="107000"/>
              </a:lnSpc>
              <a:spcBef>
                <a:spcPts val="1200"/>
              </a:spcBef>
              <a:spcAft>
                <a:spcPts val="800"/>
              </a:spcAft>
              <a:buNone/>
            </a:pPr>
            <a:r>
              <a:rPr lang="en-US" sz="7200" dirty="0">
                <a:latin typeface="Tahoma" panose="020B0604030504040204" pitchFamily="34" charset="0"/>
                <a:ea typeface="Calibri" panose="020F0502020204030204" pitchFamily="34" charset="0"/>
                <a:cs typeface="Times New Roman" panose="02020603050405020304" pitchFamily="18" charset="0"/>
              </a:rPr>
              <a:t>Explain that whatever happened, will happen, you will help the child through it. Ask your child: Do you know what they are talking about? What is your perspective? Why do you think your classmate sees it differently? How would you feel if he or she did this to you?</a:t>
            </a:r>
          </a:p>
          <a:p>
            <a:pPr marL="0" indent="0" algn="just">
              <a:lnSpc>
                <a:spcPct val="107000"/>
              </a:lnSpc>
              <a:spcBef>
                <a:spcPts val="1200"/>
              </a:spcBef>
              <a:spcAft>
                <a:spcPts val="800"/>
              </a:spcAft>
              <a:buNone/>
            </a:pPr>
            <a:r>
              <a:rPr lang="en-US" sz="7200" dirty="0">
                <a:latin typeface="Tahoma" panose="020B0604030504040204" pitchFamily="34" charset="0"/>
                <a:ea typeface="Calibri" panose="020F0502020204030204" pitchFamily="34" charset="0"/>
                <a:cs typeface="Times New Roman" panose="02020603050405020304" pitchFamily="18" charset="0"/>
              </a:rPr>
              <a:t>Make your child clearly understand that bullying is unacceptable and that it must stop</a:t>
            </a:r>
          </a:p>
          <a:p>
            <a:pPr marL="342900" lvl="0" indent="-342900" algn="just">
              <a:lnSpc>
                <a:spcPct val="107000"/>
              </a:lnSpc>
              <a:spcBef>
                <a:spcPts val="1200"/>
              </a:spcBef>
              <a:spcAft>
                <a:spcPts val="800"/>
              </a:spcAft>
              <a:buSzPts val="1000"/>
              <a:buFont typeface="Symbol" panose="05050102010706020507" pitchFamily="18" charset="2"/>
              <a:buChar char=""/>
              <a:tabLst>
                <a:tab pos="457200" algn="l"/>
              </a:tabLst>
            </a:pPr>
            <a:endParaRPr lang="pl-PL" sz="7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800"/>
              </a:spcAft>
              <a:buSzPts val="1000"/>
              <a:buFont typeface="Symbol" panose="05050102010706020507" pitchFamily="18" charset="2"/>
              <a:buChar char=""/>
              <a:tabLst>
                <a:tab pos="457200" algn="l"/>
              </a:tabLst>
            </a:pPr>
            <a:endParaRPr lang="pl-PL"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7414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6407C68-F957-21DE-7250-C85145432C88}"/>
              </a:ext>
            </a:extLst>
          </p:cNvPr>
          <p:cNvSpPr>
            <a:spLocks noGrp="1"/>
          </p:cNvSpPr>
          <p:nvPr>
            <p:ph idx="1"/>
          </p:nvPr>
        </p:nvSpPr>
        <p:spPr>
          <a:xfrm>
            <a:off x="323528" y="404664"/>
            <a:ext cx="8424936" cy="6912768"/>
          </a:xfrm>
        </p:spPr>
        <p:txBody>
          <a:bodyPr>
            <a:normAutofit fontScale="55000" lnSpcReduction="20000"/>
          </a:bodyPr>
          <a:lstStyle/>
          <a:p>
            <a:pPr marL="0" indent="0" algn="just">
              <a:lnSpc>
                <a:spcPct val="107000"/>
              </a:lnSpc>
              <a:spcBef>
                <a:spcPts val="1200"/>
              </a:spcBef>
              <a:spcAft>
                <a:spcPts val="800"/>
              </a:spcAft>
              <a:buNone/>
            </a:pPr>
            <a:r>
              <a:rPr lang="en-US" b="1" dirty="0">
                <a:solidFill>
                  <a:srgbClr val="C00000"/>
                </a:solidFill>
                <a:latin typeface="Tahoma" panose="020B0604030504040204" pitchFamily="34" charset="0"/>
                <a:ea typeface="Calibri" panose="020F0502020204030204" pitchFamily="34" charset="0"/>
                <a:cs typeface="Times New Roman" panose="02020603050405020304" pitchFamily="18" charset="0"/>
              </a:rPr>
              <a:t>Step 3. Work on resolving the situation</a:t>
            </a:r>
            <a:endParaRPr lang="pl-PL" b="1" dirty="0">
              <a:solidFill>
                <a:srgbClr val="C00000"/>
              </a:solidFill>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07000"/>
              </a:lnSpc>
              <a:spcBef>
                <a:spcPts val="1200"/>
              </a:spcBef>
              <a:spcAft>
                <a:spcPts val="800"/>
              </a:spcAft>
              <a:buNone/>
            </a:pPr>
            <a:r>
              <a:rPr lang="en-US" b="1" dirty="0">
                <a:latin typeface="Tahoma" panose="020B0604030504040204" pitchFamily="34" charset="0"/>
                <a:ea typeface="Calibri" panose="020F0502020204030204" pitchFamily="34" charset="0"/>
                <a:cs typeface="Times New Roman" panose="02020603050405020304" pitchFamily="18" charset="0"/>
              </a:rPr>
              <a:t>Take it seriously. </a:t>
            </a:r>
            <a:r>
              <a:rPr lang="en-US" dirty="0">
                <a:latin typeface="Tahoma" panose="020B0604030504040204" pitchFamily="34" charset="0"/>
                <a:ea typeface="Calibri" panose="020F0502020204030204" pitchFamily="34" charset="0"/>
                <a:cs typeface="Times New Roman" panose="02020603050405020304" pitchFamily="18" charset="0"/>
              </a:rPr>
              <a:t>Don't ignore your child's behavior with the "just this one time" excuse - it won't go away. Even if you are not concerned about the long-term effects on your child, another child is being harmed and it can NOT be allowed to continue.</a:t>
            </a:r>
          </a:p>
          <a:p>
            <a:pPr marL="0" indent="0" algn="just">
              <a:lnSpc>
                <a:spcPct val="107000"/>
              </a:lnSpc>
              <a:spcBef>
                <a:spcPts val="1200"/>
              </a:spcBef>
              <a:spcAft>
                <a:spcPts val="800"/>
              </a:spcAft>
              <a:buNone/>
            </a:pPr>
            <a:r>
              <a:rPr lang="en-US" b="1" dirty="0">
                <a:latin typeface="Tahoma" panose="020B0604030504040204" pitchFamily="34" charset="0"/>
                <a:ea typeface="Calibri" panose="020F0502020204030204" pitchFamily="34" charset="0"/>
                <a:cs typeface="Times New Roman" panose="02020603050405020304" pitchFamily="18" charset="0"/>
              </a:rPr>
              <a:t>Support the school anti-bullying policy</a:t>
            </a:r>
            <a:r>
              <a:rPr lang="en-US" dirty="0">
                <a:latin typeface="Tahoma" panose="020B0604030504040204" pitchFamily="34" charset="0"/>
                <a:ea typeface="Calibri" panose="020F0502020204030204" pitchFamily="34" charset="0"/>
                <a:cs typeface="Times New Roman" panose="02020603050405020304" pitchFamily="18" charset="0"/>
              </a:rPr>
              <a:t>. Find out what their approach to bullying is. Talk to the teacher-advisor. Say that you want to be in regular contact and find out how your child is doing.</a:t>
            </a:r>
          </a:p>
          <a:p>
            <a:pPr marL="0" indent="0" algn="just">
              <a:lnSpc>
                <a:spcPct val="107000"/>
              </a:lnSpc>
              <a:spcBef>
                <a:spcPts val="1200"/>
              </a:spcBef>
              <a:spcAft>
                <a:spcPts val="800"/>
              </a:spcAft>
              <a:buNone/>
            </a:pPr>
            <a:r>
              <a:rPr lang="en-US" dirty="0">
                <a:latin typeface="Tahoma" panose="020B0604030504040204" pitchFamily="34" charset="0"/>
                <a:ea typeface="Calibri" panose="020F0502020204030204" pitchFamily="34" charset="0"/>
                <a:cs typeface="Times New Roman" panose="02020603050405020304" pitchFamily="18" charset="0"/>
              </a:rPr>
              <a:t>Try to understand what led to this. Think about the possible reasons why your child might be behaving this way.</a:t>
            </a:r>
          </a:p>
          <a:p>
            <a:pPr marL="0" indent="0" algn="just">
              <a:lnSpc>
                <a:spcPct val="107000"/>
              </a:lnSpc>
              <a:spcBef>
                <a:spcPts val="1200"/>
              </a:spcBef>
              <a:spcAft>
                <a:spcPts val="800"/>
              </a:spcAft>
              <a:buNone/>
            </a:pPr>
            <a:r>
              <a:rPr lang="en-US" b="1" dirty="0">
                <a:latin typeface="Tahoma" panose="020B0604030504040204" pitchFamily="34" charset="0"/>
                <a:ea typeface="Calibri" panose="020F0502020204030204" pitchFamily="34" charset="0"/>
                <a:cs typeface="Times New Roman" panose="02020603050405020304" pitchFamily="18" charset="0"/>
              </a:rPr>
              <a:t>Think about what is going on at home - do a "review" of your family</a:t>
            </a:r>
          </a:p>
          <a:p>
            <a:pPr marL="0" indent="0" algn="just">
              <a:lnSpc>
                <a:spcPct val="107000"/>
              </a:lnSpc>
              <a:spcBef>
                <a:spcPts val="1200"/>
              </a:spcBef>
              <a:spcAft>
                <a:spcPts val="800"/>
              </a:spcAft>
              <a:buNone/>
            </a:pPr>
            <a:r>
              <a:rPr lang="en-US" dirty="0">
                <a:latin typeface="Tahoma" panose="020B0604030504040204" pitchFamily="34" charset="0"/>
                <a:ea typeface="Calibri" panose="020F0502020204030204" pitchFamily="34" charset="0"/>
                <a:cs typeface="Times New Roman" panose="02020603050405020304" pitchFamily="18" charset="0"/>
              </a:rPr>
              <a:t>•	Is your child worried about some problem at home (death of a pet, moving house, parental argument or separation)?</a:t>
            </a:r>
          </a:p>
          <a:p>
            <a:pPr marL="0" indent="0" algn="just">
              <a:lnSpc>
                <a:spcPct val="107000"/>
              </a:lnSpc>
              <a:spcBef>
                <a:spcPts val="1200"/>
              </a:spcBef>
              <a:spcAft>
                <a:spcPts val="800"/>
              </a:spcAft>
              <a:buNone/>
            </a:pPr>
            <a:r>
              <a:rPr lang="en-US" dirty="0">
                <a:latin typeface="Tahoma" panose="020B0604030504040204" pitchFamily="34" charset="0"/>
                <a:ea typeface="Calibri" panose="020F0502020204030204" pitchFamily="34" charset="0"/>
                <a:cs typeface="Times New Roman" panose="02020603050405020304" pitchFamily="18" charset="0"/>
              </a:rPr>
              <a:t>•	Is someone in your home abusing (mentally or physically) your child (parent, family member or another adult)?</a:t>
            </a:r>
          </a:p>
          <a:p>
            <a:pPr marL="0" indent="0" algn="just">
              <a:lnSpc>
                <a:spcPct val="107000"/>
              </a:lnSpc>
              <a:spcBef>
                <a:spcPts val="1200"/>
              </a:spcBef>
              <a:spcAft>
                <a:spcPts val="800"/>
              </a:spcAft>
              <a:buNone/>
            </a:pPr>
            <a:r>
              <a:rPr lang="en-US" dirty="0">
                <a:latin typeface="Tahoma" panose="020B0604030504040204" pitchFamily="34" charset="0"/>
                <a:ea typeface="Calibri" panose="020F0502020204030204" pitchFamily="34" charset="0"/>
                <a:cs typeface="Times New Roman" panose="02020603050405020304" pitchFamily="18" charset="0"/>
              </a:rPr>
              <a:t>•	Is he/she jealous of his brother or sister?</a:t>
            </a:r>
          </a:p>
          <a:p>
            <a:pPr marL="0" indent="0" algn="just">
              <a:lnSpc>
                <a:spcPct val="107000"/>
              </a:lnSpc>
              <a:spcBef>
                <a:spcPts val="1200"/>
              </a:spcBef>
              <a:spcAft>
                <a:spcPts val="800"/>
              </a:spcAft>
              <a:buNone/>
            </a:pPr>
            <a:r>
              <a:rPr lang="en-US" dirty="0">
                <a:latin typeface="Tahoma" panose="020B0604030504040204" pitchFamily="34" charset="0"/>
                <a:ea typeface="Calibri" panose="020F0502020204030204" pitchFamily="34" charset="0"/>
                <a:cs typeface="Times New Roman" panose="02020603050405020304" pitchFamily="18" charset="0"/>
              </a:rPr>
              <a:t>•	How do you assure your child of your love and do you show interest in your child's life?</a:t>
            </a:r>
          </a:p>
          <a:p>
            <a:pPr marL="342900" lvl="0" indent="-342900" algn="just">
              <a:lnSpc>
                <a:spcPct val="107000"/>
              </a:lnSpc>
              <a:spcBef>
                <a:spcPts val="1200"/>
              </a:spcBef>
              <a:spcAft>
                <a:spcPts val="800"/>
              </a:spcAft>
              <a:buSzPts val="1000"/>
              <a:buFont typeface="Symbol" panose="05050102010706020507" pitchFamily="18" charset="2"/>
              <a:buChar char=""/>
              <a:tabLst>
                <a:tab pos="457200" algn="l"/>
              </a:tabLst>
            </a:pPr>
            <a:endParaRPr lang="pl-PL" sz="32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800"/>
              </a:spcAft>
              <a:buSzPts val="1000"/>
              <a:buFont typeface="Symbol" panose="05050102010706020507" pitchFamily="18" charset="2"/>
              <a:buChar char=""/>
              <a:tabLst>
                <a:tab pos="457200" algn="l"/>
              </a:tabLst>
            </a:pP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607026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26C9CE-B516-3EEB-DF1B-5D2531F4D92D}"/>
              </a:ext>
            </a:extLst>
          </p:cNvPr>
          <p:cNvSpPr>
            <a:spLocks noGrp="1"/>
          </p:cNvSpPr>
          <p:nvPr>
            <p:ph type="title"/>
          </p:nvPr>
        </p:nvSpPr>
        <p:spPr/>
        <p:txBody>
          <a:bodyPr>
            <a:normAutofit fontScale="90000"/>
          </a:bodyPr>
          <a:lstStyle/>
          <a:p>
            <a:r>
              <a:rPr lang="en-US" b="1" dirty="0">
                <a:solidFill>
                  <a:srgbClr val="C00000"/>
                </a:solidFill>
              </a:rPr>
              <a:t>Mistakes made by parents of children who are perpetrators of violence</a:t>
            </a:r>
            <a:endParaRPr lang="pl-PL" b="1" dirty="0">
              <a:solidFill>
                <a:srgbClr val="C00000"/>
              </a:solidFill>
            </a:endParaRPr>
          </a:p>
        </p:txBody>
      </p:sp>
      <p:sp>
        <p:nvSpPr>
          <p:cNvPr id="3" name="Symbol zastępczy zawartości 2">
            <a:extLst>
              <a:ext uri="{FF2B5EF4-FFF2-40B4-BE49-F238E27FC236}">
                <a16:creationId xmlns:a16="http://schemas.microsoft.com/office/drawing/2014/main" id="{8CCFEA50-F3DE-3F38-581C-17AB4E28B590}"/>
              </a:ext>
            </a:extLst>
          </p:cNvPr>
          <p:cNvSpPr>
            <a:spLocks noGrp="1"/>
          </p:cNvSpPr>
          <p:nvPr>
            <p:ph idx="1"/>
          </p:nvPr>
        </p:nvSpPr>
        <p:spPr>
          <a:xfrm>
            <a:off x="427991" y="1990794"/>
            <a:ext cx="8229600" cy="4525963"/>
          </a:xfrm>
        </p:spPr>
        <p:txBody>
          <a:bodyPr>
            <a:normAutofit fontScale="77500" lnSpcReduction="20000"/>
          </a:bodyPr>
          <a:lstStyle/>
          <a:p>
            <a:pPr marL="0" lvl="0" indent="0" algn="just">
              <a:lnSpc>
                <a:spcPct val="107000"/>
              </a:lnSpc>
              <a:spcBef>
                <a:spcPts val="1200"/>
              </a:spcBef>
              <a:spcAft>
                <a:spcPts val="800"/>
              </a:spcAft>
              <a:buSzPts val="1000"/>
              <a:buNone/>
              <a:tabLst>
                <a:tab pos="457200" algn="l"/>
              </a:tabLst>
            </a:pPr>
            <a:r>
              <a:rPr lang="en-US" dirty="0">
                <a:solidFill>
                  <a:srgbClr val="FF0000"/>
                </a:solidFill>
                <a:latin typeface="Tahoma" panose="020B0604030504040204" pitchFamily="34" charset="0"/>
                <a:ea typeface="Calibri" panose="020F0502020204030204" pitchFamily="34" charset="0"/>
                <a:cs typeface="Times New Roman" panose="02020603050405020304" pitchFamily="18" charset="0"/>
              </a:rPr>
              <a:t>They are looking for somebody else to blame </a:t>
            </a:r>
            <a:r>
              <a:rPr lang="en-US" dirty="0">
                <a:latin typeface="Tahoma" panose="020B0604030504040204" pitchFamily="34" charset="0"/>
                <a:ea typeface="Calibri" panose="020F0502020204030204" pitchFamily="34" charset="0"/>
                <a:cs typeface="Times New Roman" panose="02020603050405020304" pitchFamily="18" charset="0"/>
              </a:rPr>
              <a:t>- "He/She didn't learn it at home. It must be the school's fault!"</a:t>
            </a:r>
          </a:p>
          <a:p>
            <a:pPr marL="0" lvl="0" indent="0" algn="just">
              <a:lnSpc>
                <a:spcPct val="107000"/>
              </a:lnSpc>
              <a:spcBef>
                <a:spcPts val="1200"/>
              </a:spcBef>
              <a:spcAft>
                <a:spcPts val="800"/>
              </a:spcAft>
              <a:buSzPts val="1000"/>
              <a:buNone/>
              <a:tabLst>
                <a:tab pos="457200" algn="l"/>
              </a:tabLst>
            </a:pPr>
            <a:r>
              <a:rPr lang="en-US" dirty="0">
                <a:solidFill>
                  <a:srgbClr val="FF0000"/>
                </a:solidFill>
                <a:latin typeface="Tahoma" panose="020B0604030504040204" pitchFamily="34" charset="0"/>
                <a:ea typeface="Calibri" panose="020F0502020204030204" pitchFamily="34" charset="0"/>
                <a:cs typeface="Times New Roman" panose="02020603050405020304" pitchFamily="18" charset="0"/>
              </a:rPr>
              <a:t>They belittle the behavior</a:t>
            </a:r>
            <a:r>
              <a:rPr lang="en-US" dirty="0">
                <a:latin typeface="Tahoma" panose="020B0604030504040204" pitchFamily="34" charset="0"/>
                <a:ea typeface="Calibri" panose="020F0502020204030204" pitchFamily="34" charset="0"/>
                <a:cs typeface="Times New Roman" panose="02020603050405020304" pitchFamily="18" charset="0"/>
              </a:rPr>
              <a:t> by saying, "These are just conflicts between kids." They'll get over it..</a:t>
            </a:r>
          </a:p>
          <a:p>
            <a:pPr marL="0" lvl="0" indent="0" algn="just">
              <a:lnSpc>
                <a:spcPct val="107000"/>
              </a:lnSpc>
              <a:spcBef>
                <a:spcPts val="1200"/>
              </a:spcBef>
              <a:spcAft>
                <a:spcPts val="800"/>
              </a:spcAft>
              <a:buSzPts val="1000"/>
              <a:buNone/>
              <a:tabLst>
                <a:tab pos="457200" algn="l"/>
              </a:tabLst>
            </a:pPr>
            <a:r>
              <a:rPr lang="en-US" dirty="0">
                <a:solidFill>
                  <a:srgbClr val="FF0000"/>
                </a:solidFill>
                <a:latin typeface="Tahoma" panose="020B0604030504040204" pitchFamily="34" charset="0"/>
                <a:ea typeface="Calibri" panose="020F0502020204030204" pitchFamily="34" charset="0"/>
                <a:cs typeface="Times New Roman" panose="02020603050405020304" pitchFamily="18" charset="0"/>
              </a:rPr>
              <a:t>They say</a:t>
            </a:r>
            <a:r>
              <a:rPr lang="en-US" dirty="0">
                <a:latin typeface="Tahoma" panose="020B0604030504040204" pitchFamily="34" charset="0"/>
                <a:ea typeface="Calibri" panose="020F0502020204030204" pitchFamily="34" charset="0"/>
                <a:cs typeface="Times New Roman" panose="02020603050405020304" pitchFamily="18" charset="0"/>
              </a:rPr>
              <a:t>, "I know my child and he would never do that!" You don't necessarily know "who" your kid is among his peers</a:t>
            </a:r>
          </a:p>
          <a:p>
            <a:pPr marL="0" lvl="0" indent="0" algn="just">
              <a:lnSpc>
                <a:spcPct val="107000"/>
              </a:lnSpc>
              <a:spcBef>
                <a:spcPts val="1200"/>
              </a:spcBef>
              <a:spcAft>
                <a:spcPts val="800"/>
              </a:spcAft>
              <a:buSzPts val="1000"/>
              <a:buNone/>
              <a:tabLst>
                <a:tab pos="457200" algn="l"/>
              </a:tabLst>
            </a:pPr>
            <a:r>
              <a:rPr lang="en-US" dirty="0">
                <a:solidFill>
                  <a:srgbClr val="FF0000"/>
                </a:solidFill>
                <a:latin typeface="Tahoma" panose="020B0604030504040204" pitchFamily="34" charset="0"/>
                <a:ea typeface="Calibri" panose="020F0502020204030204" pitchFamily="34" charset="0"/>
                <a:cs typeface="Times New Roman" panose="02020603050405020304" pitchFamily="18" charset="0"/>
              </a:rPr>
              <a:t>They contact </a:t>
            </a:r>
            <a:r>
              <a:rPr lang="en-US" dirty="0">
                <a:latin typeface="Tahoma" panose="020B0604030504040204" pitchFamily="34" charset="0"/>
                <a:ea typeface="Calibri" panose="020F0502020204030204" pitchFamily="34" charset="0"/>
                <a:cs typeface="Times New Roman" panose="02020603050405020304" pitchFamily="18" charset="0"/>
              </a:rPr>
              <a:t>the parents of the alleged victim directly - this can only escalate the problem.</a:t>
            </a:r>
          </a:p>
          <a:p>
            <a:pPr lvl="0" algn="just">
              <a:lnSpc>
                <a:spcPct val="107000"/>
              </a:lnSpc>
              <a:spcBef>
                <a:spcPts val="1200"/>
              </a:spcBef>
              <a:spcAft>
                <a:spcPts val="800"/>
              </a:spcAft>
              <a:buSzPts val="1000"/>
              <a:buFont typeface="Symbol" panose="05050102010706020507" pitchFamily="18" charset="2"/>
              <a:buChar char=""/>
              <a:tabLst>
                <a:tab pos="457200" algn="l"/>
              </a:tabLst>
            </a:pPr>
            <a:endParaRPr lang="en-US" dirty="0">
              <a:solidFill>
                <a:srgbClr val="C00000"/>
              </a:solidFill>
              <a:latin typeface="Tahoma" panose="020B060403050404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33125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4E641CD-EF54-2B7A-6FA1-13DFD4D24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5623783"/>
            <a:ext cx="3043659" cy="1171945"/>
          </a:xfrm>
          <a:prstGeom prst="rect">
            <a:avLst/>
          </a:prstGeom>
        </p:spPr>
      </p:pic>
      <p:sp>
        <p:nvSpPr>
          <p:cNvPr id="3" name="Symbol zastępczy zawartości 2">
            <a:extLst>
              <a:ext uri="{FF2B5EF4-FFF2-40B4-BE49-F238E27FC236}">
                <a16:creationId xmlns:a16="http://schemas.microsoft.com/office/drawing/2014/main" id="{FFC4ABF6-FD7E-7C99-C735-5DFEA71754B4}"/>
              </a:ext>
            </a:extLst>
          </p:cNvPr>
          <p:cNvSpPr>
            <a:spLocks noGrp="1"/>
          </p:cNvSpPr>
          <p:nvPr>
            <p:ph idx="1"/>
          </p:nvPr>
        </p:nvSpPr>
        <p:spPr>
          <a:xfrm>
            <a:off x="188491" y="260648"/>
            <a:ext cx="8435280" cy="4525963"/>
          </a:xfrm>
        </p:spPr>
        <p:txBody>
          <a:bodyPr/>
          <a:lstStyle/>
          <a:p>
            <a:pPr lvl="0" algn="just">
              <a:defRPr/>
            </a:pPr>
            <a:r>
              <a:rPr lang="en-US" dirty="0">
                <a:solidFill>
                  <a:prstClr val="black"/>
                </a:solidFill>
              </a:rPr>
              <a:t>A tool supporting teachers and parents in prevention of bullying in the classroom and at home is the international method of </a:t>
            </a:r>
            <a:r>
              <a:rPr lang="en-US" dirty="0">
                <a:solidFill>
                  <a:srgbClr val="00B0F0"/>
                </a:solidFill>
              </a:rPr>
              <a:t>Positive Discipline</a:t>
            </a:r>
            <a:r>
              <a:rPr lang="en-US" dirty="0">
                <a:solidFill>
                  <a:prstClr val="black"/>
                </a:solidFill>
              </a:rPr>
              <a:t> (according to the results of the UNESCO report from 2019), which strengthens the mutual bond between adults and young people. It also builds a relationship based on trust and mutual respect, which is key in bullying prevention, reduction of negative phenomena and encouraging young people to cooperate with adults.</a:t>
            </a:r>
            <a:endParaRPr lang="pl-PL" dirty="0"/>
          </a:p>
        </p:txBody>
      </p:sp>
    </p:spTree>
    <p:extLst>
      <p:ext uri="{BB962C8B-B14F-4D97-AF65-F5344CB8AC3E}">
        <p14:creationId xmlns:p14="http://schemas.microsoft.com/office/powerpoint/2010/main" val="511214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F658459-DBBF-B3EE-E077-4BDC0F73A665}"/>
              </a:ext>
            </a:extLst>
          </p:cNvPr>
          <p:cNvPicPr>
            <a:picLocks noChangeAspect="1"/>
          </p:cNvPicPr>
          <p:nvPr/>
        </p:nvPicPr>
        <p:blipFill>
          <a:blip r:embed="rId2"/>
          <a:stretch>
            <a:fillRect/>
          </a:stretch>
        </p:blipFill>
        <p:spPr>
          <a:xfrm>
            <a:off x="6012160" y="5668537"/>
            <a:ext cx="3048264" cy="1170533"/>
          </a:xfrm>
          <a:prstGeom prst="rect">
            <a:avLst/>
          </a:prstGeom>
        </p:spPr>
      </p:pic>
      <p:pic>
        <p:nvPicPr>
          <p:cNvPr id="5" name="Obraz 4">
            <a:extLst>
              <a:ext uri="{FF2B5EF4-FFF2-40B4-BE49-F238E27FC236}">
                <a16:creationId xmlns:a16="http://schemas.microsoft.com/office/drawing/2014/main" id="{A569C3E5-94B9-7C4A-3FAD-D531836ACDCF}"/>
              </a:ext>
            </a:extLst>
          </p:cNvPr>
          <p:cNvPicPr>
            <a:picLocks noChangeAspect="1"/>
          </p:cNvPicPr>
          <p:nvPr/>
        </p:nvPicPr>
        <p:blipFill>
          <a:blip r:embed="rId2"/>
          <a:stretch>
            <a:fillRect/>
          </a:stretch>
        </p:blipFill>
        <p:spPr>
          <a:xfrm>
            <a:off x="467544" y="24399"/>
            <a:ext cx="3048264" cy="1170533"/>
          </a:xfrm>
          <a:prstGeom prst="rect">
            <a:avLst/>
          </a:prstGeom>
        </p:spPr>
      </p:pic>
      <p:sp>
        <p:nvSpPr>
          <p:cNvPr id="3" name="Symbol zastępczy zawartości 2">
            <a:extLst>
              <a:ext uri="{FF2B5EF4-FFF2-40B4-BE49-F238E27FC236}">
                <a16:creationId xmlns:a16="http://schemas.microsoft.com/office/drawing/2014/main" id="{4A278F2A-D218-AEDE-21FF-37AD28893FF2}"/>
              </a:ext>
            </a:extLst>
          </p:cNvPr>
          <p:cNvSpPr>
            <a:spLocks noGrp="1"/>
          </p:cNvSpPr>
          <p:nvPr>
            <p:ph idx="1"/>
          </p:nvPr>
        </p:nvSpPr>
        <p:spPr>
          <a:xfrm>
            <a:off x="323528" y="1412776"/>
            <a:ext cx="8229600" cy="4525963"/>
          </a:xfrm>
        </p:spPr>
        <p:txBody>
          <a:bodyPr/>
          <a:lstStyle/>
          <a:p>
            <a:pPr algn="just"/>
            <a:r>
              <a:rPr lang="en-US" dirty="0"/>
              <a:t>Using Positive Discipline method by adults I upbringing of children brings positive effects in building important social competences (</a:t>
            </a:r>
            <a:r>
              <a:rPr lang="en-US" dirty="0">
                <a:solidFill>
                  <a:srgbClr val="00B0F0"/>
                </a:solidFill>
              </a:rPr>
              <a:t>cooperation</a:t>
            </a:r>
            <a:r>
              <a:rPr lang="en-US" dirty="0"/>
              <a:t>, </a:t>
            </a:r>
            <a:r>
              <a:rPr lang="en-US" dirty="0">
                <a:solidFill>
                  <a:srgbClr val="7030A0"/>
                </a:solidFill>
              </a:rPr>
              <a:t>empathy</a:t>
            </a:r>
            <a:r>
              <a:rPr lang="en-US" dirty="0"/>
              <a:t>, </a:t>
            </a:r>
            <a:r>
              <a:rPr lang="en-US" dirty="0">
                <a:solidFill>
                  <a:srgbClr val="00B050"/>
                </a:solidFill>
              </a:rPr>
              <a:t>assertiveness</a:t>
            </a:r>
            <a:r>
              <a:rPr lang="en-US" dirty="0"/>
              <a:t>, </a:t>
            </a:r>
            <a:r>
              <a:rPr lang="en-US" dirty="0">
                <a:solidFill>
                  <a:srgbClr val="FFC000"/>
                </a:solidFill>
              </a:rPr>
              <a:t>effective communication</a:t>
            </a:r>
            <a:r>
              <a:rPr lang="en-US" dirty="0"/>
              <a:t>, </a:t>
            </a:r>
            <a:r>
              <a:rPr lang="en-US" dirty="0">
                <a:solidFill>
                  <a:schemeClr val="accent2">
                    <a:lumMod val="75000"/>
                  </a:schemeClr>
                </a:solidFill>
              </a:rPr>
              <a:t>independence, self-discipline</a:t>
            </a:r>
            <a:r>
              <a:rPr lang="en-US" dirty="0"/>
              <a:t>) in young people, thus preventing the phenomenon of peer violence.</a:t>
            </a:r>
            <a:endParaRPr lang="pl-PL" dirty="0"/>
          </a:p>
        </p:txBody>
      </p:sp>
    </p:spTree>
    <p:extLst>
      <p:ext uri="{BB962C8B-B14F-4D97-AF65-F5344CB8AC3E}">
        <p14:creationId xmlns:p14="http://schemas.microsoft.com/office/powerpoint/2010/main" val="326426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28F0BA-053C-A0AA-A08E-BAAF2F4C0609}"/>
              </a:ext>
            </a:extLst>
          </p:cNvPr>
          <p:cNvSpPr>
            <a:spLocks noGrp="1"/>
          </p:cNvSpPr>
          <p:nvPr>
            <p:ph type="title"/>
          </p:nvPr>
        </p:nvSpPr>
        <p:spPr/>
        <p:txBody>
          <a:bodyPr/>
          <a:lstStyle/>
          <a:p>
            <a:r>
              <a:rPr lang="en-US" dirty="0"/>
              <a:t>Why doesn’t being strict do the job?</a:t>
            </a:r>
            <a:endParaRPr lang="pl-PL" dirty="0"/>
          </a:p>
        </p:txBody>
      </p:sp>
      <p:sp>
        <p:nvSpPr>
          <p:cNvPr id="5" name="Symbol zastępczy zawartości 4">
            <a:extLst>
              <a:ext uri="{FF2B5EF4-FFF2-40B4-BE49-F238E27FC236}">
                <a16:creationId xmlns:a16="http://schemas.microsoft.com/office/drawing/2014/main" id="{930E4801-AD39-4D8E-BEAB-226E0404E91D}"/>
              </a:ext>
            </a:extLst>
          </p:cNvPr>
          <p:cNvSpPr>
            <a:spLocks noGrp="1"/>
          </p:cNvSpPr>
          <p:nvPr>
            <p:ph idx="1"/>
          </p:nvPr>
        </p:nvSpPr>
        <p:spPr/>
        <p:txBody>
          <a:bodyPr/>
          <a:lstStyle/>
          <a:p>
            <a:pPr marL="0" indent="0">
              <a:buNone/>
            </a:pPr>
            <a:r>
              <a:rPr lang="en-US" sz="2000" dirty="0">
                <a:solidFill>
                  <a:srgbClr val="FF0000"/>
                </a:solidFill>
              </a:rPr>
              <a:t>Consequences of strict upbringing:</a:t>
            </a:r>
            <a:endParaRPr lang="pl-PL" sz="2000" dirty="0">
              <a:solidFill>
                <a:srgbClr val="FF0000"/>
              </a:solidFill>
            </a:endParaRPr>
          </a:p>
          <a:p>
            <a:r>
              <a:rPr lang="en-US" sz="2000" dirty="0"/>
              <a:t>(shouting, obsessive control, putting the person down, making them feel guilty, physical and psychological punishment, comparing to others)</a:t>
            </a:r>
            <a:endParaRPr lang="pl-PL" sz="2000" dirty="0"/>
          </a:p>
          <a:p>
            <a:pPr lvl="0"/>
            <a:r>
              <a:rPr lang="en-US" sz="2000" dirty="0"/>
              <a:t>low self-esteem. </a:t>
            </a:r>
            <a:endParaRPr lang="pl-PL" sz="2000" dirty="0"/>
          </a:p>
          <a:p>
            <a:pPr lvl="0"/>
            <a:r>
              <a:rPr lang="en-US" sz="2000" dirty="0"/>
              <a:t>feeling of guilt. </a:t>
            </a:r>
            <a:endParaRPr lang="pl-PL" sz="2000" dirty="0"/>
          </a:p>
          <a:p>
            <a:pPr lvl="0"/>
            <a:r>
              <a:rPr lang="en-US" sz="2000" dirty="0"/>
              <a:t>Sensation of not being good enough. </a:t>
            </a:r>
            <a:endParaRPr lang="pl-PL" sz="2000" dirty="0"/>
          </a:p>
          <a:p>
            <a:pPr lvl="0"/>
            <a:r>
              <a:rPr lang="en-US" sz="2000" dirty="0"/>
              <a:t>Self-destructive behavior. </a:t>
            </a:r>
            <a:endParaRPr lang="pl-PL" sz="2000" dirty="0"/>
          </a:p>
          <a:p>
            <a:pPr lvl="0"/>
            <a:r>
              <a:rPr lang="en-US" sz="2000" dirty="0"/>
              <a:t>Low self awareness (I don’t know who I am, what I want, what is good for me) </a:t>
            </a:r>
            <a:endParaRPr lang="pl-PL" sz="2000" dirty="0"/>
          </a:p>
          <a:p>
            <a:pPr lvl="0"/>
            <a:r>
              <a:rPr lang="en-US" sz="2000" dirty="0"/>
              <a:t>Excessive rebellious attitude</a:t>
            </a:r>
            <a:endParaRPr lang="pl-PL" sz="2000" dirty="0"/>
          </a:p>
          <a:p>
            <a:pPr lvl="0"/>
            <a:r>
              <a:rPr lang="en-US" sz="2000" dirty="0"/>
              <a:t>Excessive submissive attitude</a:t>
            </a:r>
            <a:endParaRPr lang="pl-PL" sz="2000" dirty="0"/>
          </a:p>
          <a:p>
            <a:pPr lvl="0"/>
            <a:r>
              <a:rPr lang="en-US" sz="2000" dirty="0"/>
              <a:t>Withdrawal, fear, distrust</a:t>
            </a:r>
            <a:endParaRPr lang="pl-PL" sz="2000" dirty="0"/>
          </a:p>
          <a:p>
            <a:endParaRPr lang="pl-PL" dirty="0"/>
          </a:p>
        </p:txBody>
      </p:sp>
    </p:spTree>
    <p:extLst>
      <p:ext uri="{BB962C8B-B14F-4D97-AF65-F5344CB8AC3E}">
        <p14:creationId xmlns:p14="http://schemas.microsoft.com/office/powerpoint/2010/main" val="17289943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36711</TotalTime>
  <Words>4947</Words>
  <Application>Microsoft Office PowerPoint</Application>
  <PresentationFormat>Pokaz na ekranie (4:3)</PresentationFormat>
  <Paragraphs>410</Paragraphs>
  <Slides>69</Slides>
  <Notes>0</Notes>
  <HiddenSlides>0</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69</vt:i4>
      </vt:variant>
    </vt:vector>
  </HeadingPairs>
  <TitlesOfParts>
    <vt:vector size="79" baseType="lpstr">
      <vt:lpstr>Arial</vt:lpstr>
      <vt:lpstr>Book Antiqua</vt:lpstr>
      <vt:lpstr>Calibri</vt:lpstr>
      <vt:lpstr>Roboto</vt:lpstr>
      <vt:lpstr>Symbol</vt:lpstr>
      <vt:lpstr>Tahoma</vt:lpstr>
      <vt:lpstr>Times New Roman</vt:lpstr>
      <vt:lpstr>Wingdings</vt:lpstr>
      <vt:lpstr>Motyw pakietu Office</vt:lpstr>
      <vt:lpstr>4_Motyw pakietu Office</vt:lpstr>
      <vt:lpstr>Prezentacja programu PowerPoint</vt:lpstr>
      <vt:lpstr>Materials were developed by:</vt:lpstr>
      <vt:lpstr>Psycho-educational workshop for parents </vt:lpstr>
      <vt:lpstr>Where did the idea for the project come from?</vt:lpstr>
      <vt:lpstr>Bullying in primary schools (2018)</vt:lpstr>
      <vt:lpstr>The objective of the project</vt:lpstr>
      <vt:lpstr>Prezentacja programu PowerPoint</vt:lpstr>
      <vt:lpstr>Prezentacja programu PowerPoint</vt:lpstr>
      <vt:lpstr>Why doesn’t being strict do the job?</vt:lpstr>
      <vt:lpstr>Why doesn’t overindulgence do the job?</vt:lpstr>
      <vt:lpstr>Positive discipline</vt:lpstr>
      <vt:lpstr>Basic PD tools</vt:lpstr>
      <vt:lpstr>PUNISHMENT versus CONSEQUENCES</vt:lpstr>
      <vt:lpstr>Prezentacja programu PowerPoint</vt:lpstr>
      <vt:lpstr>The 4 wrong goals (motives) of behavior</vt:lpstr>
      <vt:lpstr>EXCESSIVE ATTENTION </vt:lpstr>
      <vt:lpstr>ATTENTION - what to do?</vt:lpstr>
      <vt:lpstr>POWER (AUTHORITY)</vt:lpstr>
      <vt:lpstr>POWER</vt:lpstr>
      <vt:lpstr>REVENGE</vt:lpstr>
      <vt:lpstr>Revenge - what to do?</vt:lpstr>
      <vt:lpstr>Revenge</vt:lpstr>
      <vt:lpstr>LACK OF FAITH</vt:lpstr>
      <vt:lpstr>Lack of faith - what to do?</vt:lpstr>
      <vt:lpstr>Prezentacja programu PowerPoint</vt:lpstr>
      <vt:lpstr>Temperament</vt:lpstr>
      <vt:lpstr>Types of temperament</vt:lpstr>
      <vt:lpstr>The sanguine</vt:lpstr>
      <vt:lpstr>The energetic choleric</vt:lpstr>
      <vt:lpstr>Phlegmatic </vt:lpstr>
      <vt:lpstr>Melancholic</vt:lpstr>
      <vt:lpstr>How is a Child's SELF-ESTIMATE created?</vt:lpstr>
      <vt:lpstr>PRAISE versus ENCOURAGEMENT</vt:lpstr>
      <vt:lpstr>Prezentacja programu PowerPoint</vt:lpstr>
      <vt:lpstr>ASSERTIVENESS</vt:lpstr>
      <vt:lpstr>EMPATHY</vt:lpstr>
      <vt:lpstr>COMMUNICATION  Non-Violent Communication (NVC)</vt:lpstr>
      <vt:lpstr>The language of the Jackal: The YOU message</vt:lpstr>
      <vt:lpstr>The language of the Giraffe: the I message</vt:lpstr>
      <vt:lpstr>The language of the Giraffe: the I message</vt:lpstr>
      <vt:lpstr>The ADVANTAGES of "the giraffe language"</vt:lpstr>
      <vt:lpstr>Find the “I message" (in the following):</vt:lpstr>
      <vt:lpstr>Replace the “YOU message” with the “I message”</vt:lpstr>
      <vt:lpstr>The 4-step model of Nonviolent Communication</vt:lpstr>
      <vt:lpstr>The ability to solve conflicts</vt:lpstr>
      <vt:lpstr>Mistakes made by adults during children's conflicts: </vt:lpstr>
      <vt:lpstr>How to optimally accompany children during a conflict?</vt:lpstr>
      <vt:lpstr>What is worth doing in the case of children's conflict?</vt:lpstr>
      <vt:lpstr>What is BULLYING?</vt:lpstr>
      <vt:lpstr>Does this concern my child?</vt:lpstr>
      <vt:lpstr>Prezentacja programu PowerPoint</vt:lpstr>
      <vt:lpstr>Prezentacja programu PowerPoint</vt:lpstr>
      <vt:lpstr>SAD FACTS</vt:lpstr>
      <vt:lpstr>Which is NOT bullying?</vt:lpstr>
      <vt:lpstr>How to help a child experiencing peer violence?</vt:lpstr>
      <vt:lpstr>Prezentacja programu PowerPoint</vt:lpstr>
      <vt:lpstr>WHY DO SOME CHILDREN HURT OTHERS?</vt:lpstr>
      <vt:lpstr>The long-term effects of bullying</vt:lpstr>
      <vt:lpstr>The short-term effects of bullying</vt:lpstr>
      <vt:lpstr>How to talk to the bully?</vt:lpstr>
      <vt:lpstr>How to help a child experiencing bullying?</vt:lpstr>
      <vt:lpstr>SYMPTOMS of experiencing violence. </vt:lpstr>
      <vt:lpstr>A child who SUDDENLY deteriorated in learning and behavior...</vt:lpstr>
      <vt:lpstr>How to support a child experiencing bullying</vt:lpstr>
      <vt:lpstr>Prezentacja programu PowerPoint</vt:lpstr>
      <vt:lpstr>How to encourage your child to find a solution?</vt:lpstr>
      <vt:lpstr>Prezentacja programu PowerPoint</vt:lpstr>
      <vt:lpstr>Prezentacja programu PowerPoint</vt:lpstr>
      <vt:lpstr>Mistakes made by parents of children who are perpetrators of violence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Warsztat z doradcą zawodowym</dc:title>
  <dc:creator>Admin</dc:creator>
  <cp:lastModifiedBy>Edumocni</cp:lastModifiedBy>
  <cp:revision>101</cp:revision>
  <dcterms:created xsi:type="dcterms:W3CDTF">2019-05-15T20:10:45Z</dcterms:created>
  <dcterms:modified xsi:type="dcterms:W3CDTF">2023-07-17T08:19:31Z</dcterms:modified>
</cp:coreProperties>
</file>