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Lst>
  <p:notesMasterIdLst>
    <p:notesMasterId r:id="rId60"/>
  </p:notesMasterIdLst>
  <p:sldIdLst>
    <p:sldId id="826" r:id="rId3"/>
    <p:sldId id="825" r:id="rId4"/>
    <p:sldId id="256" r:id="rId5"/>
    <p:sldId id="526" r:id="rId6"/>
    <p:sldId id="347" r:id="rId7"/>
    <p:sldId id="348" r:id="rId8"/>
    <p:sldId id="556" r:id="rId9"/>
    <p:sldId id="557" r:id="rId10"/>
    <p:sldId id="559" r:id="rId11"/>
    <p:sldId id="558" r:id="rId12"/>
    <p:sldId id="794" r:id="rId13"/>
    <p:sldId id="784" r:id="rId14"/>
    <p:sldId id="790" r:id="rId15"/>
    <p:sldId id="787" r:id="rId16"/>
    <p:sldId id="786" r:id="rId17"/>
    <p:sldId id="792" r:id="rId18"/>
    <p:sldId id="789" r:id="rId19"/>
    <p:sldId id="788" r:id="rId20"/>
    <p:sldId id="797" r:id="rId21"/>
    <p:sldId id="798" r:id="rId22"/>
    <p:sldId id="799" r:id="rId23"/>
    <p:sldId id="804" r:id="rId24"/>
    <p:sldId id="805" r:id="rId25"/>
    <p:sldId id="765" r:id="rId26"/>
    <p:sldId id="808" r:id="rId27"/>
    <p:sldId id="795" r:id="rId28"/>
    <p:sldId id="796" r:id="rId29"/>
    <p:sldId id="767" r:id="rId30"/>
    <p:sldId id="773" r:id="rId31"/>
    <p:sldId id="815" r:id="rId32"/>
    <p:sldId id="816" r:id="rId33"/>
    <p:sldId id="769" r:id="rId34"/>
    <p:sldId id="809" r:id="rId35"/>
    <p:sldId id="810" r:id="rId36"/>
    <p:sldId id="814" r:id="rId37"/>
    <p:sldId id="811" r:id="rId38"/>
    <p:sldId id="626" r:id="rId39"/>
    <p:sldId id="361" r:id="rId40"/>
    <p:sldId id="362" r:id="rId41"/>
    <p:sldId id="823" r:id="rId42"/>
    <p:sldId id="807" r:id="rId43"/>
    <p:sldId id="491" r:id="rId44"/>
    <p:sldId id="286" r:id="rId45"/>
    <p:sldId id="774" r:id="rId46"/>
    <p:sldId id="779" r:id="rId47"/>
    <p:sldId id="782" r:id="rId48"/>
    <p:sldId id="780" r:id="rId49"/>
    <p:sldId id="817" r:id="rId50"/>
    <p:sldId id="776" r:id="rId51"/>
    <p:sldId id="783" r:id="rId52"/>
    <p:sldId id="802" r:id="rId53"/>
    <p:sldId id="824" r:id="rId54"/>
    <p:sldId id="819" r:id="rId55"/>
    <p:sldId id="806" r:id="rId56"/>
    <p:sldId id="818" r:id="rId57"/>
    <p:sldId id="820" r:id="rId58"/>
    <p:sldId id="821" r:id="rId59"/>
  </p:sldIdLst>
  <p:sldSz cx="9144000" cy="6858000" type="screen4x3"/>
  <p:notesSz cx="6858000" cy="9144000"/>
  <p:defaultTextStyle>
    <a:defPPr>
      <a:defRPr lang="pl-PL"/>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FF00"/>
    <a:srgbClr val="FF9933"/>
    <a:srgbClr val="FFFFCC"/>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426" autoAdjust="0"/>
    <p:restoredTop sz="99110" autoAdjust="0"/>
  </p:normalViewPr>
  <p:slideViewPr>
    <p:cSldViewPr>
      <p:cViewPr varScale="1">
        <p:scale>
          <a:sx n="85" d="100"/>
          <a:sy n="85" d="100"/>
        </p:scale>
        <p:origin x="835"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9E25B-C9BA-4C64-9B41-A005609C94C3}" type="datetimeFigureOut">
              <a:rPr lang="pl-PL" smtClean="0"/>
              <a:t>17.07.2023</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866A23-37A4-4AA3-8852-B91A9405DB2B}" type="slidenum">
              <a:rPr lang="pl-PL" smtClean="0"/>
              <a:t>‹#›</a:t>
            </a:fld>
            <a:endParaRPr lang="pl-PL"/>
          </a:p>
        </p:txBody>
      </p:sp>
    </p:spTree>
    <p:extLst>
      <p:ext uri="{BB962C8B-B14F-4D97-AF65-F5344CB8AC3E}">
        <p14:creationId xmlns:p14="http://schemas.microsoft.com/office/powerpoint/2010/main" val="53222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lvl1pPr>
              <a:defRPr/>
            </a:lvl1pPr>
          </a:lstStyle>
          <a:p>
            <a:pPr>
              <a:defRPr/>
            </a:pPr>
            <a:fld id="{0932C440-4272-499D-8FF7-1C6AB58E28D9}" type="datetimeFigureOut">
              <a:rPr lang="pl-PL"/>
              <a:pPr>
                <a:defRPr/>
              </a:pPr>
              <a:t>17.07.2023</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pPr>
              <a:defRPr/>
            </a:pPr>
            <a:fld id="{7D4A2902-8FC9-42C5-859F-0D390CE8B752}" type="slidenum">
              <a:rPr lang="pl-PL"/>
              <a:pPr>
                <a:defRPr/>
              </a:pPr>
              <a:t>‹#›</a:t>
            </a:fld>
            <a:endParaRPr lang="pl-PL"/>
          </a:p>
        </p:txBody>
      </p:sp>
    </p:spTree>
    <p:extLst>
      <p:ext uri="{BB962C8B-B14F-4D97-AF65-F5344CB8AC3E}">
        <p14:creationId xmlns:p14="http://schemas.microsoft.com/office/powerpoint/2010/main" val="2250849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49FEE829-BDFC-4CE2-8D1D-A77E0600791F}" type="datetimeFigureOut">
              <a:rPr lang="pl-PL"/>
              <a:pPr>
                <a:defRPr/>
              </a:pPr>
              <a:t>17.07.2023</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pPr>
              <a:defRPr/>
            </a:pPr>
            <a:fld id="{BD544490-964C-4CB8-980E-C84DF44B4EDB}" type="slidenum">
              <a:rPr lang="pl-PL"/>
              <a:pPr>
                <a:defRPr/>
              </a:pPr>
              <a:t>‹#›</a:t>
            </a:fld>
            <a:endParaRPr lang="pl-PL"/>
          </a:p>
        </p:txBody>
      </p:sp>
    </p:spTree>
    <p:extLst>
      <p:ext uri="{BB962C8B-B14F-4D97-AF65-F5344CB8AC3E}">
        <p14:creationId xmlns:p14="http://schemas.microsoft.com/office/powerpoint/2010/main" val="3577898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A6D016F3-4E6A-4050-AAD9-C0D9EABCACEE}" type="datetimeFigureOut">
              <a:rPr lang="pl-PL"/>
              <a:pPr>
                <a:defRPr/>
              </a:pPr>
              <a:t>17.07.2023</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pPr>
              <a:defRPr/>
            </a:pPr>
            <a:fld id="{3CB6B344-398E-4F70-98E5-D64DCD2B9E9F}" type="slidenum">
              <a:rPr lang="pl-PL"/>
              <a:pPr>
                <a:defRPr/>
              </a:pPr>
              <a:t>‹#›</a:t>
            </a:fld>
            <a:endParaRPr lang="pl-PL"/>
          </a:p>
        </p:txBody>
      </p:sp>
    </p:spTree>
    <p:extLst>
      <p:ext uri="{BB962C8B-B14F-4D97-AF65-F5344CB8AC3E}">
        <p14:creationId xmlns:p14="http://schemas.microsoft.com/office/powerpoint/2010/main" val="1674215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438E98C3-7F53-4839-BBF6-BD87208441B5}" type="datetimeFigureOut">
              <a:rPr lang="pl-PL" smtClean="0">
                <a:solidFill>
                  <a:prstClr val="black">
                    <a:tint val="75000"/>
                  </a:prstClr>
                </a:solidFill>
              </a:rPr>
              <a:pPr/>
              <a:t>17.07.2023</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6531FD6A-CA61-4295-864E-D6EBFCC9D35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901324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438E98C3-7F53-4839-BBF6-BD87208441B5}" type="datetimeFigureOut">
              <a:rPr lang="pl-PL" smtClean="0">
                <a:solidFill>
                  <a:prstClr val="black">
                    <a:tint val="75000"/>
                  </a:prstClr>
                </a:solidFill>
              </a:rPr>
              <a:pPr/>
              <a:t>17.07.2023</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6531FD6A-CA61-4295-864E-D6EBFCC9D35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66091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438E98C3-7F53-4839-BBF6-BD87208441B5}" type="datetimeFigureOut">
              <a:rPr lang="pl-PL" smtClean="0">
                <a:solidFill>
                  <a:prstClr val="black">
                    <a:tint val="75000"/>
                  </a:prstClr>
                </a:solidFill>
              </a:rPr>
              <a:pPr/>
              <a:t>17.07.2023</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6531FD6A-CA61-4295-864E-D6EBFCC9D35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664113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438E98C3-7F53-4839-BBF6-BD87208441B5}" type="datetimeFigureOut">
              <a:rPr lang="pl-PL" smtClean="0">
                <a:solidFill>
                  <a:prstClr val="black">
                    <a:tint val="75000"/>
                  </a:prstClr>
                </a:solidFill>
              </a:rPr>
              <a:pPr/>
              <a:t>17.07.2023</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6531FD6A-CA61-4295-864E-D6EBFCC9D35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101816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438E98C3-7F53-4839-BBF6-BD87208441B5}" type="datetimeFigureOut">
              <a:rPr lang="pl-PL" smtClean="0">
                <a:solidFill>
                  <a:prstClr val="black">
                    <a:tint val="75000"/>
                  </a:prstClr>
                </a:solidFill>
              </a:rPr>
              <a:pPr/>
              <a:t>17.07.2023</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6531FD6A-CA61-4295-864E-D6EBFCC9D35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203170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438E98C3-7F53-4839-BBF6-BD87208441B5}" type="datetimeFigureOut">
              <a:rPr lang="pl-PL" smtClean="0">
                <a:solidFill>
                  <a:prstClr val="black">
                    <a:tint val="75000"/>
                  </a:prstClr>
                </a:solidFill>
              </a:rPr>
              <a:pPr/>
              <a:t>17.07.2023</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6531FD6A-CA61-4295-864E-D6EBFCC9D35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656686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438E98C3-7F53-4839-BBF6-BD87208441B5}" type="datetimeFigureOut">
              <a:rPr lang="pl-PL" smtClean="0">
                <a:solidFill>
                  <a:prstClr val="black">
                    <a:tint val="75000"/>
                  </a:prstClr>
                </a:solidFill>
              </a:rPr>
              <a:pPr/>
              <a:t>17.07.2023</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6531FD6A-CA61-4295-864E-D6EBFCC9D35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790055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438E98C3-7F53-4839-BBF6-BD87208441B5}" type="datetimeFigureOut">
              <a:rPr lang="pl-PL" smtClean="0">
                <a:solidFill>
                  <a:prstClr val="black">
                    <a:tint val="75000"/>
                  </a:prstClr>
                </a:solidFill>
              </a:rPr>
              <a:pPr/>
              <a:t>17.07.2023</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6531FD6A-CA61-4295-864E-D6EBFCC9D35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221651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B3A426B7-54E3-4FBD-A578-5E8D14C65764}" type="datetimeFigureOut">
              <a:rPr lang="pl-PL"/>
              <a:pPr>
                <a:defRPr/>
              </a:pPr>
              <a:t>17.07.2023</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pPr>
              <a:defRPr/>
            </a:pPr>
            <a:fld id="{98BC0AA9-0877-4B05-8532-8E5665B1DAAF}" type="slidenum">
              <a:rPr lang="pl-PL"/>
              <a:pPr>
                <a:defRPr/>
              </a:pPr>
              <a:t>‹#›</a:t>
            </a:fld>
            <a:endParaRPr lang="pl-PL"/>
          </a:p>
        </p:txBody>
      </p:sp>
    </p:spTree>
    <p:extLst>
      <p:ext uri="{BB962C8B-B14F-4D97-AF65-F5344CB8AC3E}">
        <p14:creationId xmlns:p14="http://schemas.microsoft.com/office/powerpoint/2010/main" val="9357946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438E98C3-7F53-4839-BBF6-BD87208441B5}" type="datetimeFigureOut">
              <a:rPr lang="pl-PL" smtClean="0">
                <a:solidFill>
                  <a:prstClr val="black">
                    <a:tint val="75000"/>
                  </a:prstClr>
                </a:solidFill>
              </a:rPr>
              <a:pPr/>
              <a:t>17.07.2023</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6531FD6A-CA61-4295-864E-D6EBFCC9D35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268652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438E98C3-7F53-4839-BBF6-BD87208441B5}" type="datetimeFigureOut">
              <a:rPr lang="pl-PL" smtClean="0">
                <a:solidFill>
                  <a:prstClr val="black">
                    <a:tint val="75000"/>
                  </a:prstClr>
                </a:solidFill>
              </a:rPr>
              <a:pPr/>
              <a:t>17.07.2023</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6531FD6A-CA61-4295-864E-D6EBFCC9D35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119398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438E98C3-7F53-4839-BBF6-BD87208441B5}" type="datetimeFigureOut">
              <a:rPr lang="pl-PL" smtClean="0">
                <a:solidFill>
                  <a:prstClr val="black">
                    <a:tint val="75000"/>
                  </a:prstClr>
                </a:solidFill>
              </a:rPr>
              <a:pPr/>
              <a:t>17.07.2023</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6531FD6A-CA61-4295-864E-D6EBFCC9D35A}"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387344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lvl1pPr>
              <a:defRPr/>
            </a:lvl1pPr>
          </a:lstStyle>
          <a:p>
            <a:pPr>
              <a:defRPr/>
            </a:pPr>
            <a:fld id="{6E580CDB-4C0E-4AC5-9459-1216A15D5909}" type="datetimeFigureOut">
              <a:rPr lang="pl-PL"/>
              <a:pPr>
                <a:defRPr/>
              </a:pPr>
              <a:t>17.07.2023</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pPr>
              <a:defRPr/>
            </a:pPr>
            <a:fld id="{004BDA50-4077-40E4-8D6E-8AD0F5DBCDF8}" type="slidenum">
              <a:rPr lang="pl-PL"/>
              <a:pPr>
                <a:defRPr/>
              </a:pPr>
              <a:t>‹#›</a:t>
            </a:fld>
            <a:endParaRPr lang="pl-PL"/>
          </a:p>
        </p:txBody>
      </p:sp>
    </p:spTree>
    <p:extLst>
      <p:ext uri="{BB962C8B-B14F-4D97-AF65-F5344CB8AC3E}">
        <p14:creationId xmlns:p14="http://schemas.microsoft.com/office/powerpoint/2010/main" val="929990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3"/>
          <p:cNvSpPr>
            <a:spLocks noGrp="1"/>
          </p:cNvSpPr>
          <p:nvPr>
            <p:ph type="dt" sz="half" idx="10"/>
          </p:nvPr>
        </p:nvSpPr>
        <p:spPr/>
        <p:txBody>
          <a:bodyPr/>
          <a:lstStyle>
            <a:lvl1pPr>
              <a:defRPr/>
            </a:lvl1pPr>
          </a:lstStyle>
          <a:p>
            <a:pPr>
              <a:defRPr/>
            </a:pPr>
            <a:fld id="{A703E3C8-5854-46DD-B6D1-C14A678E4710}" type="datetimeFigureOut">
              <a:rPr lang="pl-PL"/>
              <a:pPr>
                <a:defRPr/>
              </a:pPr>
              <a:t>17.07.2023</a:t>
            </a:fld>
            <a:endParaRPr lang="pl-PL"/>
          </a:p>
        </p:txBody>
      </p:sp>
      <p:sp>
        <p:nvSpPr>
          <p:cNvPr id="6" name="Symbol zastępczy stopki 4"/>
          <p:cNvSpPr>
            <a:spLocks noGrp="1"/>
          </p:cNvSpPr>
          <p:nvPr>
            <p:ph type="ftr" sz="quarter" idx="11"/>
          </p:nvPr>
        </p:nvSpPr>
        <p:spPr/>
        <p:txBody>
          <a:bodyPr/>
          <a:lstStyle>
            <a:lvl1pPr>
              <a:defRPr/>
            </a:lvl1pPr>
          </a:lstStyle>
          <a:p>
            <a:pPr>
              <a:defRPr/>
            </a:pPr>
            <a:endParaRPr lang="pl-PL"/>
          </a:p>
        </p:txBody>
      </p:sp>
      <p:sp>
        <p:nvSpPr>
          <p:cNvPr id="7" name="Symbol zastępczy numeru slajdu 5"/>
          <p:cNvSpPr>
            <a:spLocks noGrp="1"/>
          </p:cNvSpPr>
          <p:nvPr>
            <p:ph type="sldNum" sz="quarter" idx="12"/>
          </p:nvPr>
        </p:nvSpPr>
        <p:spPr/>
        <p:txBody>
          <a:bodyPr/>
          <a:lstStyle>
            <a:lvl1pPr>
              <a:defRPr/>
            </a:lvl1pPr>
          </a:lstStyle>
          <a:p>
            <a:pPr>
              <a:defRPr/>
            </a:pPr>
            <a:fld id="{A384F7F2-B685-4BD3-B226-58E2851481F6}" type="slidenum">
              <a:rPr lang="pl-PL"/>
              <a:pPr>
                <a:defRPr/>
              </a:pPr>
              <a:t>‹#›</a:t>
            </a:fld>
            <a:endParaRPr lang="pl-PL"/>
          </a:p>
        </p:txBody>
      </p:sp>
    </p:spTree>
    <p:extLst>
      <p:ext uri="{BB962C8B-B14F-4D97-AF65-F5344CB8AC3E}">
        <p14:creationId xmlns:p14="http://schemas.microsoft.com/office/powerpoint/2010/main" val="788429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3"/>
          <p:cNvSpPr>
            <a:spLocks noGrp="1"/>
          </p:cNvSpPr>
          <p:nvPr>
            <p:ph type="dt" sz="half" idx="10"/>
          </p:nvPr>
        </p:nvSpPr>
        <p:spPr/>
        <p:txBody>
          <a:bodyPr/>
          <a:lstStyle>
            <a:lvl1pPr>
              <a:defRPr/>
            </a:lvl1pPr>
          </a:lstStyle>
          <a:p>
            <a:pPr>
              <a:defRPr/>
            </a:pPr>
            <a:fld id="{940D06D8-B11B-43B0-96B8-3FCC58403455}" type="datetimeFigureOut">
              <a:rPr lang="pl-PL"/>
              <a:pPr>
                <a:defRPr/>
              </a:pPr>
              <a:t>17.07.2023</a:t>
            </a:fld>
            <a:endParaRPr lang="pl-PL"/>
          </a:p>
        </p:txBody>
      </p:sp>
      <p:sp>
        <p:nvSpPr>
          <p:cNvPr id="8" name="Symbol zastępczy stopki 4"/>
          <p:cNvSpPr>
            <a:spLocks noGrp="1"/>
          </p:cNvSpPr>
          <p:nvPr>
            <p:ph type="ftr" sz="quarter" idx="11"/>
          </p:nvPr>
        </p:nvSpPr>
        <p:spPr/>
        <p:txBody>
          <a:bodyPr/>
          <a:lstStyle>
            <a:lvl1pPr>
              <a:defRPr/>
            </a:lvl1pPr>
          </a:lstStyle>
          <a:p>
            <a:pPr>
              <a:defRPr/>
            </a:pPr>
            <a:endParaRPr lang="pl-PL"/>
          </a:p>
        </p:txBody>
      </p:sp>
      <p:sp>
        <p:nvSpPr>
          <p:cNvPr id="9" name="Symbol zastępczy numeru slajdu 5"/>
          <p:cNvSpPr>
            <a:spLocks noGrp="1"/>
          </p:cNvSpPr>
          <p:nvPr>
            <p:ph type="sldNum" sz="quarter" idx="12"/>
          </p:nvPr>
        </p:nvSpPr>
        <p:spPr/>
        <p:txBody>
          <a:bodyPr/>
          <a:lstStyle>
            <a:lvl1pPr>
              <a:defRPr/>
            </a:lvl1pPr>
          </a:lstStyle>
          <a:p>
            <a:pPr>
              <a:defRPr/>
            </a:pPr>
            <a:fld id="{B1A4F556-0A7A-4CB9-92B7-8C427D859B9F}" type="slidenum">
              <a:rPr lang="pl-PL"/>
              <a:pPr>
                <a:defRPr/>
              </a:pPr>
              <a:t>‹#›</a:t>
            </a:fld>
            <a:endParaRPr lang="pl-PL"/>
          </a:p>
        </p:txBody>
      </p:sp>
    </p:spTree>
    <p:extLst>
      <p:ext uri="{BB962C8B-B14F-4D97-AF65-F5344CB8AC3E}">
        <p14:creationId xmlns:p14="http://schemas.microsoft.com/office/powerpoint/2010/main" val="180682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3"/>
          <p:cNvSpPr>
            <a:spLocks noGrp="1"/>
          </p:cNvSpPr>
          <p:nvPr>
            <p:ph type="dt" sz="half" idx="10"/>
          </p:nvPr>
        </p:nvSpPr>
        <p:spPr/>
        <p:txBody>
          <a:bodyPr/>
          <a:lstStyle>
            <a:lvl1pPr>
              <a:defRPr/>
            </a:lvl1pPr>
          </a:lstStyle>
          <a:p>
            <a:pPr>
              <a:defRPr/>
            </a:pPr>
            <a:fld id="{99E598AA-6920-42F0-9F0B-492B75D3A95B}" type="datetimeFigureOut">
              <a:rPr lang="pl-PL"/>
              <a:pPr>
                <a:defRPr/>
              </a:pPr>
              <a:t>17.07.2023</a:t>
            </a:fld>
            <a:endParaRPr lang="pl-PL"/>
          </a:p>
        </p:txBody>
      </p:sp>
      <p:sp>
        <p:nvSpPr>
          <p:cNvPr id="4" name="Symbol zastępczy stopki 4"/>
          <p:cNvSpPr>
            <a:spLocks noGrp="1"/>
          </p:cNvSpPr>
          <p:nvPr>
            <p:ph type="ftr" sz="quarter" idx="11"/>
          </p:nvPr>
        </p:nvSpPr>
        <p:spPr/>
        <p:txBody>
          <a:bodyPr/>
          <a:lstStyle>
            <a:lvl1pPr>
              <a:defRPr/>
            </a:lvl1pPr>
          </a:lstStyle>
          <a:p>
            <a:pPr>
              <a:defRPr/>
            </a:pPr>
            <a:endParaRPr lang="pl-PL"/>
          </a:p>
        </p:txBody>
      </p:sp>
      <p:sp>
        <p:nvSpPr>
          <p:cNvPr id="5" name="Symbol zastępczy numeru slajdu 5"/>
          <p:cNvSpPr>
            <a:spLocks noGrp="1"/>
          </p:cNvSpPr>
          <p:nvPr>
            <p:ph type="sldNum" sz="quarter" idx="12"/>
          </p:nvPr>
        </p:nvSpPr>
        <p:spPr/>
        <p:txBody>
          <a:bodyPr/>
          <a:lstStyle>
            <a:lvl1pPr>
              <a:defRPr/>
            </a:lvl1pPr>
          </a:lstStyle>
          <a:p>
            <a:pPr>
              <a:defRPr/>
            </a:pPr>
            <a:fld id="{6625F1D3-C5DD-406C-977D-3EB61110E764}" type="slidenum">
              <a:rPr lang="pl-PL"/>
              <a:pPr>
                <a:defRPr/>
              </a:pPr>
              <a:t>‹#›</a:t>
            </a:fld>
            <a:endParaRPr lang="pl-PL"/>
          </a:p>
        </p:txBody>
      </p:sp>
    </p:spTree>
    <p:extLst>
      <p:ext uri="{BB962C8B-B14F-4D97-AF65-F5344CB8AC3E}">
        <p14:creationId xmlns:p14="http://schemas.microsoft.com/office/powerpoint/2010/main" val="3320832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pPr>
              <a:defRPr/>
            </a:pPr>
            <a:fld id="{9B0D984E-424C-40B5-B566-2CABB19F3684}" type="datetimeFigureOut">
              <a:rPr lang="pl-PL"/>
              <a:pPr>
                <a:defRPr/>
              </a:pPr>
              <a:t>17.07.2023</a:t>
            </a:fld>
            <a:endParaRPr lang="pl-PL"/>
          </a:p>
        </p:txBody>
      </p:sp>
      <p:sp>
        <p:nvSpPr>
          <p:cNvPr id="3" name="Symbol zastępczy stopki 4"/>
          <p:cNvSpPr>
            <a:spLocks noGrp="1"/>
          </p:cNvSpPr>
          <p:nvPr>
            <p:ph type="ftr" sz="quarter" idx="11"/>
          </p:nvPr>
        </p:nvSpPr>
        <p:spPr/>
        <p:txBody>
          <a:bodyPr/>
          <a:lstStyle>
            <a:lvl1pPr>
              <a:defRPr/>
            </a:lvl1pPr>
          </a:lstStyle>
          <a:p>
            <a:pPr>
              <a:defRPr/>
            </a:pPr>
            <a:endParaRPr lang="pl-PL"/>
          </a:p>
        </p:txBody>
      </p:sp>
      <p:sp>
        <p:nvSpPr>
          <p:cNvPr id="4" name="Symbol zastępczy numeru slajdu 5"/>
          <p:cNvSpPr>
            <a:spLocks noGrp="1"/>
          </p:cNvSpPr>
          <p:nvPr>
            <p:ph type="sldNum" sz="quarter" idx="12"/>
          </p:nvPr>
        </p:nvSpPr>
        <p:spPr/>
        <p:txBody>
          <a:bodyPr/>
          <a:lstStyle>
            <a:lvl1pPr>
              <a:defRPr/>
            </a:lvl1pPr>
          </a:lstStyle>
          <a:p>
            <a:pPr>
              <a:defRPr/>
            </a:pPr>
            <a:fld id="{E8309423-179C-43DA-A669-180265C74BEA}" type="slidenum">
              <a:rPr lang="pl-PL"/>
              <a:pPr>
                <a:defRPr/>
              </a:pPr>
              <a:t>‹#›</a:t>
            </a:fld>
            <a:endParaRPr lang="pl-PL"/>
          </a:p>
        </p:txBody>
      </p:sp>
    </p:spTree>
    <p:extLst>
      <p:ext uri="{BB962C8B-B14F-4D97-AF65-F5344CB8AC3E}">
        <p14:creationId xmlns:p14="http://schemas.microsoft.com/office/powerpoint/2010/main" val="2466095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D27B8472-394F-433C-BE3D-526D4BFE6953}" type="datetimeFigureOut">
              <a:rPr lang="pl-PL"/>
              <a:pPr>
                <a:defRPr/>
              </a:pPr>
              <a:t>17.07.2023</a:t>
            </a:fld>
            <a:endParaRPr lang="pl-PL"/>
          </a:p>
        </p:txBody>
      </p:sp>
      <p:sp>
        <p:nvSpPr>
          <p:cNvPr id="6" name="Symbol zastępczy stopki 4"/>
          <p:cNvSpPr>
            <a:spLocks noGrp="1"/>
          </p:cNvSpPr>
          <p:nvPr>
            <p:ph type="ftr" sz="quarter" idx="11"/>
          </p:nvPr>
        </p:nvSpPr>
        <p:spPr/>
        <p:txBody>
          <a:bodyPr/>
          <a:lstStyle>
            <a:lvl1pPr>
              <a:defRPr/>
            </a:lvl1pPr>
          </a:lstStyle>
          <a:p>
            <a:pPr>
              <a:defRPr/>
            </a:pPr>
            <a:endParaRPr lang="pl-PL"/>
          </a:p>
        </p:txBody>
      </p:sp>
      <p:sp>
        <p:nvSpPr>
          <p:cNvPr id="7" name="Symbol zastępczy numeru slajdu 5"/>
          <p:cNvSpPr>
            <a:spLocks noGrp="1"/>
          </p:cNvSpPr>
          <p:nvPr>
            <p:ph type="sldNum" sz="quarter" idx="12"/>
          </p:nvPr>
        </p:nvSpPr>
        <p:spPr/>
        <p:txBody>
          <a:bodyPr/>
          <a:lstStyle>
            <a:lvl1pPr>
              <a:defRPr/>
            </a:lvl1pPr>
          </a:lstStyle>
          <a:p>
            <a:pPr>
              <a:defRPr/>
            </a:pPr>
            <a:fld id="{1733B5B3-1D2A-4ED0-B863-0914A505FC07}" type="slidenum">
              <a:rPr lang="pl-PL"/>
              <a:pPr>
                <a:defRPr/>
              </a:pPr>
              <a:t>‹#›</a:t>
            </a:fld>
            <a:endParaRPr lang="pl-PL"/>
          </a:p>
        </p:txBody>
      </p:sp>
    </p:spTree>
    <p:extLst>
      <p:ext uri="{BB962C8B-B14F-4D97-AF65-F5344CB8AC3E}">
        <p14:creationId xmlns:p14="http://schemas.microsoft.com/office/powerpoint/2010/main" val="302793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2BB296CB-9BF2-41BA-A987-9908F329DFF7}" type="datetimeFigureOut">
              <a:rPr lang="pl-PL"/>
              <a:pPr>
                <a:defRPr/>
              </a:pPr>
              <a:t>17.07.2023</a:t>
            </a:fld>
            <a:endParaRPr lang="pl-PL"/>
          </a:p>
        </p:txBody>
      </p:sp>
      <p:sp>
        <p:nvSpPr>
          <p:cNvPr id="6" name="Symbol zastępczy stopki 4"/>
          <p:cNvSpPr>
            <a:spLocks noGrp="1"/>
          </p:cNvSpPr>
          <p:nvPr>
            <p:ph type="ftr" sz="quarter" idx="11"/>
          </p:nvPr>
        </p:nvSpPr>
        <p:spPr/>
        <p:txBody>
          <a:bodyPr/>
          <a:lstStyle>
            <a:lvl1pPr>
              <a:defRPr/>
            </a:lvl1pPr>
          </a:lstStyle>
          <a:p>
            <a:pPr>
              <a:defRPr/>
            </a:pPr>
            <a:endParaRPr lang="pl-PL"/>
          </a:p>
        </p:txBody>
      </p:sp>
      <p:sp>
        <p:nvSpPr>
          <p:cNvPr id="7" name="Symbol zastępczy numeru slajdu 5"/>
          <p:cNvSpPr>
            <a:spLocks noGrp="1"/>
          </p:cNvSpPr>
          <p:nvPr>
            <p:ph type="sldNum" sz="quarter" idx="12"/>
          </p:nvPr>
        </p:nvSpPr>
        <p:spPr/>
        <p:txBody>
          <a:bodyPr/>
          <a:lstStyle>
            <a:lvl1pPr>
              <a:defRPr/>
            </a:lvl1pPr>
          </a:lstStyle>
          <a:p>
            <a:pPr>
              <a:defRPr/>
            </a:pPr>
            <a:fld id="{B43CC896-E760-4F41-881B-E389B14D3CF8}" type="slidenum">
              <a:rPr lang="pl-PL"/>
              <a:pPr>
                <a:defRPr/>
              </a:pPr>
              <a:t>‹#›</a:t>
            </a:fld>
            <a:endParaRPr lang="pl-PL"/>
          </a:p>
        </p:txBody>
      </p:sp>
    </p:spTree>
    <p:extLst>
      <p:ext uri="{BB962C8B-B14F-4D97-AF65-F5344CB8AC3E}">
        <p14:creationId xmlns:p14="http://schemas.microsoft.com/office/powerpoint/2010/main" val="2158719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ymbol zastępczy tytułu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a:t>Kliknij, aby edytować styl</a:t>
            </a:r>
          </a:p>
        </p:txBody>
      </p:sp>
      <p:sp>
        <p:nvSpPr>
          <p:cNvPr id="1027" name="Symbol zastępczy tekstu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CCA2275A-17EE-47DD-9E22-F9E18A285FDB}" type="datetimeFigureOut">
              <a:rPr lang="pl-PL"/>
              <a:pPr>
                <a:defRPr/>
              </a:pPr>
              <a:t>17.07.2023</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DB824D6-725F-4E8B-BB0A-EAA8EDF5BB1A}" type="slidenum">
              <a:rPr lang="pl-PL"/>
              <a:pPr>
                <a:defRPr/>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38E98C3-7F53-4839-BBF6-BD87208441B5}" type="datetimeFigureOut">
              <a:rPr lang="pl-PL" smtClean="0">
                <a:solidFill>
                  <a:prstClr val="black">
                    <a:tint val="75000"/>
                  </a:prstClr>
                </a:solidFill>
                <a:latin typeface="Calibri"/>
                <a:cs typeface="+mn-cs"/>
              </a:rPr>
              <a:pPr fontAlgn="auto">
                <a:spcBef>
                  <a:spcPts val="0"/>
                </a:spcBef>
                <a:spcAft>
                  <a:spcPts val="0"/>
                </a:spcAft>
              </a:pPr>
              <a:t>17.07.2023</a:t>
            </a:fld>
            <a:endParaRPr lang="pl-PL">
              <a:solidFill>
                <a:prstClr val="black">
                  <a:tint val="75000"/>
                </a:prstClr>
              </a:solidFill>
              <a:latin typeface="Calibri"/>
              <a:cs typeface="+mn-cs"/>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pl-PL">
              <a:solidFill>
                <a:prstClr val="black">
                  <a:tint val="75000"/>
                </a:prstClr>
              </a:solidFill>
              <a:latin typeface="Calibri"/>
              <a:cs typeface="+mn-cs"/>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6531FD6A-CA61-4295-864E-D6EBFCC9D35A}" type="slidenum">
              <a:rPr lang="pl-PL" smtClean="0">
                <a:solidFill>
                  <a:prstClr val="black">
                    <a:tint val="75000"/>
                  </a:prstClr>
                </a:solidFill>
                <a:latin typeface="Calibri"/>
                <a:cs typeface="+mn-cs"/>
              </a:rPr>
              <a:pPr fontAlgn="auto">
                <a:spcBef>
                  <a:spcPts val="0"/>
                </a:spcBef>
                <a:spcAft>
                  <a:spcPts val="0"/>
                </a:spcAft>
              </a:pPr>
              <a:t>‹#›</a:t>
            </a:fld>
            <a:endParaRPr lang="pl-PL">
              <a:solidFill>
                <a:prstClr val="black">
                  <a:tint val="75000"/>
                </a:prstClr>
              </a:solidFill>
              <a:latin typeface="Calibri"/>
              <a:cs typeface="+mn-cs"/>
            </a:endParaRPr>
          </a:p>
        </p:txBody>
      </p:sp>
    </p:spTree>
    <p:extLst>
      <p:ext uri="{BB962C8B-B14F-4D97-AF65-F5344CB8AC3E}">
        <p14:creationId xmlns:p14="http://schemas.microsoft.com/office/powerpoint/2010/main" val="6159989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pl.depositphotos.com/23304454/stock-photo-mascot-question-mark.html"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zoomia.pl/archiwum/koty/kot-norweski-lesny/kocieta-norweskie-lesne-l210572.html" TargetMode="External"/><Relationship Id="rId2" Type="http://schemas.openxmlformats.org/officeDocument/2006/relationships/image" Target="../media/image11.jpeg"/><Relationship Id="rId1" Type="http://schemas.openxmlformats.org/officeDocument/2006/relationships/slideLayout" Target="../slideLayouts/slideLayout15.xml"/><Relationship Id="rId5" Type="http://schemas.openxmlformats.org/officeDocument/2006/relationships/hyperlink" Target="https://pngimg.com/download/2410" TargetMode="Externa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hyperlink" Target="https://www.teclasap.com.br/yummy/" TargetMode="Externa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hyperlink" Target="https://sf.funcheap.com/pi-day-bogo-pizza-deal-patxis-pizza/" TargetMode="External"/><Relationship Id="rId2" Type="http://schemas.openxmlformats.org/officeDocument/2006/relationships/image" Target="../media/image16.jpeg"/><Relationship Id="rId1" Type="http://schemas.openxmlformats.org/officeDocument/2006/relationships/slideLayout" Target="../slideLayouts/slideLayout15.xml"/><Relationship Id="rId5" Type="http://schemas.openxmlformats.org/officeDocument/2006/relationships/hyperlink" Target="https://www.mentalfloss.com/article/56926/history-hamburger" TargetMode="Externa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hyperlink" Target="https://www.bancovo.pl/baza-wiedzy/bez-kategorii/ile-kosztuje-majowka-nad-morzem-majowka/" TargetMode="External"/><Relationship Id="rId2" Type="http://schemas.openxmlformats.org/officeDocument/2006/relationships/image" Target="../media/image18.jpeg"/><Relationship Id="rId1" Type="http://schemas.openxmlformats.org/officeDocument/2006/relationships/slideLayout" Target="../slideLayouts/slideLayout15.xml"/><Relationship Id="rId5" Type="http://schemas.openxmlformats.org/officeDocument/2006/relationships/hyperlink" Target="https://www.iha.com.pl/wynajem-ma-urlop-alpy-centralne/2d!G/" TargetMode="Externa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hyperlink" Target="http://www.bellydance.com/Little-Girls-Belly-Dance-Bollywood-Costume-Halter-Top-with-Paillettes-Bells--GREEN_p_8166.html" TargetMode="External"/><Relationship Id="rId7" Type="http://schemas.openxmlformats.org/officeDocument/2006/relationships/hyperlink" Target="https://scarysymptoms.com/2017/03/weight-loss-tips-overweight-teen-girls-tweak-diet/" TargetMode="External"/><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2.jpg"/><Relationship Id="rId11" Type="http://schemas.openxmlformats.org/officeDocument/2006/relationships/hyperlink" Target="https://www.shutterstock.com/video/clip-16670164-stock-footage-little-ginger-girl-smiling-gray-background.html" TargetMode="External"/><Relationship Id="rId5" Type="http://schemas.openxmlformats.org/officeDocument/2006/relationships/hyperlink" Target="http://www.dwarazyw.pl/2014/11/blog-o-modzie-dzieciecej-dwarazyw.html" TargetMode="External"/><Relationship Id="rId10" Type="http://schemas.openxmlformats.org/officeDocument/2006/relationships/image" Target="../media/image24.jpg"/><Relationship Id="rId4" Type="http://schemas.openxmlformats.org/officeDocument/2006/relationships/image" Target="../media/image21.jpeg"/><Relationship Id="rId9" Type="http://schemas.openxmlformats.org/officeDocument/2006/relationships/hyperlink" Target="http://www.tumblr.com/tagged/little-black-girl"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hyperlink" Target="https://coolmenshair.com/teen-boy-long-haircuts/" TargetMode="External"/><Relationship Id="rId7" Type="http://schemas.openxmlformats.org/officeDocument/2006/relationships/hyperlink" Target="https://www.stocksy.com/1096973/portrait-of-a-teenage-boy" TargetMode="External"/><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7.jpg"/><Relationship Id="rId11" Type="http://schemas.openxmlformats.org/officeDocument/2006/relationships/hyperlink" Target="https://www.pinterest.fr/pin/495958977718232283/" TargetMode="External"/><Relationship Id="rId5" Type="http://schemas.openxmlformats.org/officeDocument/2006/relationships/hyperlink" Target="https://www.theverge.com/2015/6/18/8809741/teenager-murdered-tracking-lost-smartphone" TargetMode="External"/><Relationship Id="rId10" Type="http://schemas.openxmlformats.org/officeDocument/2006/relationships/image" Target="../media/image29.jpg"/><Relationship Id="rId4" Type="http://schemas.openxmlformats.org/officeDocument/2006/relationships/image" Target="../media/image26.JPG"/><Relationship Id="rId9" Type="http://schemas.openxmlformats.org/officeDocument/2006/relationships/hyperlink" Target="https://www.freestock.com/free-photos/happy-african-american-boy-smiling-park-148044941"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ordwall.net/pl/resource/8276450/mocne-strony" TargetMode="External"/><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www.facebook.com/profile.php?id=100059272547940" TargetMode="External"/><Relationship Id="rId2" Type="http://schemas.openxmlformats.org/officeDocument/2006/relationships/hyperlink" Target="https://edumocni.pl/" TargetMode="Externa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bluebook.it/"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hyperlink" Target="http://www.learn-english-have-fun.com/learn-english-speaking.html" TargetMode="External"/><Relationship Id="rId3" Type="http://schemas.openxmlformats.org/officeDocument/2006/relationships/hyperlink" Target="https://dissolve.com/stock-photo/Teenage-girl-rock-royalty-free-image/101-D1028-110-387" TargetMode="External"/><Relationship Id="rId7" Type="http://schemas.openxmlformats.org/officeDocument/2006/relationships/hyperlink" Target="https://www.gettyimages.fr/detail/photo/math-is-fun-little-boys-solving-mathematical-image-libre-de-droits/478097132" TargetMode="External"/><Relationship Id="rId12" Type="http://schemas.openxmlformats.org/officeDocument/2006/relationships/image" Target="../media/image36.jpg"/><Relationship Id="rId17" Type="http://schemas.openxmlformats.org/officeDocument/2006/relationships/hyperlink" Target="https://www.thespruce.com/boogie-board-tablet-best-for-kids-4072398" TargetMode="External"/><Relationship Id="rId2" Type="http://schemas.openxmlformats.org/officeDocument/2006/relationships/image" Target="../media/image31.jpeg"/><Relationship Id="rId16" Type="http://schemas.openxmlformats.org/officeDocument/2006/relationships/image" Target="../media/image38.jpeg"/><Relationship Id="rId1" Type="http://schemas.openxmlformats.org/officeDocument/2006/relationships/slideLayout" Target="../slideLayouts/slideLayout13.xml"/><Relationship Id="rId6" Type="http://schemas.openxmlformats.org/officeDocument/2006/relationships/image" Target="../media/image33.jpeg"/><Relationship Id="rId11" Type="http://schemas.openxmlformats.org/officeDocument/2006/relationships/hyperlink" Target="https://www.dreamstime.com/girl-teenager-jockey-sits-green-clearing-under-tree-feeds-horse-apple-strokes-love-horses-image180092515" TargetMode="External"/><Relationship Id="rId5" Type="http://schemas.openxmlformats.org/officeDocument/2006/relationships/hyperlink" Target="https://pxhere.com/en/photo/1202784" TargetMode="External"/><Relationship Id="rId15" Type="http://schemas.openxmlformats.org/officeDocument/2006/relationships/hyperlink" Target="https://freepngimg.com/png/54721-dance-girl-free-photo-png" TargetMode="External"/><Relationship Id="rId10" Type="http://schemas.openxmlformats.org/officeDocument/2006/relationships/image" Target="../media/image35.jpeg"/><Relationship Id="rId4" Type="http://schemas.openxmlformats.org/officeDocument/2006/relationships/image" Target="../media/image32.jpeg"/><Relationship Id="rId9" Type="http://schemas.openxmlformats.org/officeDocument/2006/relationships/hyperlink" Target="https://www.huffingtonpost.com/2014/06/12/downy-hug_n_5487317.html" TargetMode="External"/><Relationship Id="rId1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hyperlink" Target="http://obrazki.4ever.eu/abstrakcyjne/kolor-rozowy-216030" TargetMode="External"/><Relationship Id="rId7" Type="http://schemas.openxmlformats.org/officeDocument/2006/relationships/hyperlink" Target="https://www.yummymummyclub.ca/blogs/mummy-buzz/20141216/what-your-kids-drawings-reveal-about-them-and-you" TargetMode="External"/><Relationship Id="rId2" Type="http://schemas.openxmlformats.org/officeDocument/2006/relationships/image" Target="../media/image39.jpeg"/><Relationship Id="rId1" Type="http://schemas.openxmlformats.org/officeDocument/2006/relationships/slideLayout" Target="../slideLayouts/slideLayout13.xml"/><Relationship Id="rId6" Type="http://schemas.openxmlformats.org/officeDocument/2006/relationships/image" Target="../media/image41.jpg"/><Relationship Id="rId5" Type="http://schemas.openxmlformats.org/officeDocument/2006/relationships/hyperlink" Target="https://moodo.pl/product-pol-8792-Spodnica-maxi.html" TargetMode="Externa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hyperlink" Target="https://pxhere.com/en/photo/361490" TargetMode="External"/><Relationship Id="rId2" Type="http://schemas.openxmlformats.org/officeDocument/2006/relationships/image" Target="../media/image42.jpeg"/><Relationship Id="rId1" Type="http://schemas.openxmlformats.org/officeDocument/2006/relationships/slideLayout" Target="../slideLayouts/slideLayout13.xml"/><Relationship Id="rId5" Type="http://schemas.openxmlformats.org/officeDocument/2006/relationships/hyperlink" Target="https://www.flickr.com/photos/ericbaum/4137171381" TargetMode="External"/><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hyperlink" Target="https://www.sciencephoto.com/media/788264/view/teenagers" TargetMode="External"/><Relationship Id="rId2" Type="http://schemas.openxmlformats.org/officeDocument/2006/relationships/image" Target="../media/image44.jp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hyperlink" Target="http://www.derbyatlantic.com/newarona/podium-1-1024x682/" TargetMode="External"/><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s://www.impacttrophies.co.uk/combo-10k-run-medal-am915g" TargetMode="External"/><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hyperlink" Target="http://depositphotos.com/5738240/stock-photo-Sad-teenage-girl.html" TargetMode="External"/><Relationship Id="rId2" Type="http://schemas.openxmlformats.org/officeDocument/2006/relationships/image" Target="../media/image47.jp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hyperlink" Target="https://www.istockphoto.com/photo/healthy-young-woman-posing-confidently-gm686918660-126230689" TargetMode="External"/><Relationship Id="rId2" Type="http://schemas.openxmlformats.org/officeDocument/2006/relationships/image" Target="../media/image48.jpeg"/><Relationship Id="rId1" Type="http://schemas.openxmlformats.org/officeDocument/2006/relationships/slideLayout" Target="../slideLayouts/slideLayout15.xml"/><Relationship Id="rId5" Type="http://schemas.openxmlformats.org/officeDocument/2006/relationships/hyperlink" Target="https://resepcroissantsingkong.blogspot.com/2021/05/boys-official-podcast-are-now-live.html" TargetMode="External"/><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3" Type="http://schemas.openxmlformats.org/officeDocument/2006/relationships/hyperlink" Target="http://thedanishway.com/teach-your-children-to-make-friends-at-school-the-danish-way/" TargetMode="External"/><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hyperlink" Target="https://www.architecturaldigest.com/story/puzzle-mania-is-here" TargetMode="External"/><Relationship Id="rId2" Type="http://schemas.openxmlformats.org/officeDocument/2006/relationships/image" Target="../media/image50.jpeg"/><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hyperlink" Target="https://www.pexels.com/photo/portrait-photo-of-a-giraffe-isolated-on-blue-background-2541407/" TargetMode="External"/><Relationship Id="rId2" Type="http://schemas.openxmlformats.org/officeDocument/2006/relationships/image" Target="../media/image52.jpeg"/><Relationship Id="rId1" Type="http://schemas.openxmlformats.org/officeDocument/2006/relationships/slideLayout" Target="../slideLayouts/slideLayout13.xml"/><Relationship Id="rId5" Type="http://schemas.openxmlformats.org/officeDocument/2006/relationships/hyperlink" Target="https://www.planeta.pl/Wiadomosci/Polska/dziki-zwierz-terroryzuje-zgierz-straz-miejska-to-hiena-albo-szakal/dziki-zwierz-terroryzuje-zgierz-straz-miejska-to-hiena-to-szakal" TargetMode="External"/><Relationship Id="rId4" Type="http://schemas.openxmlformats.org/officeDocument/2006/relationships/image" Target="../media/image5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s://www.pexels.com/photo/portrait-photo-of-a-giraffe-isolated-on-blue-background-2541407/" TargetMode="External"/><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haus.pl/aktualnosci-505.html" TargetMode="External"/><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hyperlink" Target="https://pl.depositphotos.com/20724699/stock-photo-business-woman-holding-question-mark.html" TargetMode="Externa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hyperlink" Target="https://www.istockphoto.com/photo/shocked-gm175539782-21191722" TargetMode="External"/><Relationship Id="rId7" Type="http://schemas.openxmlformats.org/officeDocument/2006/relationships/hyperlink" Target="https://www.istockphoto.com/photo/sad-girl-gm498129495-42236308" TargetMode="External"/><Relationship Id="rId12" Type="http://schemas.openxmlformats.org/officeDocument/2006/relationships/hyperlink" Target="https://www.youtube.com/channel/UCDkI2ubGm4uswgLm9K88WkA" TargetMode="External"/><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61.jpeg"/><Relationship Id="rId5" Type="http://schemas.openxmlformats.org/officeDocument/2006/relationships/hyperlink" Target="https://www.newsweek.pl/wiedza/nauka/wstret-nas-brzydzi-ale-tez-chroni-przed-chorobami/rb2dg5j" TargetMode="External"/><Relationship Id="rId10" Type="http://schemas.openxmlformats.org/officeDocument/2006/relationships/image" Target="../media/image60.jpeg"/><Relationship Id="rId4" Type="http://schemas.openxmlformats.org/officeDocument/2006/relationships/image" Target="../media/image57.jpeg"/><Relationship Id="rId9" Type="http://schemas.openxmlformats.org/officeDocument/2006/relationships/hyperlink" Target="https://jasmine-wwwmylife.blogspot.com/"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significados.com.br/bullying/" TargetMode="External"/><Relationship Id="rId2" Type="http://schemas.openxmlformats.org/officeDocument/2006/relationships/image" Target="../media/image62.jpg"/><Relationship Id="rId1" Type="http://schemas.openxmlformats.org/officeDocument/2006/relationships/slideLayout" Target="../slideLayouts/slideLayout2.xml"/><Relationship Id="rId5" Type="http://schemas.openxmlformats.org/officeDocument/2006/relationships/hyperlink" Target="https://www.periodistadigital.com/politica/justicia/2019/04/07/una-juez-sentencia-que-llamar-a-una-nina-calva-sidosa-y-asquerosa-no-es-bullying.shtml" TargetMode="External"/><Relationship Id="rId4" Type="http://schemas.openxmlformats.org/officeDocument/2006/relationships/image" Target="../media/image63.jpg"/></Relationships>
</file>

<file path=ppt/slides/_rels/slide45.xml.rels><?xml version="1.0" encoding="UTF-8" standalone="yes"?>
<Relationships xmlns="http://schemas.openxmlformats.org/package/2006/relationships"><Relationship Id="rId3" Type="http://schemas.openxmlformats.org/officeDocument/2006/relationships/hyperlink" Target="https://www.netpapa.de/schule/strategien-gegen-mobbing.html" TargetMode="External"/><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climatemonitor.it/?p=50933" TargetMode="External"/><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internat.sosw-oswiecim.edu.pl/szkola-przysposabiajaca-do-pracy/cyberprzemoc,392" TargetMode="External"/><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publicdomainpictures.net/view-image.php?image=184118&amp;picture=stop-sign" TargetMode="External"/><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psychoblogia.com/kontrakt-terapeutyczny/" TargetMode="External"/><Relationship Id="rId2" Type="http://schemas.openxmlformats.org/officeDocument/2006/relationships/image" Target="../media/image69.jpg"/><Relationship Id="rId1" Type="http://schemas.openxmlformats.org/officeDocument/2006/relationships/slideLayout" Target="../slideLayouts/slideLayout2.xml"/><Relationship Id="rId5" Type="http://schemas.openxmlformats.org/officeDocument/2006/relationships/hyperlink" Target="https://pixabay.com/pl/serce-czerwone-serce-konspektu-313413/" TargetMode="External"/><Relationship Id="rId4" Type="http://schemas.openxmlformats.org/officeDocument/2006/relationships/image" Target="../media/image70.jpg"/></Relationships>
</file>

<file path=ppt/slides/_rels/slide55.xml.rels><?xml version="1.0" encoding="UTF-8" standalone="yes"?>
<Relationships xmlns="http://schemas.openxmlformats.org/package/2006/relationships"><Relationship Id="rId3" Type="http://schemas.openxmlformats.org/officeDocument/2006/relationships/hyperlink" Target="https://pieknoumyslu.com/wspolczucie-dla-samego-siebie-naprawde-trudna-sztuka/" TargetMode="External"/><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hyperlink" Target="http://pl.inf-2016-wieik.wikia.com/wiki/Plik:Wykrzyknik.jpg" TargetMode="External"/><Relationship Id="rId2" Type="http://schemas.openxmlformats.org/officeDocument/2006/relationships/image" Target="../media/image72.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4D3BE13-94C1-4F35-B9D1-A5B32019BC8A}"/>
              </a:ext>
            </a:extLst>
          </p:cNvPr>
          <p:cNvSpPr>
            <a:spLocks noGrp="1"/>
          </p:cNvSpPr>
          <p:nvPr>
            <p:ph type="title"/>
          </p:nvPr>
        </p:nvSpPr>
        <p:spPr/>
        <p:txBody>
          <a:bodyPr/>
          <a:lstStyle/>
          <a:p>
            <a:endParaRPr lang="pl-PL" dirty="0"/>
          </a:p>
        </p:txBody>
      </p:sp>
      <p:sp>
        <p:nvSpPr>
          <p:cNvPr id="3" name="Symbol zastępczy zawartości 2">
            <a:extLst>
              <a:ext uri="{FF2B5EF4-FFF2-40B4-BE49-F238E27FC236}">
                <a16:creationId xmlns:a16="http://schemas.microsoft.com/office/drawing/2014/main" id="{D4B0676A-86FD-4BFC-BBFC-095ECBF2CD1A}"/>
              </a:ext>
            </a:extLst>
          </p:cNvPr>
          <p:cNvSpPr>
            <a:spLocks noGrp="1"/>
          </p:cNvSpPr>
          <p:nvPr>
            <p:ph idx="1"/>
          </p:nvPr>
        </p:nvSpPr>
        <p:spPr/>
        <p:txBody>
          <a:bodyPr/>
          <a:lstStyle/>
          <a:p>
            <a:pPr marL="0" indent="0" algn="ctr">
              <a:buNone/>
            </a:pPr>
            <a:r>
              <a:rPr lang="en-GB" b="1" dirty="0"/>
              <a:t>The program of workshops </a:t>
            </a:r>
            <a:br>
              <a:rPr lang="en-GB" b="1" dirty="0"/>
            </a:br>
            <a:r>
              <a:rPr lang="en-GB" b="1" dirty="0"/>
              <a:t>for grade 4-8 students</a:t>
            </a:r>
            <a:endParaRPr lang="pl-PL" dirty="0"/>
          </a:p>
          <a:p>
            <a:pPr marL="0" indent="0">
              <a:buNone/>
            </a:pPr>
            <a:endParaRPr lang="pl-PL" sz="2800" dirty="0"/>
          </a:p>
          <a:p>
            <a:pPr marL="0" indent="0">
              <a:buNone/>
            </a:pPr>
            <a:r>
              <a:rPr lang="en-US" sz="2800" b="1" dirty="0"/>
              <a:t>Erasmus+ project „I am OK, you are OK”</a:t>
            </a:r>
          </a:p>
          <a:p>
            <a:pPr marL="0" indent="0">
              <a:buNone/>
            </a:pPr>
            <a:r>
              <a:rPr lang="en-US" sz="2800" b="1" dirty="0"/>
              <a:t>Project goal</a:t>
            </a:r>
            <a:r>
              <a:rPr lang="en-US" sz="2800" dirty="0"/>
              <a:t>: raising awareness of bullying and cyberbullying prevention processes among primary school employees. and educators outside </a:t>
            </a:r>
          </a:p>
          <a:p>
            <a:pPr marL="0" indent="0">
              <a:buNone/>
            </a:pPr>
            <a:r>
              <a:rPr lang="en-US" sz="2800" dirty="0"/>
              <a:t>of school</a:t>
            </a:r>
          </a:p>
          <a:p>
            <a:pPr marL="0" indent="0">
              <a:buNone/>
            </a:pPr>
            <a:r>
              <a:rPr lang="en-US" sz="2800" dirty="0"/>
              <a:t>Website: https://weareok.pl/</a:t>
            </a:r>
          </a:p>
          <a:p>
            <a:endParaRPr lang="pl-PL" dirty="0"/>
          </a:p>
        </p:txBody>
      </p:sp>
      <p:pic>
        <p:nvPicPr>
          <p:cNvPr id="5" name="Obraz 4" descr="C:\Users\fundacjaedumocni\AppData\Local\Microsoft\Windows\INetCache\Content.Word\EN Co-funded by the EU_PANTONE.JPG">
            <a:extLst>
              <a:ext uri="{FF2B5EF4-FFF2-40B4-BE49-F238E27FC236}">
                <a16:creationId xmlns:a16="http://schemas.microsoft.com/office/drawing/2014/main" id="{3000FFAD-B442-4704-9D44-F3B1D1B524F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627380"/>
            <a:ext cx="2089150" cy="437515"/>
          </a:xfrm>
          <a:prstGeom prst="rect">
            <a:avLst/>
          </a:prstGeom>
          <a:noFill/>
          <a:ln>
            <a:noFill/>
          </a:ln>
        </p:spPr>
      </p:pic>
      <p:pic>
        <p:nvPicPr>
          <p:cNvPr id="6" name="image2.png">
            <a:extLst>
              <a:ext uri="{FF2B5EF4-FFF2-40B4-BE49-F238E27FC236}">
                <a16:creationId xmlns:a16="http://schemas.microsoft.com/office/drawing/2014/main" id="{3E31DB94-3FA8-4658-A688-4CBF6DA6B087}"/>
              </a:ext>
            </a:extLst>
          </p:cNvPr>
          <p:cNvPicPr/>
          <p:nvPr/>
        </p:nvPicPr>
        <p:blipFill>
          <a:blip r:embed="rId3"/>
          <a:srcRect/>
          <a:stretch>
            <a:fillRect/>
          </a:stretch>
        </p:blipFill>
        <p:spPr>
          <a:xfrm>
            <a:off x="3182734" y="480232"/>
            <a:ext cx="1050290" cy="695325"/>
          </a:xfrm>
          <a:prstGeom prst="rect">
            <a:avLst/>
          </a:prstGeom>
          <a:ln/>
        </p:spPr>
      </p:pic>
      <p:pic>
        <p:nvPicPr>
          <p:cNvPr id="7" name="image1.png">
            <a:extLst>
              <a:ext uri="{FF2B5EF4-FFF2-40B4-BE49-F238E27FC236}">
                <a16:creationId xmlns:a16="http://schemas.microsoft.com/office/drawing/2014/main" id="{EB56F1FD-BF34-4095-9739-31D8438EEEC1}"/>
              </a:ext>
            </a:extLst>
          </p:cNvPr>
          <p:cNvPicPr/>
          <p:nvPr/>
        </p:nvPicPr>
        <p:blipFill>
          <a:blip r:embed="rId4"/>
          <a:srcRect t="24175" b="28571"/>
          <a:stretch>
            <a:fillRect/>
          </a:stretch>
        </p:blipFill>
        <p:spPr>
          <a:xfrm>
            <a:off x="4910978" y="516744"/>
            <a:ext cx="1688465" cy="594995"/>
          </a:xfrm>
          <a:prstGeom prst="rect">
            <a:avLst/>
          </a:prstGeom>
          <a:ln/>
        </p:spPr>
      </p:pic>
      <p:pic>
        <p:nvPicPr>
          <p:cNvPr id="8" name="image4.png">
            <a:extLst>
              <a:ext uri="{FF2B5EF4-FFF2-40B4-BE49-F238E27FC236}">
                <a16:creationId xmlns:a16="http://schemas.microsoft.com/office/drawing/2014/main" id="{32B0BDB2-C2C0-4F0B-BEBA-6EC20CFBDD10}"/>
              </a:ext>
            </a:extLst>
          </p:cNvPr>
          <p:cNvPicPr/>
          <p:nvPr/>
        </p:nvPicPr>
        <p:blipFill>
          <a:blip r:embed="rId5"/>
          <a:srcRect/>
          <a:stretch>
            <a:fillRect/>
          </a:stretch>
        </p:blipFill>
        <p:spPr>
          <a:xfrm>
            <a:off x="7267729" y="593198"/>
            <a:ext cx="681990" cy="668020"/>
          </a:xfrm>
          <a:prstGeom prst="rect">
            <a:avLst/>
          </a:prstGeom>
          <a:ln/>
        </p:spPr>
      </p:pic>
    </p:spTree>
    <p:extLst>
      <p:ext uri="{BB962C8B-B14F-4D97-AF65-F5344CB8AC3E}">
        <p14:creationId xmlns:p14="http://schemas.microsoft.com/office/powerpoint/2010/main" val="966929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6618E16-5E9E-41E5-BDF9-0E281771130E}"/>
              </a:ext>
            </a:extLst>
          </p:cNvPr>
          <p:cNvSpPr>
            <a:spLocks noGrp="1"/>
          </p:cNvSpPr>
          <p:nvPr>
            <p:ph type="title"/>
          </p:nvPr>
        </p:nvSpPr>
        <p:spPr>
          <a:xfrm>
            <a:off x="457200" y="0"/>
            <a:ext cx="8229600" cy="620688"/>
          </a:xfrm>
        </p:spPr>
        <p:txBody>
          <a:bodyPr/>
          <a:lstStyle/>
          <a:p>
            <a:r>
              <a:rPr lang="pl-PL" b="1" dirty="0" err="1">
                <a:solidFill>
                  <a:srgbClr val="00B050"/>
                </a:solidFill>
              </a:rPr>
              <a:t>Melancholic</a:t>
            </a:r>
            <a:endParaRPr lang="pl-PL" dirty="0">
              <a:solidFill>
                <a:srgbClr val="00B050"/>
              </a:solidFill>
            </a:endParaRPr>
          </a:p>
        </p:txBody>
      </p:sp>
      <p:sp>
        <p:nvSpPr>
          <p:cNvPr id="3" name="Symbol zastępczy zawartości 2">
            <a:extLst>
              <a:ext uri="{FF2B5EF4-FFF2-40B4-BE49-F238E27FC236}">
                <a16:creationId xmlns:a16="http://schemas.microsoft.com/office/drawing/2014/main" id="{BA5DA39C-8E53-400D-9210-C128E19624C0}"/>
              </a:ext>
            </a:extLst>
          </p:cNvPr>
          <p:cNvSpPr>
            <a:spLocks noGrp="1"/>
          </p:cNvSpPr>
          <p:nvPr>
            <p:ph idx="1"/>
          </p:nvPr>
        </p:nvSpPr>
        <p:spPr>
          <a:xfrm>
            <a:off x="107504" y="620688"/>
            <a:ext cx="8579296" cy="5505475"/>
          </a:xfrm>
        </p:spPr>
        <p:txBody>
          <a:bodyPr/>
          <a:lstStyle/>
          <a:p>
            <a:r>
              <a:rPr lang="en-US" dirty="0"/>
              <a:t>Thinker and pessimist</a:t>
            </a:r>
          </a:p>
          <a:p>
            <a:r>
              <a:rPr lang="en-US" dirty="0"/>
              <a:t>Often sensitive to beauty, musical.</a:t>
            </a:r>
          </a:p>
          <a:p>
            <a:r>
              <a:rPr lang="en-US" dirty="0"/>
              <a:t>Dreamer.</a:t>
            </a:r>
          </a:p>
          <a:p>
            <a:r>
              <a:rPr lang="en-US" dirty="0"/>
              <a:t>Very sensitive to the needs of others, dedicated, conscientious.</a:t>
            </a:r>
          </a:p>
          <a:p>
            <a:r>
              <a:rPr lang="en-US" dirty="0"/>
              <a:t>Chooses friends carefully, distrustful.</a:t>
            </a:r>
          </a:p>
          <a:p>
            <a:r>
              <a:rPr lang="en-US" dirty="0"/>
              <a:t>Prefers to remain in the shadows, avoids public speaking.</a:t>
            </a:r>
          </a:p>
          <a:p>
            <a:r>
              <a:rPr lang="en-US" dirty="0"/>
              <a:t>Persistent and precise, orderly</a:t>
            </a:r>
          </a:p>
          <a:p>
            <a:r>
              <a:rPr lang="en-US" dirty="0"/>
              <a:t>Organized, always has to finish what he started, keeps his promises</a:t>
            </a:r>
          </a:p>
          <a:p>
            <a:endParaRPr lang="pl-PL" dirty="0"/>
          </a:p>
        </p:txBody>
      </p:sp>
    </p:spTree>
    <p:extLst>
      <p:ext uri="{BB962C8B-B14F-4D97-AF65-F5344CB8AC3E}">
        <p14:creationId xmlns:p14="http://schemas.microsoft.com/office/powerpoint/2010/main" val="2381213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7A126DE-EAB6-462D-88FB-39B0251E7BA7}"/>
              </a:ext>
            </a:extLst>
          </p:cNvPr>
          <p:cNvSpPr>
            <a:spLocks noGrp="1"/>
          </p:cNvSpPr>
          <p:nvPr>
            <p:ph type="title"/>
          </p:nvPr>
        </p:nvSpPr>
        <p:spPr/>
        <p:txBody>
          <a:bodyPr/>
          <a:lstStyle/>
          <a:p>
            <a:r>
              <a:rPr lang="pl-PL" dirty="0" err="1"/>
              <a:t>Which</a:t>
            </a:r>
            <a:r>
              <a:rPr lang="pl-PL" dirty="0"/>
              <a:t> </a:t>
            </a:r>
            <a:r>
              <a:rPr lang="pl-PL" dirty="0" err="1"/>
              <a:t>is</a:t>
            </a:r>
            <a:r>
              <a:rPr lang="pl-PL" dirty="0"/>
              <a:t> THE BEST?</a:t>
            </a:r>
          </a:p>
        </p:txBody>
      </p:sp>
      <p:pic>
        <p:nvPicPr>
          <p:cNvPr id="5" name="Symbol zastępczy zawartości 4" descr="Obraz zawierający clipart&#10;&#10;Opis wygenerowany automatycznie">
            <a:extLst>
              <a:ext uri="{FF2B5EF4-FFF2-40B4-BE49-F238E27FC236}">
                <a16:creationId xmlns:a16="http://schemas.microsoft.com/office/drawing/2014/main" id="{DC006FE9-F188-40BE-B21B-7E35D0366F6F}"/>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171738" y="1600200"/>
            <a:ext cx="3128453" cy="5055937"/>
          </a:xfrm>
        </p:spPr>
      </p:pic>
    </p:spTree>
    <p:extLst>
      <p:ext uri="{BB962C8B-B14F-4D97-AF65-F5344CB8AC3E}">
        <p14:creationId xmlns:p14="http://schemas.microsoft.com/office/powerpoint/2010/main" val="1435895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CFCD0D4-BF7E-4EC1-90E7-1BD551055E27}"/>
              </a:ext>
            </a:extLst>
          </p:cNvPr>
          <p:cNvSpPr>
            <a:spLocks noGrp="1"/>
          </p:cNvSpPr>
          <p:nvPr>
            <p:ph type="title"/>
          </p:nvPr>
        </p:nvSpPr>
        <p:spPr>
          <a:xfrm>
            <a:off x="533400" y="335428"/>
            <a:ext cx="8229600" cy="706090"/>
          </a:xfrm>
        </p:spPr>
        <p:txBody>
          <a:bodyPr>
            <a:normAutofit fontScale="90000"/>
          </a:bodyPr>
          <a:lstStyle/>
          <a:p>
            <a:r>
              <a:rPr lang="pl-PL" b="1" dirty="0" err="1">
                <a:solidFill>
                  <a:schemeClr val="accent6">
                    <a:lumMod val="75000"/>
                  </a:schemeClr>
                </a:solidFill>
              </a:rPr>
              <a:t>Can</a:t>
            </a:r>
            <a:r>
              <a:rPr lang="pl-PL" b="1" dirty="0">
                <a:solidFill>
                  <a:schemeClr val="accent6">
                    <a:lumMod val="75000"/>
                  </a:schemeClr>
                </a:solidFill>
              </a:rPr>
              <a:t> </a:t>
            </a:r>
            <a:r>
              <a:rPr lang="pl-PL" b="1" dirty="0" err="1">
                <a:solidFill>
                  <a:schemeClr val="accent6">
                    <a:lumMod val="75000"/>
                  </a:schemeClr>
                </a:solidFill>
              </a:rPr>
              <a:t>they</a:t>
            </a:r>
            <a:r>
              <a:rPr lang="pl-PL" b="1" dirty="0">
                <a:solidFill>
                  <a:schemeClr val="accent6">
                    <a:lumMod val="75000"/>
                  </a:schemeClr>
                </a:solidFill>
              </a:rPr>
              <a:t> be </a:t>
            </a:r>
            <a:r>
              <a:rPr lang="pl-PL" b="1" dirty="0" err="1">
                <a:solidFill>
                  <a:schemeClr val="accent6">
                    <a:lumMod val="75000"/>
                  </a:schemeClr>
                </a:solidFill>
              </a:rPr>
              <a:t>compared</a:t>
            </a:r>
            <a:r>
              <a:rPr lang="pl-PL" b="1" dirty="0">
                <a:solidFill>
                  <a:schemeClr val="accent6">
                    <a:lumMod val="75000"/>
                  </a:schemeClr>
                </a:solidFill>
              </a:rPr>
              <a:t>? </a:t>
            </a:r>
            <a:br>
              <a:rPr lang="pl-PL" b="1" dirty="0">
                <a:solidFill>
                  <a:schemeClr val="accent6">
                    <a:lumMod val="75000"/>
                  </a:schemeClr>
                </a:solidFill>
              </a:rPr>
            </a:br>
            <a:r>
              <a:rPr lang="pl-PL" b="1" dirty="0">
                <a:solidFill>
                  <a:schemeClr val="accent6">
                    <a:lumMod val="75000"/>
                  </a:schemeClr>
                </a:solidFill>
              </a:rPr>
              <a:t>WHO </a:t>
            </a:r>
            <a:r>
              <a:rPr lang="pl-PL" b="1" dirty="0" err="1">
                <a:solidFill>
                  <a:schemeClr val="accent6">
                    <a:lumMod val="75000"/>
                  </a:schemeClr>
                </a:solidFill>
              </a:rPr>
              <a:t>is</a:t>
            </a:r>
            <a:r>
              <a:rPr lang="pl-PL" b="1" dirty="0">
                <a:solidFill>
                  <a:schemeClr val="accent6">
                    <a:lumMod val="75000"/>
                  </a:schemeClr>
                </a:solidFill>
              </a:rPr>
              <a:t> </a:t>
            </a:r>
            <a:r>
              <a:rPr lang="pl-PL" b="1" dirty="0" err="1">
                <a:solidFill>
                  <a:schemeClr val="accent6">
                    <a:lumMod val="75000"/>
                  </a:schemeClr>
                </a:solidFill>
              </a:rPr>
              <a:t>nicer</a:t>
            </a:r>
            <a:r>
              <a:rPr lang="pl-PL" b="1" dirty="0">
                <a:solidFill>
                  <a:schemeClr val="accent6">
                    <a:lumMod val="75000"/>
                  </a:schemeClr>
                </a:solidFill>
              </a:rPr>
              <a:t>?</a:t>
            </a:r>
          </a:p>
        </p:txBody>
      </p:sp>
      <p:pic>
        <p:nvPicPr>
          <p:cNvPr id="12" name="Symbol zastępczy zawartości 11" descr="Obraz zawierający kot, wewnątrz, siedzi, ssak&#10;&#10;Opis wygenerowany automatycznie">
            <a:extLst>
              <a:ext uri="{FF2B5EF4-FFF2-40B4-BE49-F238E27FC236}">
                <a16:creationId xmlns:a16="http://schemas.microsoft.com/office/drawing/2014/main" id="{F75FD271-0014-4808-8828-08182BF03FC5}"/>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72000" y="1666675"/>
            <a:ext cx="4572000" cy="3524650"/>
          </a:xfrm>
        </p:spPr>
      </p:pic>
      <p:pic>
        <p:nvPicPr>
          <p:cNvPr id="20" name="Obraz 19" descr="Obraz zawierający pies, siedzi, brązowy, wewnątrz&#10;&#10;Opis wygenerowany automatycznie">
            <a:extLst>
              <a:ext uri="{FF2B5EF4-FFF2-40B4-BE49-F238E27FC236}">
                <a16:creationId xmlns:a16="http://schemas.microsoft.com/office/drawing/2014/main" id="{9A120CC7-2C0D-4750-8EE0-3FCC288B945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95536" y="1433677"/>
            <a:ext cx="3810862" cy="5088895"/>
          </a:xfrm>
          <a:prstGeom prst="rect">
            <a:avLst/>
          </a:prstGeom>
        </p:spPr>
      </p:pic>
    </p:spTree>
    <p:extLst>
      <p:ext uri="{BB962C8B-B14F-4D97-AF65-F5344CB8AC3E}">
        <p14:creationId xmlns:p14="http://schemas.microsoft.com/office/powerpoint/2010/main" val="317588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FAF7642-EF75-4B98-BDB4-5B10CEC49DF2}"/>
              </a:ext>
            </a:extLst>
          </p:cNvPr>
          <p:cNvSpPr>
            <a:spLocks noGrp="1"/>
          </p:cNvSpPr>
          <p:nvPr>
            <p:ph type="title"/>
          </p:nvPr>
        </p:nvSpPr>
        <p:spPr/>
        <p:txBody>
          <a:bodyPr/>
          <a:lstStyle/>
          <a:p>
            <a:r>
              <a:rPr lang="pl-PL" b="1" dirty="0" err="1"/>
              <a:t>What</a:t>
            </a:r>
            <a:r>
              <a:rPr lang="pl-PL" b="1" dirty="0"/>
              <a:t> </a:t>
            </a:r>
            <a:r>
              <a:rPr lang="pl-PL" b="1" dirty="0" err="1"/>
              <a:t>is</a:t>
            </a:r>
            <a:r>
              <a:rPr lang="pl-PL" b="1" dirty="0"/>
              <a:t> </a:t>
            </a:r>
            <a:r>
              <a:rPr lang="pl-PL" b="1" dirty="0" err="1"/>
              <a:t>more</a:t>
            </a:r>
            <a:r>
              <a:rPr lang="pl-PL" b="1" dirty="0"/>
              <a:t> </a:t>
            </a:r>
            <a:r>
              <a:rPr lang="pl-PL" b="1" dirty="0" err="1"/>
              <a:t>delicious</a:t>
            </a:r>
            <a:r>
              <a:rPr lang="pl-PL" b="1" dirty="0"/>
              <a:t>?</a:t>
            </a:r>
          </a:p>
        </p:txBody>
      </p:sp>
      <p:pic>
        <p:nvPicPr>
          <p:cNvPr id="6" name="Symbol zastępczy zawartości 5">
            <a:extLst>
              <a:ext uri="{FF2B5EF4-FFF2-40B4-BE49-F238E27FC236}">
                <a16:creationId xmlns:a16="http://schemas.microsoft.com/office/drawing/2014/main" id="{BF1F48A1-8F29-4D12-8CD1-63ACCE7ACCDF}"/>
              </a:ext>
            </a:extLst>
          </p:cNvPr>
          <p:cNvPicPr>
            <a:picLocks noGrp="1" noChangeAspect="1"/>
          </p:cNvPicPr>
          <p:nvPr>
            <p:ph sz="half" idx="2"/>
          </p:nvPr>
        </p:nvPicPr>
        <p:blipFill>
          <a:blip r:embed="rId2"/>
          <a:stretch>
            <a:fillRect/>
          </a:stretch>
        </p:blipFill>
        <p:spPr>
          <a:xfrm>
            <a:off x="4648202" y="3429000"/>
            <a:ext cx="4322438" cy="3718689"/>
          </a:xfrm>
          <a:prstGeom prst="rect">
            <a:avLst/>
          </a:prstGeom>
        </p:spPr>
      </p:pic>
      <p:pic>
        <p:nvPicPr>
          <p:cNvPr id="5" name="Obraz 4">
            <a:extLst>
              <a:ext uri="{FF2B5EF4-FFF2-40B4-BE49-F238E27FC236}">
                <a16:creationId xmlns:a16="http://schemas.microsoft.com/office/drawing/2014/main" id="{F91B3E8D-651C-4F2A-A62B-6E23952A0710}"/>
              </a:ext>
            </a:extLst>
          </p:cNvPr>
          <p:cNvPicPr>
            <a:picLocks noChangeAspect="1"/>
          </p:cNvPicPr>
          <p:nvPr/>
        </p:nvPicPr>
        <p:blipFill>
          <a:blip r:embed="rId3"/>
          <a:stretch>
            <a:fillRect/>
          </a:stretch>
        </p:blipFill>
        <p:spPr>
          <a:xfrm>
            <a:off x="57688" y="1700808"/>
            <a:ext cx="4514312" cy="3173217"/>
          </a:xfrm>
          <a:prstGeom prst="rect">
            <a:avLst/>
          </a:prstGeom>
        </p:spPr>
      </p:pic>
      <p:pic>
        <p:nvPicPr>
          <p:cNvPr id="4" name="Obraz 3">
            <a:extLst>
              <a:ext uri="{FF2B5EF4-FFF2-40B4-BE49-F238E27FC236}">
                <a16:creationId xmlns:a16="http://schemas.microsoft.com/office/drawing/2014/main" id="{8D5C67DE-C6AE-4728-8DE7-4C082164B42A}"/>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56176" y="1268760"/>
            <a:ext cx="2251794" cy="1688846"/>
          </a:xfrm>
          <a:prstGeom prst="rect">
            <a:avLst/>
          </a:prstGeom>
        </p:spPr>
      </p:pic>
    </p:spTree>
    <p:extLst>
      <p:ext uri="{BB962C8B-B14F-4D97-AF65-F5344CB8AC3E}">
        <p14:creationId xmlns:p14="http://schemas.microsoft.com/office/powerpoint/2010/main" val="3961826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BBF0DBE-1EC5-4FAC-9810-C461C2696625}"/>
              </a:ext>
            </a:extLst>
          </p:cNvPr>
          <p:cNvSpPr>
            <a:spLocks noGrp="1"/>
          </p:cNvSpPr>
          <p:nvPr>
            <p:ph type="title"/>
          </p:nvPr>
        </p:nvSpPr>
        <p:spPr/>
        <p:txBody>
          <a:bodyPr/>
          <a:lstStyle/>
          <a:p>
            <a:r>
              <a:rPr lang="pl-PL" dirty="0" err="1"/>
              <a:t>What</a:t>
            </a:r>
            <a:r>
              <a:rPr lang="pl-PL" dirty="0"/>
              <a:t> </a:t>
            </a:r>
            <a:r>
              <a:rPr lang="pl-PL" dirty="0" err="1"/>
              <a:t>is</a:t>
            </a:r>
            <a:r>
              <a:rPr lang="pl-PL" dirty="0"/>
              <a:t> </a:t>
            </a:r>
            <a:r>
              <a:rPr lang="pl-PL" dirty="0" err="1"/>
              <a:t>better</a:t>
            </a:r>
            <a:r>
              <a:rPr lang="pl-PL" dirty="0"/>
              <a:t>?</a:t>
            </a:r>
          </a:p>
        </p:txBody>
      </p:sp>
      <p:pic>
        <p:nvPicPr>
          <p:cNvPr id="12" name="Symbol zastępczy zawartości 11" descr="Obraz zawierający żywność, wewnątrz, naczynie, posiłek&#10;&#10;Opis wygenerowany automatycznie">
            <a:extLst>
              <a:ext uri="{FF2B5EF4-FFF2-40B4-BE49-F238E27FC236}">
                <a16:creationId xmlns:a16="http://schemas.microsoft.com/office/drawing/2014/main" id="{A39C5E5C-FA2B-4E5B-82EA-4E178A9649AF}"/>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95528" y="1624577"/>
            <a:ext cx="4248472" cy="3199821"/>
          </a:xfrm>
        </p:spPr>
      </p:pic>
      <p:pic>
        <p:nvPicPr>
          <p:cNvPr id="10" name="Symbol zastępczy zawartości 9" descr="Obraz zawierający żywność, kanapka, przekąski, sałata&#10;&#10;Opis wygenerowany automatycznie">
            <a:extLst>
              <a:ext uri="{FF2B5EF4-FFF2-40B4-BE49-F238E27FC236}">
                <a16:creationId xmlns:a16="http://schemas.microsoft.com/office/drawing/2014/main" id="{08BF5532-AD61-49A4-AF95-2B5930F1A6DD}"/>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79512" y="2204864"/>
            <a:ext cx="4248472" cy="3199821"/>
          </a:xfrm>
        </p:spPr>
      </p:pic>
    </p:spTree>
    <p:extLst>
      <p:ext uri="{BB962C8B-B14F-4D97-AF65-F5344CB8AC3E}">
        <p14:creationId xmlns:p14="http://schemas.microsoft.com/office/powerpoint/2010/main" val="4252799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F53625E-E76F-49CD-8BB7-4A95E39527AC}"/>
              </a:ext>
            </a:extLst>
          </p:cNvPr>
          <p:cNvSpPr>
            <a:spLocks noGrp="1"/>
          </p:cNvSpPr>
          <p:nvPr>
            <p:ph type="title"/>
          </p:nvPr>
        </p:nvSpPr>
        <p:spPr>
          <a:xfrm>
            <a:off x="0" y="-37544"/>
            <a:ext cx="8229600" cy="1143000"/>
          </a:xfrm>
        </p:spPr>
        <p:txBody>
          <a:bodyPr>
            <a:normAutofit/>
          </a:bodyPr>
          <a:lstStyle/>
          <a:p>
            <a:r>
              <a:rPr lang="en-US" sz="4800" b="1" dirty="0">
                <a:solidFill>
                  <a:srgbClr val="00B050"/>
                </a:solidFill>
              </a:rPr>
              <a:t>Which place is more enjoyable?</a:t>
            </a:r>
            <a:endParaRPr lang="pl-PL" sz="4800" b="1" dirty="0">
              <a:solidFill>
                <a:srgbClr val="00B050"/>
              </a:solidFill>
            </a:endParaRPr>
          </a:p>
        </p:txBody>
      </p:sp>
      <p:pic>
        <p:nvPicPr>
          <p:cNvPr id="6" name="Symbol zastępczy zawartości 5" descr="Obraz zawierający zewnętrzne, woda, plaża, niebo&#10;&#10;Opis wygenerowany automatycznie">
            <a:extLst>
              <a:ext uri="{FF2B5EF4-FFF2-40B4-BE49-F238E27FC236}">
                <a16:creationId xmlns:a16="http://schemas.microsoft.com/office/drawing/2014/main" id="{2361E40F-D80C-47D9-8897-A50EAA886CF1}"/>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78454" y="3432161"/>
            <a:ext cx="4897633" cy="3182029"/>
          </a:xfrm>
        </p:spPr>
      </p:pic>
      <p:pic>
        <p:nvPicPr>
          <p:cNvPr id="8" name="Symbol zastępczy zawartości 7" descr="Obraz zawierający góra, trawa, niebo, zewnętrzne&#10;&#10;Opis wygenerowany automatycznie">
            <a:extLst>
              <a:ext uri="{FF2B5EF4-FFF2-40B4-BE49-F238E27FC236}">
                <a16:creationId xmlns:a16="http://schemas.microsoft.com/office/drawing/2014/main" id="{310733E2-23DA-4FC0-9830-4CEF2D62480D}"/>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593923" y="1230591"/>
            <a:ext cx="4398640" cy="3298980"/>
          </a:xfrm>
        </p:spPr>
      </p:pic>
      <p:sp>
        <p:nvSpPr>
          <p:cNvPr id="10" name="pole tekstowe 9">
            <a:extLst>
              <a:ext uri="{FF2B5EF4-FFF2-40B4-BE49-F238E27FC236}">
                <a16:creationId xmlns:a16="http://schemas.microsoft.com/office/drawing/2014/main" id="{4E5BD90C-912A-4A8B-BC49-05967F4726DF}"/>
              </a:ext>
            </a:extLst>
          </p:cNvPr>
          <p:cNvSpPr txBox="1"/>
          <p:nvPr/>
        </p:nvSpPr>
        <p:spPr>
          <a:xfrm>
            <a:off x="419144" y="2587353"/>
            <a:ext cx="2016224" cy="707886"/>
          </a:xfrm>
          <a:prstGeom prst="rect">
            <a:avLst/>
          </a:prstGeom>
          <a:noFill/>
        </p:spPr>
        <p:txBody>
          <a:bodyPr wrap="square" rtlCol="0">
            <a:spAutoFit/>
          </a:bodyPr>
          <a:lstStyle/>
          <a:p>
            <a:r>
              <a:rPr lang="pl-PL" sz="4000"/>
              <a:t>The sea? </a:t>
            </a:r>
            <a:endParaRPr lang="pl-PL" sz="4000" dirty="0"/>
          </a:p>
        </p:txBody>
      </p:sp>
      <p:sp>
        <p:nvSpPr>
          <p:cNvPr id="11" name="pole tekstowe 10">
            <a:extLst>
              <a:ext uri="{FF2B5EF4-FFF2-40B4-BE49-F238E27FC236}">
                <a16:creationId xmlns:a16="http://schemas.microsoft.com/office/drawing/2014/main" id="{ED6BBEFA-6683-4537-BBEC-547811FB6EC8}"/>
              </a:ext>
            </a:extLst>
          </p:cNvPr>
          <p:cNvSpPr txBox="1"/>
          <p:nvPr/>
        </p:nvSpPr>
        <p:spPr>
          <a:xfrm>
            <a:off x="5436096" y="4823441"/>
            <a:ext cx="3429451" cy="1446550"/>
          </a:xfrm>
          <a:prstGeom prst="rect">
            <a:avLst/>
          </a:prstGeom>
          <a:noFill/>
        </p:spPr>
        <p:txBody>
          <a:bodyPr wrap="square" rtlCol="0">
            <a:spAutoFit/>
          </a:bodyPr>
          <a:lstStyle/>
          <a:p>
            <a:r>
              <a:rPr lang="pl-PL" sz="4400" dirty="0"/>
              <a:t>The mountains?</a:t>
            </a:r>
          </a:p>
        </p:txBody>
      </p:sp>
    </p:spTree>
    <p:extLst>
      <p:ext uri="{BB962C8B-B14F-4D97-AF65-F5344CB8AC3E}">
        <p14:creationId xmlns:p14="http://schemas.microsoft.com/office/powerpoint/2010/main" val="107116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515AAA9-DBF7-4AC8-B3F9-1EADEAF1A15A}"/>
              </a:ext>
            </a:extLst>
          </p:cNvPr>
          <p:cNvSpPr>
            <a:spLocks noGrp="1"/>
          </p:cNvSpPr>
          <p:nvPr>
            <p:ph type="title"/>
          </p:nvPr>
        </p:nvSpPr>
        <p:spPr/>
        <p:txBody>
          <a:bodyPr/>
          <a:lstStyle/>
          <a:p>
            <a:r>
              <a:rPr lang="pl-PL" b="1" dirty="0" err="1">
                <a:solidFill>
                  <a:srgbClr val="00B0F0"/>
                </a:solidFill>
              </a:rPr>
              <a:t>What</a:t>
            </a:r>
            <a:r>
              <a:rPr lang="pl-PL" b="1" dirty="0">
                <a:solidFill>
                  <a:srgbClr val="00B0F0"/>
                </a:solidFill>
              </a:rPr>
              <a:t> </a:t>
            </a:r>
            <a:r>
              <a:rPr lang="pl-PL" b="1" dirty="0" err="1">
                <a:solidFill>
                  <a:srgbClr val="00B0F0"/>
                </a:solidFill>
              </a:rPr>
              <a:t>does</a:t>
            </a:r>
            <a:r>
              <a:rPr lang="pl-PL" b="1" dirty="0">
                <a:solidFill>
                  <a:srgbClr val="00B0F0"/>
                </a:solidFill>
              </a:rPr>
              <a:t> </a:t>
            </a:r>
            <a:r>
              <a:rPr lang="pl-PL" b="1" dirty="0" err="1">
                <a:solidFill>
                  <a:srgbClr val="00B0F0"/>
                </a:solidFill>
              </a:rPr>
              <a:t>this</a:t>
            </a:r>
            <a:r>
              <a:rPr lang="pl-PL" b="1" dirty="0">
                <a:solidFill>
                  <a:srgbClr val="00B0F0"/>
                </a:solidFill>
              </a:rPr>
              <a:t> </a:t>
            </a:r>
            <a:r>
              <a:rPr lang="pl-PL" b="1" dirty="0" err="1">
                <a:solidFill>
                  <a:srgbClr val="00B0F0"/>
                </a:solidFill>
              </a:rPr>
              <a:t>prove</a:t>
            </a:r>
            <a:r>
              <a:rPr lang="pl-PL" b="1" dirty="0">
                <a:solidFill>
                  <a:srgbClr val="00B0F0"/>
                </a:solidFill>
              </a:rPr>
              <a:t>? </a:t>
            </a:r>
            <a:r>
              <a:rPr lang="pl-PL" b="1" dirty="0">
                <a:solidFill>
                  <a:srgbClr val="00B0F0"/>
                </a:solidFill>
                <a:sym typeface="Wingdings" panose="05000000000000000000" pitchFamily="2" charset="2"/>
              </a:rPr>
              <a:t></a:t>
            </a:r>
            <a:endParaRPr lang="pl-PL" b="1" dirty="0">
              <a:solidFill>
                <a:srgbClr val="00B0F0"/>
              </a:solidFill>
            </a:endParaRPr>
          </a:p>
        </p:txBody>
      </p:sp>
      <p:sp>
        <p:nvSpPr>
          <p:cNvPr id="3" name="Symbol zastępczy zawartości 2">
            <a:extLst>
              <a:ext uri="{FF2B5EF4-FFF2-40B4-BE49-F238E27FC236}">
                <a16:creationId xmlns:a16="http://schemas.microsoft.com/office/drawing/2014/main" id="{7E31776B-DDEE-438B-96B2-DD3B51B9D610}"/>
              </a:ext>
            </a:extLst>
          </p:cNvPr>
          <p:cNvSpPr>
            <a:spLocks noGrp="1"/>
          </p:cNvSpPr>
          <p:nvPr>
            <p:ph idx="1"/>
          </p:nvPr>
        </p:nvSpPr>
        <p:spPr>
          <a:xfrm>
            <a:off x="323528" y="1417638"/>
            <a:ext cx="8640960" cy="5440362"/>
          </a:xfrm>
        </p:spPr>
        <p:txBody>
          <a:bodyPr>
            <a:normAutofit/>
          </a:bodyPr>
          <a:lstStyle/>
          <a:p>
            <a:r>
              <a:rPr lang="en-US" dirty="0">
                <a:solidFill>
                  <a:srgbClr val="7030A0"/>
                </a:solidFill>
              </a:rPr>
              <a:t>Everyone is different and unique</a:t>
            </a:r>
          </a:p>
          <a:p>
            <a:r>
              <a:rPr lang="en-US" dirty="0">
                <a:solidFill>
                  <a:srgbClr val="7030A0"/>
                </a:solidFill>
              </a:rPr>
              <a:t>It's not worth comparing yourself to anyone</a:t>
            </a:r>
          </a:p>
          <a:p>
            <a:r>
              <a:rPr lang="en-US" dirty="0"/>
              <a:t>Each personality has advantages and disadvantages</a:t>
            </a:r>
          </a:p>
          <a:p>
            <a:r>
              <a:rPr lang="en-US" dirty="0">
                <a:solidFill>
                  <a:srgbClr val="FFC000"/>
                </a:solidFill>
              </a:rPr>
              <a:t>Some people will like you for your traits of character, and others will avoid you for the very same traits.</a:t>
            </a:r>
          </a:p>
          <a:p>
            <a:r>
              <a:rPr lang="en-US" dirty="0">
                <a:solidFill>
                  <a:srgbClr val="00B050"/>
                </a:solidFill>
              </a:rPr>
              <a:t>Be true to yourself and stick with those who appreciate you just the way you are!</a:t>
            </a:r>
          </a:p>
          <a:p>
            <a:endParaRPr lang="pl-PL" dirty="0"/>
          </a:p>
        </p:txBody>
      </p:sp>
    </p:spTree>
    <p:extLst>
      <p:ext uri="{BB962C8B-B14F-4D97-AF65-F5344CB8AC3E}">
        <p14:creationId xmlns:p14="http://schemas.microsoft.com/office/powerpoint/2010/main" val="324102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ymbol zastępczy zawartości 13" descr="Obraz zawierający osoba, odzież&#10;&#10;Opis wygenerowany automatycznie">
            <a:extLst>
              <a:ext uri="{FF2B5EF4-FFF2-40B4-BE49-F238E27FC236}">
                <a16:creationId xmlns:a16="http://schemas.microsoft.com/office/drawing/2014/main" id="{593AA5D8-292B-46A6-9A7F-386C0138F21A}"/>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928" y="0"/>
            <a:ext cx="3107827" cy="4525963"/>
          </a:xfrm>
        </p:spPr>
      </p:pic>
      <p:sp>
        <p:nvSpPr>
          <p:cNvPr id="2" name="Tytuł 1">
            <a:extLst>
              <a:ext uri="{FF2B5EF4-FFF2-40B4-BE49-F238E27FC236}">
                <a16:creationId xmlns:a16="http://schemas.microsoft.com/office/drawing/2014/main" id="{83AFAB7F-D67B-4361-A29C-B0D135563917}"/>
              </a:ext>
            </a:extLst>
          </p:cNvPr>
          <p:cNvSpPr>
            <a:spLocks noGrp="1"/>
          </p:cNvSpPr>
          <p:nvPr>
            <p:ph type="title"/>
          </p:nvPr>
        </p:nvSpPr>
        <p:spPr>
          <a:xfrm>
            <a:off x="755576" y="188640"/>
            <a:ext cx="7416824" cy="1228998"/>
          </a:xfrm>
        </p:spPr>
        <p:txBody>
          <a:bodyPr/>
          <a:lstStyle/>
          <a:p>
            <a:r>
              <a:rPr lang="pl-PL" b="1" dirty="0">
                <a:solidFill>
                  <a:srgbClr val="FF0000"/>
                </a:solidFill>
              </a:rPr>
              <a:t>We </a:t>
            </a:r>
            <a:r>
              <a:rPr lang="pl-PL" b="1" dirty="0" err="1">
                <a:solidFill>
                  <a:srgbClr val="FF0000"/>
                </a:solidFill>
              </a:rPr>
              <a:t>differ</a:t>
            </a:r>
            <a:r>
              <a:rPr lang="pl-PL" b="1" dirty="0">
                <a:solidFill>
                  <a:srgbClr val="FF0000"/>
                </a:solidFill>
              </a:rPr>
              <a:t> </a:t>
            </a:r>
            <a:r>
              <a:rPr lang="pl-PL" b="1" dirty="0" err="1">
                <a:solidFill>
                  <a:srgbClr val="FF0000"/>
                </a:solidFill>
              </a:rPr>
              <a:t>beautifully</a:t>
            </a:r>
            <a:r>
              <a:rPr lang="pl-PL" b="1" dirty="0">
                <a:solidFill>
                  <a:srgbClr val="FF0000"/>
                </a:solidFill>
              </a:rPr>
              <a:t>!</a:t>
            </a:r>
          </a:p>
        </p:txBody>
      </p:sp>
      <p:pic>
        <p:nvPicPr>
          <p:cNvPr id="9" name="Obraz 8" descr="Obraz zawierający osoba, wewnątrz&#10;&#10;Opis wygenerowany automatycznie">
            <a:extLst>
              <a:ext uri="{FF2B5EF4-FFF2-40B4-BE49-F238E27FC236}">
                <a16:creationId xmlns:a16="http://schemas.microsoft.com/office/drawing/2014/main" id="{BC7970CD-DA7D-4314-93B5-9E461CEAFFD7}"/>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1322394" flipV="1">
            <a:off x="6903866" y="175918"/>
            <a:ext cx="1882731" cy="3142959"/>
          </a:xfrm>
          <a:prstGeom prst="rect">
            <a:avLst/>
          </a:prstGeom>
        </p:spPr>
      </p:pic>
      <p:pic>
        <p:nvPicPr>
          <p:cNvPr id="16" name="Obraz 15" descr="Obraz zawierający osoba, wewnątrz&#10;&#10;Opis wygenerowany automatycznie">
            <a:extLst>
              <a:ext uri="{FF2B5EF4-FFF2-40B4-BE49-F238E27FC236}">
                <a16:creationId xmlns:a16="http://schemas.microsoft.com/office/drawing/2014/main" id="{B9D5576A-F384-42F3-B01D-E0024712241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923928" y="1590186"/>
            <a:ext cx="2305527" cy="4141665"/>
          </a:xfrm>
          <a:prstGeom prst="rect">
            <a:avLst/>
          </a:prstGeom>
        </p:spPr>
      </p:pic>
      <p:pic>
        <p:nvPicPr>
          <p:cNvPr id="6" name="Obraz 5">
            <a:extLst>
              <a:ext uri="{FF2B5EF4-FFF2-40B4-BE49-F238E27FC236}">
                <a16:creationId xmlns:a16="http://schemas.microsoft.com/office/drawing/2014/main" id="{36FD8D9C-C2D1-A4A3-D786-D1FF1F90B82C}"/>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671221" y="3789040"/>
            <a:ext cx="2458851" cy="3172680"/>
          </a:xfrm>
          <a:prstGeom prst="rect">
            <a:avLst/>
          </a:prstGeom>
        </p:spPr>
      </p:pic>
      <p:pic>
        <p:nvPicPr>
          <p:cNvPr id="8" name="Obraz 7">
            <a:extLst>
              <a:ext uri="{FF2B5EF4-FFF2-40B4-BE49-F238E27FC236}">
                <a16:creationId xmlns:a16="http://schemas.microsoft.com/office/drawing/2014/main" id="{145C70F5-0688-29DD-8B2C-36E7AC4146E4}"/>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6904" y="4739623"/>
            <a:ext cx="3436489" cy="2118377"/>
          </a:xfrm>
          <a:prstGeom prst="rect">
            <a:avLst/>
          </a:prstGeom>
        </p:spPr>
      </p:pic>
    </p:spTree>
    <p:extLst>
      <p:ext uri="{BB962C8B-B14F-4D97-AF65-F5344CB8AC3E}">
        <p14:creationId xmlns:p14="http://schemas.microsoft.com/office/powerpoint/2010/main" val="1686181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a:extLst>
              <a:ext uri="{FF2B5EF4-FFF2-40B4-BE49-F238E27FC236}">
                <a16:creationId xmlns:a16="http://schemas.microsoft.com/office/drawing/2014/main" id="{DDCFBF06-2785-5B6A-ACCC-7EDC8009567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77947" y="342749"/>
            <a:ext cx="2766053" cy="3086251"/>
          </a:xfrm>
          <a:prstGeom prst="rect">
            <a:avLst/>
          </a:prstGeom>
        </p:spPr>
      </p:pic>
      <p:sp>
        <p:nvSpPr>
          <p:cNvPr id="2" name="Tytuł 1">
            <a:extLst>
              <a:ext uri="{FF2B5EF4-FFF2-40B4-BE49-F238E27FC236}">
                <a16:creationId xmlns:a16="http://schemas.microsoft.com/office/drawing/2014/main" id="{9D5E4153-2C6B-47EB-882C-A2891B95F045}"/>
              </a:ext>
            </a:extLst>
          </p:cNvPr>
          <p:cNvSpPr>
            <a:spLocks noGrp="1"/>
          </p:cNvSpPr>
          <p:nvPr>
            <p:ph type="title"/>
          </p:nvPr>
        </p:nvSpPr>
        <p:spPr>
          <a:xfrm>
            <a:off x="1405394" y="136467"/>
            <a:ext cx="6779096" cy="1084982"/>
          </a:xfrm>
        </p:spPr>
        <p:txBody>
          <a:bodyPr/>
          <a:lstStyle/>
          <a:p>
            <a:r>
              <a:rPr lang="pl-PL" b="1" dirty="0">
                <a:solidFill>
                  <a:srgbClr val="FFC000"/>
                </a:solidFill>
              </a:rPr>
              <a:t>We </a:t>
            </a:r>
            <a:r>
              <a:rPr lang="pl-PL" b="1" dirty="0" err="1">
                <a:solidFill>
                  <a:srgbClr val="FFC000"/>
                </a:solidFill>
              </a:rPr>
              <a:t>differ</a:t>
            </a:r>
            <a:r>
              <a:rPr lang="pl-PL" b="1" dirty="0">
                <a:solidFill>
                  <a:srgbClr val="FFC000"/>
                </a:solidFill>
              </a:rPr>
              <a:t> </a:t>
            </a:r>
            <a:r>
              <a:rPr lang="pl-PL" b="1" dirty="0" err="1">
                <a:solidFill>
                  <a:srgbClr val="FFC000"/>
                </a:solidFill>
              </a:rPr>
              <a:t>beautifully</a:t>
            </a:r>
            <a:endParaRPr lang="pl-PL" b="1" dirty="0">
              <a:solidFill>
                <a:srgbClr val="FFC000"/>
              </a:solidFill>
            </a:endParaRPr>
          </a:p>
        </p:txBody>
      </p:sp>
      <p:pic>
        <p:nvPicPr>
          <p:cNvPr id="14" name="Obraz 13" descr="Obraz zawierający osoba, ściana, wewnątrz&#10;&#10;Opis wygenerowany automatycznie">
            <a:extLst>
              <a:ext uri="{FF2B5EF4-FFF2-40B4-BE49-F238E27FC236}">
                <a16:creationId xmlns:a16="http://schemas.microsoft.com/office/drawing/2014/main" id="{FA208BBE-0B78-4F38-8931-EC00CC516A0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08603" y="3859163"/>
            <a:ext cx="3659341" cy="3062115"/>
          </a:xfrm>
          <a:prstGeom prst="rect">
            <a:avLst/>
          </a:prstGeom>
        </p:spPr>
      </p:pic>
      <p:pic>
        <p:nvPicPr>
          <p:cNvPr id="10" name="Obraz 9" descr="Obraz zawierający osoba, młode, pozujący&#10;&#10;Opis wygenerowany automatycznie">
            <a:extLst>
              <a:ext uri="{FF2B5EF4-FFF2-40B4-BE49-F238E27FC236}">
                <a16:creationId xmlns:a16="http://schemas.microsoft.com/office/drawing/2014/main" id="{B07E023D-A8F8-4CD1-9A7A-379EB3E59F62}"/>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411916" y="1196752"/>
            <a:ext cx="2766053" cy="4149080"/>
          </a:xfrm>
          <a:prstGeom prst="rect">
            <a:avLst/>
          </a:prstGeom>
        </p:spPr>
      </p:pic>
      <p:pic>
        <p:nvPicPr>
          <p:cNvPr id="5" name="Symbol zastępczy zawartości 4">
            <a:extLst>
              <a:ext uri="{FF2B5EF4-FFF2-40B4-BE49-F238E27FC236}">
                <a16:creationId xmlns:a16="http://schemas.microsoft.com/office/drawing/2014/main" id="{D88E4947-DABC-E1E2-F180-6D2C7647172F}"/>
              </a:ext>
            </a:extLst>
          </p:cNvPr>
          <p:cNvPicPr>
            <a:picLocks noGrp="1" noChangeAspect="1"/>
          </p:cNvPicPr>
          <p:nvPr>
            <p:ph idx="1"/>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8862" y="151270"/>
            <a:ext cx="2302980" cy="3449353"/>
          </a:xfrm>
        </p:spPr>
      </p:pic>
      <p:pic>
        <p:nvPicPr>
          <p:cNvPr id="9" name="Obraz 8">
            <a:extLst>
              <a:ext uri="{FF2B5EF4-FFF2-40B4-BE49-F238E27FC236}">
                <a16:creationId xmlns:a16="http://schemas.microsoft.com/office/drawing/2014/main" id="{40A78E66-9DD3-543E-6D63-DFC1461A1057}"/>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6177969" y="3796591"/>
            <a:ext cx="2924942" cy="2924942"/>
          </a:xfrm>
          <a:prstGeom prst="rect">
            <a:avLst/>
          </a:prstGeom>
        </p:spPr>
      </p:pic>
    </p:spTree>
    <p:extLst>
      <p:ext uri="{BB962C8B-B14F-4D97-AF65-F5344CB8AC3E}">
        <p14:creationId xmlns:p14="http://schemas.microsoft.com/office/powerpoint/2010/main" val="4284710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D85ED7A-D417-40CE-A62B-5E3D3ED90750}"/>
              </a:ext>
            </a:extLst>
          </p:cNvPr>
          <p:cNvSpPr>
            <a:spLocks noGrp="1"/>
          </p:cNvSpPr>
          <p:nvPr>
            <p:ph type="title"/>
          </p:nvPr>
        </p:nvSpPr>
        <p:spPr>
          <a:xfrm>
            <a:off x="457200" y="0"/>
            <a:ext cx="8229600" cy="692696"/>
          </a:xfrm>
        </p:spPr>
        <p:txBody>
          <a:bodyPr anchor="ctr">
            <a:normAutofit fontScale="90000"/>
          </a:bodyPr>
          <a:lstStyle/>
          <a:p>
            <a:r>
              <a:rPr lang="pl-PL" b="1" dirty="0" err="1">
                <a:solidFill>
                  <a:srgbClr val="FFC000"/>
                </a:solidFill>
              </a:rPr>
              <a:t>Strengths</a:t>
            </a:r>
            <a:r>
              <a:rPr lang="pl-PL" b="1" dirty="0">
                <a:solidFill>
                  <a:srgbClr val="FFC000"/>
                </a:solidFill>
              </a:rPr>
              <a:t> </a:t>
            </a:r>
          </a:p>
        </p:txBody>
      </p:sp>
      <p:pic>
        <p:nvPicPr>
          <p:cNvPr id="6" name="Symbol zastępczy zawartości 5">
            <a:extLst>
              <a:ext uri="{FF2B5EF4-FFF2-40B4-BE49-F238E27FC236}">
                <a16:creationId xmlns:a16="http://schemas.microsoft.com/office/drawing/2014/main" id="{6A07E8E5-9A9B-498F-BFC7-2A7DF8DE3F09}"/>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793403"/>
            <a:ext cx="9144000" cy="6855370"/>
          </a:xfrm>
          <a:noFill/>
        </p:spPr>
      </p:pic>
    </p:spTree>
    <p:extLst>
      <p:ext uri="{BB962C8B-B14F-4D97-AF65-F5344CB8AC3E}">
        <p14:creationId xmlns:p14="http://schemas.microsoft.com/office/powerpoint/2010/main" val="3741149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B120221-A914-4648-AD7C-CDA3B10115A4}"/>
              </a:ext>
            </a:extLst>
          </p:cNvPr>
          <p:cNvSpPr>
            <a:spLocks noGrp="1"/>
          </p:cNvSpPr>
          <p:nvPr>
            <p:ph type="title"/>
          </p:nvPr>
        </p:nvSpPr>
        <p:spPr/>
        <p:txBody>
          <a:bodyPr/>
          <a:lstStyle/>
          <a:p>
            <a:r>
              <a:rPr lang="en-GB" b="1" dirty="0"/>
              <a:t>Materials were developed by:</a:t>
            </a:r>
            <a:endParaRPr lang="pl-PL" dirty="0"/>
          </a:p>
        </p:txBody>
      </p:sp>
      <p:sp>
        <p:nvSpPr>
          <p:cNvPr id="3" name="Symbol zastępczy zawartości 2">
            <a:extLst>
              <a:ext uri="{FF2B5EF4-FFF2-40B4-BE49-F238E27FC236}">
                <a16:creationId xmlns:a16="http://schemas.microsoft.com/office/drawing/2014/main" id="{F57868A7-0D8D-484F-8C6D-63F0CE4E9105}"/>
              </a:ext>
            </a:extLst>
          </p:cNvPr>
          <p:cNvSpPr>
            <a:spLocks noGrp="1"/>
          </p:cNvSpPr>
          <p:nvPr>
            <p:ph idx="1"/>
          </p:nvPr>
        </p:nvSpPr>
        <p:spPr/>
        <p:txBody>
          <a:bodyPr/>
          <a:lstStyle/>
          <a:p>
            <a:pPr marL="0" indent="0" algn="ctr">
              <a:buNone/>
            </a:pPr>
            <a:r>
              <a:rPr lang="pl-PL" sz="2000" dirty="0"/>
              <a:t>Fundacja Edumocni, Polska </a:t>
            </a:r>
            <a:r>
              <a:rPr lang="pl-PL" sz="2000" u="sng" dirty="0">
                <a:hlinkClick r:id="rId2"/>
              </a:rPr>
              <a:t>https://edumocni.pl/</a:t>
            </a:r>
            <a:endParaRPr lang="pl-PL" sz="2000" dirty="0"/>
          </a:p>
          <a:p>
            <a:pPr marL="0" indent="0" algn="ctr">
              <a:buNone/>
            </a:pPr>
            <a:r>
              <a:rPr lang="pl-PL" sz="2000" dirty="0"/>
              <a:t>Justyna Kołodziej – Kozub </a:t>
            </a:r>
            <a:r>
              <a:rPr lang="pl-PL" sz="2000" u="sng" dirty="0">
                <a:hlinkClick r:id="rId3"/>
              </a:rPr>
              <a:t>https://www.facebook.com/profile.php?id=100059272547940</a:t>
            </a:r>
            <a:r>
              <a:rPr lang="pl-PL" sz="2000" dirty="0"/>
              <a:t> </a:t>
            </a:r>
          </a:p>
          <a:p>
            <a:pPr marL="0" indent="0" algn="ctr">
              <a:buNone/>
            </a:pPr>
            <a:r>
              <a:rPr lang="pl-PL" sz="2000" dirty="0"/>
              <a:t> </a:t>
            </a:r>
          </a:p>
          <a:p>
            <a:pPr marL="0" indent="0" algn="ctr">
              <a:buNone/>
            </a:pPr>
            <a:r>
              <a:rPr lang="en-GB" sz="2000" dirty="0"/>
              <a:t>Bluebook </a:t>
            </a:r>
            <a:r>
              <a:rPr lang="en-GB" sz="2000" dirty="0" err="1"/>
              <a:t>srl</a:t>
            </a:r>
            <a:r>
              <a:rPr lang="en-GB" sz="2000" dirty="0"/>
              <a:t>, </a:t>
            </a:r>
            <a:r>
              <a:rPr lang="en-GB" sz="2000" dirty="0" err="1"/>
              <a:t>Włochy</a:t>
            </a:r>
            <a:r>
              <a:rPr lang="en-GB" sz="2000" dirty="0"/>
              <a:t> </a:t>
            </a:r>
            <a:r>
              <a:rPr lang="en-GB" sz="2000" u="sng" dirty="0">
                <a:hlinkClick r:id="rId4"/>
              </a:rPr>
              <a:t>https://www.bluebook.it/</a:t>
            </a:r>
            <a:endParaRPr lang="pl-PL" sz="2000" dirty="0"/>
          </a:p>
          <a:p>
            <a:pPr marL="0" indent="0" algn="ctr">
              <a:buNone/>
            </a:pPr>
            <a:r>
              <a:rPr lang="en-GB" sz="2000" dirty="0"/>
              <a:t>Monica </a:t>
            </a:r>
            <a:r>
              <a:rPr lang="en-GB" sz="2000" dirty="0" err="1"/>
              <a:t>Pomero</a:t>
            </a:r>
            <a:r>
              <a:rPr lang="en-GB" sz="2000" dirty="0"/>
              <a:t>, Letizia </a:t>
            </a:r>
            <a:r>
              <a:rPr lang="en-GB" sz="2000" dirty="0" err="1"/>
              <a:t>Zucchelli</a:t>
            </a:r>
            <a:endParaRPr lang="pl-PL" sz="2000" dirty="0"/>
          </a:p>
          <a:p>
            <a:pPr marL="0" indent="0">
              <a:buNone/>
            </a:pPr>
            <a:endParaRPr lang="pl-PL" sz="1600" dirty="0"/>
          </a:p>
          <a:p>
            <a:pPr marL="0" indent="0" algn="ctr">
              <a:buNone/>
            </a:pPr>
            <a:r>
              <a:rPr lang="en-US" sz="1600" dirty="0"/>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a:p>
            <a:pPr marL="0" indent="0" algn="ctr">
              <a:buNone/>
            </a:pPr>
            <a:endParaRPr lang="pl-PL" sz="1600" dirty="0"/>
          </a:p>
          <a:p>
            <a:pPr marL="0" indent="0" algn="ctr">
              <a:buNone/>
            </a:pPr>
            <a:r>
              <a:rPr lang="en-US" sz="1600" dirty="0"/>
              <a:t>Attribution 4.0 International (CC BY 4.0)</a:t>
            </a:r>
          </a:p>
          <a:p>
            <a:endParaRPr lang="pl-PL" dirty="0"/>
          </a:p>
        </p:txBody>
      </p:sp>
      <p:pic>
        <p:nvPicPr>
          <p:cNvPr id="7" name="Obraz 6" descr="http://i.creativecommons.org/l/by/3.0/88x31.png">
            <a:extLst>
              <a:ext uri="{FF2B5EF4-FFF2-40B4-BE49-F238E27FC236}">
                <a16:creationId xmlns:a16="http://schemas.microsoft.com/office/drawing/2014/main" id="{297A65C0-E5FF-4AD7-8E35-0EC1125A919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152900" y="5110797"/>
            <a:ext cx="838200" cy="294005"/>
          </a:xfrm>
          <a:prstGeom prst="rect">
            <a:avLst/>
          </a:prstGeom>
          <a:noFill/>
          <a:ln>
            <a:noFill/>
          </a:ln>
        </p:spPr>
      </p:pic>
    </p:spTree>
    <p:extLst>
      <p:ext uri="{BB962C8B-B14F-4D97-AF65-F5344CB8AC3E}">
        <p14:creationId xmlns:p14="http://schemas.microsoft.com/office/powerpoint/2010/main" val="2080158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13507EB-EE08-49CE-B69D-4042AC0694A8}"/>
              </a:ext>
            </a:extLst>
          </p:cNvPr>
          <p:cNvSpPr>
            <a:spLocks noGrp="1"/>
          </p:cNvSpPr>
          <p:nvPr>
            <p:ph type="title"/>
          </p:nvPr>
        </p:nvSpPr>
        <p:spPr>
          <a:xfrm>
            <a:off x="457200" y="2348880"/>
            <a:ext cx="8229600" cy="2177469"/>
          </a:xfrm>
        </p:spPr>
        <p:txBody>
          <a:bodyPr>
            <a:normAutofit/>
          </a:bodyPr>
          <a:lstStyle/>
          <a:p>
            <a:r>
              <a:rPr lang="pl-PL" b="1" dirty="0">
                <a:solidFill>
                  <a:srgbClr val="FF0000"/>
                </a:solidFill>
              </a:rPr>
              <a:t>STRENGTHS</a:t>
            </a:r>
          </a:p>
        </p:txBody>
      </p:sp>
      <p:sp>
        <p:nvSpPr>
          <p:cNvPr id="3" name="Symbol zastępczy zawartości 2">
            <a:extLst>
              <a:ext uri="{FF2B5EF4-FFF2-40B4-BE49-F238E27FC236}">
                <a16:creationId xmlns:a16="http://schemas.microsoft.com/office/drawing/2014/main" id="{1982EDEC-8AAA-492B-8960-8FC48E404379}"/>
              </a:ext>
            </a:extLst>
          </p:cNvPr>
          <p:cNvSpPr>
            <a:spLocks noGrp="1"/>
          </p:cNvSpPr>
          <p:nvPr>
            <p:ph sz="half" idx="1"/>
          </p:nvPr>
        </p:nvSpPr>
        <p:spPr>
          <a:xfrm>
            <a:off x="107504" y="0"/>
            <a:ext cx="4292352" cy="7029401"/>
          </a:xfrm>
        </p:spPr>
        <p:txBody>
          <a:bodyPr>
            <a:normAutofit fontScale="92500" lnSpcReduction="20000"/>
          </a:bodyPr>
          <a:lstStyle/>
          <a:p>
            <a:r>
              <a:rPr lang="en-US" sz="3400" dirty="0">
                <a:solidFill>
                  <a:srgbClr val="0070C0"/>
                </a:solidFill>
              </a:rPr>
              <a:t>Good memory</a:t>
            </a:r>
          </a:p>
          <a:p>
            <a:r>
              <a:rPr lang="en-US" sz="3400" dirty="0">
                <a:solidFill>
                  <a:srgbClr val="0070C0"/>
                </a:solidFill>
              </a:rPr>
              <a:t>Language skills</a:t>
            </a:r>
          </a:p>
          <a:p>
            <a:r>
              <a:rPr lang="en-US" sz="3400" dirty="0">
                <a:solidFill>
                  <a:srgbClr val="0070C0"/>
                </a:solidFill>
              </a:rPr>
              <a:t>Ease of establishing relationships</a:t>
            </a:r>
          </a:p>
          <a:p>
            <a:pPr marL="0" indent="0">
              <a:buNone/>
            </a:pPr>
            <a:endParaRPr lang="pl-PL" sz="3400" dirty="0"/>
          </a:p>
          <a:p>
            <a:r>
              <a:rPr lang="en-US" sz="3400" dirty="0">
                <a:solidFill>
                  <a:srgbClr val="00B050"/>
                </a:solidFill>
              </a:rPr>
              <a:t>Artistic/musical talent</a:t>
            </a:r>
          </a:p>
          <a:p>
            <a:r>
              <a:rPr lang="en-US" sz="3400" dirty="0">
                <a:solidFill>
                  <a:srgbClr val="00B050"/>
                </a:solidFill>
              </a:rPr>
              <a:t>Physical fitness</a:t>
            </a:r>
          </a:p>
          <a:p>
            <a:r>
              <a:rPr lang="en-US" sz="3400" dirty="0">
                <a:solidFill>
                  <a:srgbClr val="00B050"/>
                </a:solidFill>
              </a:rPr>
              <a:t>Culinary skills</a:t>
            </a:r>
          </a:p>
          <a:p>
            <a:r>
              <a:rPr lang="en-US" sz="3400" dirty="0">
                <a:solidFill>
                  <a:srgbClr val="00B050"/>
                </a:solidFill>
              </a:rPr>
              <a:t>Acting skills</a:t>
            </a:r>
          </a:p>
          <a:p>
            <a:r>
              <a:rPr lang="en-US" sz="3400" dirty="0">
                <a:solidFill>
                  <a:srgbClr val="00B050"/>
                </a:solidFill>
              </a:rPr>
              <a:t>Comforting/supporting others</a:t>
            </a:r>
          </a:p>
          <a:p>
            <a:endParaRPr lang="pl-PL" sz="3400" dirty="0"/>
          </a:p>
          <a:p>
            <a:r>
              <a:rPr lang="en-US" sz="3400" dirty="0">
                <a:solidFill>
                  <a:schemeClr val="accent6">
                    <a:lumMod val="75000"/>
                  </a:schemeClr>
                </a:solidFill>
              </a:rPr>
              <a:t>Mathematical skills</a:t>
            </a:r>
          </a:p>
          <a:p>
            <a:r>
              <a:rPr lang="en-US" sz="3400" dirty="0">
                <a:solidFill>
                  <a:schemeClr val="accent6">
                    <a:lumMod val="75000"/>
                  </a:schemeClr>
                </a:solidFill>
              </a:rPr>
              <a:t>Photographic sense</a:t>
            </a:r>
          </a:p>
          <a:p>
            <a:r>
              <a:rPr lang="en-US" sz="3400" dirty="0">
                <a:solidFill>
                  <a:schemeClr val="accent6">
                    <a:lumMod val="75000"/>
                  </a:schemeClr>
                </a:solidFill>
              </a:rPr>
              <a:t>Leadership skills</a:t>
            </a:r>
          </a:p>
          <a:p>
            <a:endParaRPr lang="pl-PL" dirty="0"/>
          </a:p>
          <a:p>
            <a:endParaRPr lang="pl-PL" dirty="0"/>
          </a:p>
          <a:p>
            <a:endParaRPr lang="pl-PL" dirty="0"/>
          </a:p>
          <a:p>
            <a:endParaRPr lang="pl-PL" dirty="0"/>
          </a:p>
          <a:p>
            <a:endParaRPr lang="pl-PL" dirty="0"/>
          </a:p>
          <a:p>
            <a:endParaRPr lang="pl-PL" dirty="0"/>
          </a:p>
        </p:txBody>
      </p:sp>
      <p:sp>
        <p:nvSpPr>
          <p:cNvPr id="4" name="Symbol zastępczy zawartości 3">
            <a:extLst>
              <a:ext uri="{FF2B5EF4-FFF2-40B4-BE49-F238E27FC236}">
                <a16:creationId xmlns:a16="http://schemas.microsoft.com/office/drawing/2014/main" id="{68351E9B-2C9C-417E-A854-FF1022C70A33}"/>
              </a:ext>
            </a:extLst>
          </p:cNvPr>
          <p:cNvSpPr>
            <a:spLocks noGrp="1"/>
          </p:cNvSpPr>
          <p:nvPr>
            <p:ph sz="half" idx="2"/>
          </p:nvPr>
        </p:nvSpPr>
        <p:spPr>
          <a:xfrm>
            <a:off x="6084168" y="116632"/>
            <a:ext cx="4608512" cy="6741368"/>
          </a:xfrm>
        </p:spPr>
        <p:txBody>
          <a:bodyPr>
            <a:normAutofit fontScale="92500" lnSpcReduction="20000"/>
          </a:bodyPr>
          <a:lstStyle/>
          <a:p>
            <a:pPr marL="0" indent="0">
              <a:buNone/>
            </a:pPr>
            <a:endParaRPr lang="pl-PL" sz="3200" dirty="0">
              <a:solidFill>
                <a:srgbClr val="7030A0"/>
              </a:solidFill>
            </a:endParaRPr>
          </a:p>
          <a:p>
            <a:r>
              <a:rPr lang="en-US" sz="3200" dirty="0">
                <a:solidFill>
                  <a:srgbClr val="7030A0"/>
                </a:solidFill>
              </a:rPr>
              <a:t>Radio voice ☺</a:t>
            </a:r>
          </a:p>
          <a:p>
            <a:r>
              <a:rPr lang="en-US" sz="3200" dirty="0">
                <a:solidFill>
                  <a:srgbClr val="7030A0"/>
                </a:solidFill>
              </a:rPr>
              <a:t>Good sense of humor</a:t>
            </a:r>
          </a:p>
          <a:p>
            <a:endParaRPr lang="pl-PL" dirty="0"/>
          </a:p>
          <a:p>
            <a:endParaRPr lang="pl-PL" dirty="0"/>
          </a:p>
          <a:p>
            <a:r>
              <a:rPr lang="pl-PL" sz="3200" dirty="0"/>
              <a:t>PATIENCE</a:t>
            </a:r>
          </a:p>
          <a:p>
            <a:r>
              <a:rPr lang="pl-PL" sz="3200" dirty="0"/>
              <a:t>EMPATHY</a:t>
            </a:r>
          </a:p>
          <a:p>
            <a:r>
              <a:rPr lang="pl-PL" sz="3200" dirty="0"/>
              <a:t>PROTECTION</a:t>
            </a:r>
          </a:p>
          <a:p>
            <a:r>
              <a:rPr lang="pl-PL" sz="3200" dirty="0"/>
              <a:t>ACCURACY</a:t>
            </a:r>
          </a:p>
          <a:p>
            <a:pPr marL="0" indent="0">
              <a:buNone/>
            </a:pPr>
            <a:endParaRPr lang="pl-PL" dirty="0"/>
          </a:p>
          <a:p>
            <a:endParaRPr lang="pl-PL" dirty="0"/>
          </a:p>
          <a:p>
            <a:endParaRPr lang="pl-PL" dirty="0"/>
          </a:p>
          <a:p>
            <a:endParaRPr lang="pl-PL" dirty="0"/>
          </a:p>
          <a:p>
            <a:endParaRPr lang="pl-PL" dirty="0"/>
          </a:p>
        </p:txBody>
      </p:sp>
      <p:sp>
        <p:nvSpPr>
          <p:cNvPr id="9" name="pole tekstowe 8">
            <a:extLst>
              <a:ext uri="{FF2B5EF4-FFF2-40B4-BE49-F238E27FC236}">
                <a16:creationId xmlns:a16="http://schemas.microsoft.com/office/drawing/2014/main" id="{5D780F87-E135-3108-57EB-0F551F57CC02}"/>
              </a:ext>
            </a:extLst>
          </p:cNvPr>
          <p:cNvSpPr txBox="1"/>
          <p:nvPr/>
        </p:nvSpPr>
        <p:spPr>
          <a:xfrm>
            <a:off x="5004048" y="4526350"/>
            <a:ext cx="4482351" cy="1200329"/>
          </a:xfrm>
          <a:prstGeom prst="rect">
            <a:avLst/>
          </a:prstGeom>
          <a:noFill/>
        </p:spPr>
        <p:txBody>
          <a:bodyPr wrap="square" rtlCol="0">
            <a:spAutoFit/>
          </a:bodyPr>
          <a:lstStyle/>
          <a:p>
            <a:pPr marL="342900" indent="-342900">
              <a:buFont typeface="Arial" panose="020B0604020202020204" pitchFamily="34" charset="0"/>
              <a:buChar char="•"/>
            </a:pPr>
            <a:r>
              <a:rPr lang="en-US" sz="2400" b="1" dirty="0"/>
              <a:t>Good at spelling</a:t>
            </a:r>
          </a:p>
          <a:p>
            <a:pPr marL="342900" indent="-342900">
              <a:buFont typeface="Arial" panose="020B0604020202020204" pitchFamily="34" charset="0"/>
              <a:buChar char="•"/>
            </a:pPr>
            <a:r>
              <a:rPr lang="en-US" sz="2400" b="1" dirty="0"/>
              <a:t>Good aesthetic sense</a:t>
            </a:r>
          </a:p>
          <a:p>
            <a:pPr marL="342900" indent="-342900">
              <a:buFont typeface="Arial" panose="020B0604020202020204" pitchFamily="34" charset="0"/>
              <a:buChar char="•"/>
            </a:pPr>
            <a:r>
              <a:rPr lang="en-US" sz="2400" b="1" dirty="0"/>
              <a:t>Good contact with animals</a:t>
            </a:r>
          </a:p>
        </p:txBody>
      </p:sp>
    </p:spTree>
    <p:extLst>
      <p:ext uri="{BB962C8B-B14F-4D97-AF65-F5344CB8AC3E}">
        <p14:creationId xmlns:p14="http://schemas.microsoft.com/office/powerpoint/2010/main" val="1077853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13DF182-6098-4374-B081-CF5D1D71B426}"/>
              </a:ext>
            </a:extLst>
          </p:cNvPr>
          <p:cNvSpPr>
            <a:spLocks noGrp="1"/>
          </p:cNvSpPr>
          <p:nvPr>
            <p:ph type="title"/>
          </p:nvPr>
        </p:nvSpPr>
        <p:spPr>
          <a:xfrm>
            <a:off x="457200" y="20677"/>
            <a:ext cx="8229600" cy="1143000"/>
          </a:xfrm>
        </p:spPr>
        <p:txBody>
          <a:bodyPr>
            <a:normAutofit fontScale="90000"/>
          </a:bodyPr>
          <a:lstStyle/>
          <a:p>
            <a:r>
              <a:rPr lang="en-US" dirty="0">
                <a:solidFill>
                  <a:schemeClr val="accent5">
                    <a:lumMod val="50000"/>
                  </a:schemeClr>
                </a:solidFill>
              </a:rPr>
              <a:t>Each one of us has a unique set of strengths</a:t>
            </a:r>
            <a:endParaRPr lang="pl-PL" dirty="0">
              <a:solidFill>
                <a:schemeClr val="accent5">
                  <a:lumMod val="50000"/>
                </a:schemeClr>
              </a:solidFill>
            </a:endParaRPr>
          </a:p>
        </p:txBody>
      </p:sp>
      <p:pic>
        <p:nvPicPr>
          <p:cNvPr id="5" name="Symbol zastępczy zawartości 4" descr="Obraz zawierający zewnętrzne, kamień&#10;&#10;Opis wygenerowany automatycznie">
            <a:extLst>
              <a:ext uri="{FF2B5EF4-FFF2-40B4-BE49-F238E27FC236}">
                <a16:creationId xmlns:a16="http://schemas.microsoft.com/office/drawing/2014/main" id="{4CFDCF02-EFA1-431A-9FCF-AE09AA09D533}"/>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7504" y="879104"/>
            <a:ext cx="2016224" cy="3024336"/>
          </a:xfrm>
        </p:spPr>
      </p:pic>
      <p:pic>
        <p:nvPicPr>
          <p:cNvPr id="10" name="Obraz 9" descr="Obraz zawierający osoba, stół, wewnątrz, mały&#10;&#10;Opis wygenerowany automatycznie">
            <a:extLst>
              <a:ext uri="{FF2B5EF4-FFF2-40B4-BE49-F238E27FC236}">
                <a16:creationId xmlns:a16="http://schemas.microsoft.com/office/drawing/2014/main" id="{312F7DB5-289E-4A84-BB8F-A294602E375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58505" y="3628802"/>
            <a:ext cx="2199316" cy="3298974"/>
          </a:xfrm>
          <a:prstGeom prst="rect">
            <a:avLst/>
          </a:prstGeom>
        </p:spPr>
      </p:pic>
      <p:pic>
        <p:nvPicPr>
          <p:cNvPr id="12" name="Obraz 11" descr="Obraz zawierający tekst, tablica, osoba, w paski&#10;&#10;Opis wygenerowany automatycznie">
            <a:extLst>
              <a:ext uri="{FF2B5EF4-FFF2-40B4-BE49-F238E27FC236}">
                <a16:creationId xmlns:a16="http://schemas.microsoft.com/office/drawing/2014/main" id="{587F9509-CDCB-4988-8EB9-076B0EC38A54}"/>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271257" y="1163677"/>
            <a:ext cx="3121152" cy="2081784"/>
          </a:xfrm>
          <a:prstGeom prst="rect">
            <a:avLst/>
          </a:prstGeom>
        </p:spPr>
      </p:pic>
      <p:pic>
        <p:nvPicPr>
          <p:cNvPr id="16" name="Obraz 15">
            <a:extLst>
              <a:ext uri="{FF2B5EF4-FFF2-40B4-BE49-F238E27FC236}">
                <a16:creationId xmlns:a16="http://schemas.microsoft.com/office/drawing/2014/main" id="{E5243329-5DBA-4970-9D02-D1B74031E4B2}"/>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5246" y="3120404"/>
            <a:ext cx="3724329" cy="1862165"/>
          </a:xfrm>
          <a:prstGeom prst="rect">
            <a:avLst/>
          </a:prstGeom>
        </p:spPr>
      </p:pic>
      <p:pic>
        <p:nvPicPr>
          <p:cNvPr id="18" name="Obraz 17" descr="braz zawierający tekst, drzewo, zewnętrzne, trawa&#10;&#10;Opis wygenerowany automatycznie">
            <a:extLst>
              <a:ext uri="{FF2B5EF4-FFF2-40B4-BE49-F238E27FC236}">
                <a16:creationId xmlns:a16="http://schemas.microsoft.com/office/drawing/2014/main" id="{456DEF6A-9E84-4A82-A7DC-4EEB7810792B}"/>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3529650" y="3789040"/>
            <a:ext cx="3308908" cy="2390686"/>
          </a:xfrm>
          <a:prstGeom prst="rect">
            <a:avLst/>
          </a:prstGeom>
        </p:spPr>
      </p:pic>
      <p:pic>
        <p:nvPicPr>
          <p:cNvPr id="20" name="Obraz 19" descr="Obraz zawierający tekst&#10;&#10;Opis wygenerowany automatycznie">
            <a:extLst>
              <a:ext uri="{FF2B5EF4-FFF2-40B4-BE49-F238E27FC236}">
                <a16:creationId xmlns:a16="http://schemas.microsoft.com/office/drawing/2014/main" id="{562A093F-7104-45D4-8E89-44F1B8D51FF5}"/>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5346438" y="1412918"/>
            <a:ext cx="2984239" cy="1862165"/>
          </a:xfrm>
          <a:prstGeom prst="rect">
            <a:avLst/>
          </a:prstGeom>
        </p:spPr>
      </p:pic>
      <p:pic>
        <p:nvPicPr>
          <p:cNvPr id="7" name="Obraz 6" descr="Obraz zawierający różowy, zewnętrzne, sport, tenis&#10;&#10;Opis wygenerowany automatycznie">
            <a:extLst>
              <a:ext uri="{FF2B5EF4-FFF2-40B4-BE49-F238E27FC236}">
                <a16:creationId xmlns:a16="http://schemas.microsoft.com/office/drawing/2014/main" id="{5AF9F4A8-DC73-49DC-94AD-CB2D9C1CC986}"/>
              </a:ext>
            </a:extLst>
          </p:cNvPr>
          <p:cNvPicPr>
            <a:picLocks noChangeAspect="1"/>
          </p:cNvPicPr>
          <p:nvPr/>
        </p:nvPicPr>
        <p:blipFill>
          <a:blip r:embed="rId14" cstate="print">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7236296" y="0"/>
            <a:ext cx="2280836" cy="2954560"/>
          </a:xfrm>
          <a:prstGeom prst="rect">
            <a:avLst/>
          </a:prstGeom>
        </p:spPr>
      </p:pic>
      <p:pic>
        <p:nvPicPr>
          <p:cNvPr id="14" name="Obraz 13" descr="Obraz zawierający tekst, osoba&#10;&#10;Opis wygenerowany automatycznie">
            <a:extLst>
              <a:ext uri="{FF2B5EF4-FFF2-40B4-BE49-F238E27FC236}">
                <a16:creationId xmlns:a16="http://schemas.microsoft.com/office/drawing/2014/main" id="{FA318963-7EFE-4558-BCE3-1166FC4305DF}"/>
              </a:ext>
            </a:extLst>
          </p:cNvPr>
          <p:cNvPicPr>
            <a:picLocks noChangeAspect="1"/>
          </p:cNvPicPr>
          <p:nvPr/>
        </p:nvPicPr>
        <p:blipFill>
          <a:blip r:embed="rId16" cstate="print">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432868" y="4819275"/>
            <a:ext cx="3119555" cy="2081783"/>
          </a:xfrm>
          <a:prstGeom prst="rect">
            <a:avLst/>
          </a:prstGeom>
        </p:spPr>
      </p:pic>
    </p:spTree>
    <p:extLst>
      <p:ext uri="{BB962C8B-B14F-4D97-AF65-F5344CB8AC3E}">
        <p14:creationId xmlns:p14="http://schemas.microsoft.com/office/powerpoint/2010/main" val="1961950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802945B7-F09E-4050-A8D3-30A8FEA37892}"/>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76056" y="1124744"/>
            <a:ext cx="3899925" cy="2924944"/>
          </a:xfrm>
          <a:prstGeom prst="rect">
            <a:avLst/>
          </a:prstGeom>
        </p:spPr>
      </p:pic>
      <p:sp>
        <p:nvSpPr>
          <p:cNvPr id="2" name="Tytuł 1">
            <a:extLst>
              <a:ext uri="{FF2B5EF4-FFF2-40B4-BE49-F238E27FC236}">
                <a16:creationId xmlns:a16="http://schemas.microsoft.com/office/drawing/2014/main" id="{D51854D4-E210-49EE-8264-FA7DE46A6A21}"/>
              </a:ext>
            </a:extLst>
          </p:cNvPr>
          <p:cNvSpPr>
            <a:spLocks noGrp="1"/>
          </p:cNvSpPr>
          <p:nvPr>
            <p:ph type="title"/>
          </p:nvPr>
        </p:nvSpPr>
        <p:spPr>
          <a:xfrm>
            <a:off x="457200" y="241980"/>
            <a:ext cx="8229600" cy="850106"/>
          </a:xfrm>
        </p:spPr>
        <p:txBody>
          <a:bodyPr/>
          <a:lstStyle/>
          <a:p>
            <a:r>
              <a:rPr lang="en-US" dirty="0">
                <a:solidFill>
                  <a:srgbClr val="7030A0"/>
                </a:solidFill>
              </a:rPr>
              <a:t>Not every girl has to</a:t>
            </a:r>
            <a:endParaRPr lang="pl-PL" dirty="0">
              <a:solidFill>
                <a:srgbClr val="7030A0"/>
              </a:solidFill>
            </a:endParaRPr>
          </a:p>
        </p:txBody>
      </p:sp>
      <p:sp>
        <p:nvSpPr>
          <p:cNvPr id="3" name="Symbol zastępczy zawartości 2">
            <a:extLst>
              <a:ext uri="{FF2B5EF4-FFF2-40B4-BE49-F238E27FC236}">
                <a16:creationId xmlns:a16="http://schemas.microsoft.com/office/drawing/2014/main" id="{02C45E02-0B6C-443A-8D95-D0B61639AA9A}"/>
              </a:ext>
            </a:extLst>
          </p:cNvPr>
          <p:cNvSpPr>
            <a:spLocks noGrp="1"/>
          </p:cNvSpPr>
          <p:nvPr>
            <p:ph idx="1"/>
          </p:nvPr>
        </p:nvSpPr>
        <p:spPr>
          <a:xfrm>
            <a:off x="457200" y="1268760"/>
            <a:ext cx="8229600" cy="4857403"/>
          </a:xfrm>
        </p:spPr>
        <p:txBody>
          <a:bodyPr>
            <a:normAutofit/>
          </a:bodyPr>
          <a:lstStyle/>
          <a:p>
            <a:endParaRPr lang="pl-PL" dirty="0"/>
          </a:p>
          <a:p>
            <a:r>
              <a:rPr lang="en-US" dirty="0"/>
              <a:t>Love painting and be interested in fashion</a:t>
            </a:r>
          </a:p>
          <a:p>
            <a:r>
              <a:rPr lang="en-US" dirty="0"/>
              <a:t>Like glitter and pink color</a:t>
            </a:r>
          </a:p>
          <a:p>
            <a:r>
              <a:rPr lang="en-US" dirty="0"/>
              <a:t>Have long hair</a:t>
            </a:r>
          </a:p>
          <a:p>
            <a:r>
              <a:rPr lang="en-US" dirty="0"/>
              <a:t>Wear skirts</a:t>
            </a:r>
          </a:p>
          <a:p>
            <a:r>
              <a:rPr lang="en-US" dirty="0"/>
              <a:t>Have a neat handwriting</a:t>
            </a:r>
          </a:p>
          <a:p>
            <a:endParaRPr lang="pl-PL" dirty="0"/>
          </a:p>
          <a:p>
            <a:endParaRPr lang="pl-PL" dirty="0"/>
          </a:p>
        </p:txBody>
      </p:sp>
      <p:pic>
        <p:nvPicPr>
          <p:cNvPr id="7" name="Obraz 6" descr="Obraz zawierający osoba, sukienka&#10;&#10;Opis wygenerowany automatycznie">
            <a:extLst>
              <a:ext uri="{FF2B5EF4-FFF2-40B4-BE49-F238E27FC236}">
                <a16:creationId xmlns:a16="http://schemas.microsoft.com/office/drawing/2014/main" id="{9A49A0D8-562E-43AE-A816-742F13EC047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82589" y="3826950"/>
            <a:ext cx="1993392" cy="2987040"/>
          </a:xfrm>
          <a:prstGeom prst="rect">
            <a:avLst/>
          </a:prstGeom>
        </p:spPr>
      </p:pic>
      <p:pic>
        <p:nvPicPr>
          <p:cNvPr id="9" name="Obraz 8" descr="Obraz zawierający stół&#10;&#10;Opis wygenerowany automatycznie">
            <a:extLst>
              <a:ext uri="{FF2B5EF4-FFF2-40B4-BE49-F238E27FC236}">
                <a16:creationId xmlns:a16="http://schemas.microsoft.com/office/drawing/2014/main" id="{B4182005-16AB-403C-9291-62CEAD07687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751374" y="5043810"/>
            <a:ext cx="3016228" cy="1770180"/>
          </a:xfrm>
          <a:prstGeom prst="rect">
            <a:avLst/>
          </a:prstGeom>
        </p:spPr>
      </p:pic>
    </p:spTree>
    <p:extLst>
      <p:ext uri="{BB962C8B-B14F-4D97-AF65-F5344CB8AC3E}">
        <p14:creationId xmlns:p14="http://schemas.microsoft.com/office/powerpoint/2010/main" val="216487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descr="Obraz zawierający drzewo, trawa, zewnętrzne, pole&#10;&#10;Opis wygenerowany automatycznie">
            <a:extLst>
              <a:ext uri="{FF2B5EF4-FFF2-40B4-BE49-F238E27FC236}">
                <a16:creationId xmlns:a16="http://schemas.microsoft.com/office/drawing/2014/main" id="{79214326-A499-4A95-9B72-4A13C4779A4F}"/>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213351" y="4941168"/>
            <a:ext cx="2952135" cy="1967698"/>
          </a:xfrm>
          <a:prstGeom prst="rect">
            <a:avLst/>
          </a:prstGeom>
        </p:spPr>
      </p:pic>
      <p:pic>
        <p:nvPicPr>
          <p:cNvPr id="6" name="Obraz 5" descr="Obraz zawierający osoba&#10;&#10;Opis wygenerowany automatycznie">
            <a:extLst>
              <a:ext uri="{FF2B5EF4-FFF2-40B4-BE49-F238E27FC236}">
                <a16:creationId xmlns:a16="http://schemas.microsoft.com/office/drawing/2014/main" id="{915C8CF3-6CCF-4F14-99E7-DFD1CE57AC5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65418" y="1655403"/>
            <a:ext cx="3048000" cy="3048000"/>
          </a:xfrm>
          <a:prstGeom prst="rect">
            <a:avLst/>
          </a:prstGeom>
        </p:spPr>
      </p:pic>
      <p:sp>
        <p:nvSpPr>
          <p:cNvPr id="2" name="Tytuł 1">
            <a:extLst>
              <a:ext uri="{FF2B5EF4-FFF2-40B4-BE49-F238E27FC236}">
                <a16:creationId xmlns:a16="http://schemas.microsoft.com/office/drawing/2014/main" id="{8A3343BB-C485-43C0-993F-08C5D3E2A912}"/>
              </a:ext>
            </a:extLst>
          </p:cNvPr>
          <p:cNvSpPr>
            <a:spLocks noGrp="1"/>
          </p:cNvSpPr>
          <p:nvPr>
            <p:ph type="title"/>
          </p:nvPr>
        </p:nvSpPr>
        <p:spPr/>
        <p:txBody>
          <a:bodyPr>
            <a:normAutofit fontScale="90000"/>
          </a:bodyPr>
          <a:lstStyle/>
          <a:p>
            <a:r>
              <a:rPr lang="en-US" b="1" dirty="0">
                <a:solidFill>
                  <a:srgbClr val="00B0F0"/>
                </a:solidFill>
              </a:rPr>
              <a:t>Not every boy has to</a:t>
            </a:r>
            <a:br>
              <a:rPr lang="pl-PL" b="1" dirty="0">
                <a:solidFill>
                  <a:srgbClr val="00B0F0"/>
                </a:solidFill>
              </a:rPr>
            </a:br>
            <a:endParaRPr lang="pl-PL" b="1" dirty="0">
              <a:solidFill>
                <a:srgbClr val="00B0F0"/>
              </a:solidFill>
            </a:endParaRPr>
          </a:p>
        </p:txBody>
      </p:sp>
      <p:sp>
        <p:nvSpPr>
          <p:cNvPr id="3" name="Symbol zastępczy zawartości 2">
            <a:extLst>
              <a:ext uri="{FF2B5EF4-FFF2-40B4-BE49-F238E27FC236}">
                <a16:creationId xmlns:a16="http://schemas.microsoft.com/office/drawing/2014/main" id="{7A90D193-DAE3-41D6-A65C-6B0E86DA240C}"/>
              </a:ext>
            </a:extLst>
          </p:cNvPr>
          <p:cNvSpPr>
            <a:spLocks noGrp="1"/>
          </p:cNvSpPr>
          <p:nvPr>
            <p:ph idx="1"/>
          </p:nvPr>
        </p:nvSpPr>
        <p:spPr>
          <a:xfrm>
            <a:off x="179512" y="1417638"/>
            <a:ext cx="8507288" cy="4708525"/>
          </a:xfrm>
        </p:spPr>
        <p:txBody>
          <a:bodyPr>
            <a:normAutofit/>
          </a:bodyPr>
          <a:lstStyle/>
          <a:p>
            <a:r>
              <a:rPr lang="en-US" dirty="0"/>
              <a:t>Be interested in cars and football</a:t>
            </a:r>
            <a:endParaRPr lang="pl-PL" dirty="0"/>
          </a:p>
          <a:p>
            <a:endParaRPr lang="pl-PL" dirty="0"/>
          </a:p>
          <a:p>
            <a:r>
              <a:rPr lang="en-US" dirty="0"/>
              <a:t>Like PE (Physical Education)</a:t>
            </a:r>
          </a:p>
          <a:p>
            <a:endParaRPr lang="pl-PL" dirty="0"/>
          </a:p>
          <a:p>
            <a:r>
              <a:rPr lang="en-US" dirty="0"/>
              <a:t>Be physically strong</a:t>
            </a:r>
          </a:p>
          <a:p>
            <a:endParaRPr lang="pl-PL" dirty="0"/>
          </a:p>
          <a:p>
            <a:r>
              <a:rPr lang="en-US" dirty="0"/>
              <a:t>Have short hair</a:t>
            </a:r>
            <a:endParaRPr lang="pl-PL" dirty="0"/>
          </a:p>
          <a:p>
            <a:pPr marL="0" indent="0">
              <a:buNone/>
            </a:pPr>
            <a:endParaRPr lang="pl-PL" dirty="0"/>
          </a:p>
          <a:p>
            <a:endParaRPr lang="pl-PL" dirty="0"/>
          </a:p>
          <a:p>
            <a:endParaRPr lang="pl-PL" dirty="0"/>
          </a:p>
          <a:p>
            <a:endParaRPr lang="pl-PL" dirty="0"/>
          </a:p>
          <a:p>
            <a:endParaRPr lang="pl-PL" dirty="0"/>
          </a:p>
        </p:txBody>
      </p:sp>
    </p:spTree>
    <p:extLst>
      <p:ext uri="{BB962C8B-B14F-4D97-AF65-F5344CB8AC3E}">
        <p14:creationId xmlns:p14="http://schemas.microsoft.com/office/powerpoint/2010/main" val="3521318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E409C8A-6162-48AA-AAB0-4BABC0D82759}"/>
              </a:ext>
            </a:extLst>
          </p:cNvPr>
          <p:cNvSpPr>
            <a:spLocks noGrp="1"/>
          </p:cNvSpPr>
          <p:nvPr>
            <p:ph type="title"/>
          </p:nvPr>
        </p:nvSpPr>
        <p:spPr>
          <a:xfrm>
            <a:off x="457200" y="274638"/>
            <a:ext cx="8229600" cy="1143000"/>
          </a:xfrm>
        </p:spPr>
        <p:txBody>
          <a:bodyPr anchor="ctr">
            <a:normAutofit/>
          </a:bodyPr>
          <a:lstStyle/>
          <a:p>
            <a:r>
              <a:rPr lang="pl-PL" b="1" dirty="0">
                <a:solidFill>
                  <a:srgbClr val="FF0000"/>
                </a:solidFill>
              </a:rPr>
              <a:t>SELF-ESTEEM</a:t>
            </a:r>
          </a:p>
        </p:txBody>
      </p:sp>
      <p:sp>
        <p:nvSpPr>
          <p:cNvPr id="3" name="Symbol zastępczy zawartości 2">
            <a:extLst>
              <a:ext uri="{FF2B5EF4-FFF2-40B4-BE49-F238E27FC236}">
                <a16:creationId xmlns:a16="http://schemas.microsoft.com/office/drawing/2014/main" id="{77A4DC1F-F02A-4339-8C00-A840454A94FD}"/>
              </a:ext>
            </a:extLst>
          </p:cNvPr>
          <p:cNvSpPr>
            <a:spLocks noGrp="1"/>
          </p:cNvSpPr>
          <p:nvPr>
            <p:ph sz="half" idx="2"/>
          </p:nvPr>
        </p:nvSpPr>
        <p:spPr>
          <a:xfrm>
            <a:off x="4648199" y="1600200"/>
            <a:ext cx="4446567" cy="4781128"/>
          </a:xfrm>
        </p:spPr>
        <p:txBody>
          <a:bodyPr>
            <a:normAutofit/>
          </a:bodyPr>
          <a:lstStyle/>
          <a:p>
            <a:pPr>
              <a:lnSpc>
                <a:spcPct val="90000"/>
              </a:lnSpc>
            </a:pPr>
            <a:endParaRPr lang="pl-PL" sz="2400" b="1" dirty="0"/>
          </a:p>
          <a:p>
            <a:pPr>
              <a:lnSpc>
                <a:spcPct val="90000"/>
              </a:lnSpc>
            </a:pPr>
            <a:r>
              <a:rPr lang="en-US" sz="2400" b="1" dirty="0"/>
              <a:t>our self-esteem is our evaluation of ourselves based on what is happening in our life and how we explain it to ourselves</a:t>
            </a:r>
          </a:p>
          <a:p>
            <a:pPr>
              <a:lnSpc>
                <a:spcPct val="90000"/>
              </a:lnSpc>
            </a:pPr>
            <a:endParaRPr lang="pl-PL" sz="2400" b="1" dirty="0"/>
          </a:p>
          <a:p>
            <a:pPr>
              <a:lnSpc>
                <a:spcPct val="90000"/>
              </a:lnSpc>
            </a:pPr>
            <a:endParaRPr lang="pl-PL" sz="2400" b="1" dirty="0"/>
          </a:p>
          <a:p>
            <a:pPr>
              <a:lnSpc>
                <a:spcPct val="90000"/>
              </a:lnSpc>
            </a:pPr>
            <a:r>
              <a:rPr lang="en-US" sz="2400" b="1" dirty="0"/>
              <a:t>varies depending on who we compare ourselves to what we hear about ourselves from parents, friends and TEACHERS</a:t>
            </a:r>
          </a:p>
          <a:p>
            <a:pPr>
              <a:lnSpc>
                <a:spcPct val="90000"/>
              </a:lnSpc>
            </a:pPr>
            <a:endParaRPr lang="pl-PL" sz="2400" b="0" i="0" dirty="0">
              <a:effectLst/>
            </a:endParaRPr>
          </a:p>
          <a:p>
            <a:pPr>
              <a:lnSpc>
                <a:spcPct val="90000"/>
              </a:lnSpc>
            </a:pPr>
            <a:endParaRPr lang="pl-PL" sz="2400" dirty="0"/>
          </a:p>
          <a:p>
            <a:pPr>
              <a:lnSpc>
                <a:spcPct val="90000"/>
              </a:lnSpc>
            </a:pPr>
            <a:endParaRPr lang="pl-PL" sz="2400" dirty="0"/>
          </a:p>
        </p:txBody>
      </p:sp>
      <p:pic>
        <p:nvPicPr>
          <p:cNvPr id="5" name="Obraz 4">
            <a:extLst>
              <a:ext uri="{FF2B5EF4-FFF2-40B4-BE49-F238E27FC236}">
                <a16:creationId xmlns:a16="http://schemas.microsoft.com/office/drawing/2014/main" id="{84DE9522-BC5A-9D5D-1207-3DACF3FF224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3568" y="1294798"/>
            <a:ext cx="3503010" cy="5257800"/>
          </a:xfrm>
          <a:prstGeom prst="rect">
            <a:avLst/>
          </a:prstGeom>
        </p:spPr>
      </p:pic>
    </p:spTree>
    <p:extLst>
      <p:ext uri="{BB962C8B-B14F-4D97-AF65-F5344CB8AC3E}">
        <p14:creationId xmlns:p14="http://schemas.microsoft.com/office/powerpoint/2010/main" val="932209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0AB208D-DDC9-8AD7-DF4F-520A116A524D}"/>
              </a:ext>
            </a:extLst>
          </p:cNvPr>
          <p:cNvSpPr>
            <a:spLocks noGrp="1"/>
          </p:cNvSpPr>
          <p:nvPr>
            <p:ph type="title"/>
          </p:nvPr>
        </p:nvSpPr>
        <p:spPr>
          <a:xfrm>
            <a:off x="457200" y="-78641"/>
            <a:ext cx="8229600" cy="1714202"/>
          </a:xfrm>
        </p:spPr>
        <p:txBody>
          <a:bodyPr>
            <a:normAutofit/>
          </a:bodyPr>
          <a:lstStyle/>
          <a:p>
            <a:r>
              <a:rPr lang="pl-PL" sz="5400" b="1" dirty="0" err="1">
                <a:solidFill>
                  <a:srgbClr val="C00000"/>
                </a:solidFill>
              </a:rPr>
              <a:t>Types</a:t>
            </a:r>
            <a:r>
              <a:rPr lang="pl-PL" sz="5400" b="1" dirty="0">
                <a:solidFill>
                  <a:srgbClr val="C00000"/>
                </a:solidFill>
              </a:rPr>
              <a:t> of </a:t>
            </a:r>
            <a:r>
              <a:rPr lang="pl-PL" sz="5400" b="1" dirty="0" err="1">
                <a:solidFill>
                  <a:srgbClr val="C00000"/>
                </a:solidFill>
              </a:rPr>
              <a:t>self-esteem</a:t>
            </a:r>
            <a:endParaRPr lang="pl-PL" sz="5400" b="1" dirty="0">
              <a:solidFill>
                <a:srgbClr val="C00000"/>
              </a:solidFill>
            </a:endParaRPr>
          </a:p>
        </p:txBody>
      </p:sp>
      <p:sp>
        <p:nvSpPr>
          <p:cNvPr id="3" name="Symbol zastępczy zawartości 2">
            <a:extLst>
              <a:ext uri="{FF2B5EF4-FFF2-40B4-BE49-F238E27FC236}">
                <a16:creationId xmlns:a16="http://schemas.microsoft.com/office/drawing/2014/main" id="{9B68528A-3193-22B5-14E7-85C72160BF8C}"/>
              </a:ext>
            </a:extLst>
          </p:cNvPr>
          <p:cNvSpPr>
            <a:spLocks noGrp="1"/>
          </p:cNvSpPr>
          <p:nvPr>
            <p:ph sz="half" idx="1"/>
          </p:nvPr>
        </p:nvSpPr>
        <p:spPr>
          <a:xfrm>
            <a:off x="457200" y="2420888"/>
            <a:ext cx="4191000" cy="3705275"/>
          </a:xfrm>
        </p:spPr>
        <p:txBody>
          <a:bodyPr>
            <a:normAutofit/>
          </a:bodyPr>
          <a:lstStyle/>
          <a:p>
            <a:r>
              <a:rPr lang="pl-PL" sz="6600" dirty="0"/>
              <a:t>LOW</a:t>
            </a:r>
          </a:p>
        </p:txBody>
      </p:sp>
      <p:sp>
        <p:nvSpPr>
          <p:cNvPr id="4" name="Symbol zastępczy zawartości 3">
            <a:extLst>
              <a:ext uri="{FF2B5EF4-FFF2-40B4-BE49-F238E27FC236}">
                <a16:creationId xmlns:a16="http://schemas.microsoft.com/office/drawing/2014/main" id="{099B0F59-8115-2325-E44E-008C1AF27230}"/>
              </a:ext>
            </a:extLst>
          </p:cNvPr>
          <p:cNvSpPr>
            <a:spLocks noGrp="1"/>
          </p:cNvSpPr>
          <p:nvPr>
            <p:ph sz="half" idx="2"/>
          </p:nvPr>
        </p:nvSpPr>
        <p:spPr>
          <a:xfrm>
            <a:off x="4589241" y="2123555"/>
            <a:ext cx="4172272" cy="3705276"/>
          </a:xfrm>
        </p:spPr>
        <p:txBody>
          <a:bodyPr>
            <a:normAutofit/>
          </a:bodyPr>
          <a:lstStyle/>
          <a:p>
            <a:r>
              <a:rPr lang="pl-PL" sz="6000" dirty="0"/>
              <a:t>HIGH</a:t>
            </a:r>
          </a:p>
        </p:txBody>
      </p:sp>
      <p:sp>
        <p:nvSpPr>
          <p:cNvPr id="5" name="pole tekstowe 4">
            <a:extLst>
              <a:ext uri="{FF2B5EF4-FFF2-40B4-BE49-F238E27FC236}">
                <a16:creationId xmlns:a16="http://schemas.microsoft.com/office/drawing/2014/main" id="{0FC7CA34-52CF-71FE-9DAD-3592B21EDA0A}"/>
              </a:ext>
            </a:extLst>
          </p:cNvPr>
          <p:cNvSpPr txBox="1"/>
          <p:nvPr/>
        </p:nvSpPr>
        <p:spPr>
          <a:xfrm>
            <a:off x="1619672" y="3976193"/>
            <a:ext cx="5256584" cy="1107996"/>
          </a:xfrm>
          <a:prstGeom prst="rect">
            <a:avLst/>
          </a:prstGeom>
          <a:noFill/>
        </p:spPr>
        <p:txBody>
          <a:bodyPr wrap="square" rtlCol="0">
            <a:spAutoFit/>
          </a:bodyPr>
          <a:lstStyle/>
          <a:p>
            <a:pPr marL="457200" indent="-457200" algn="ctr">
              <a:buFont typeface="Arial" panose="020B0604020202020204" pitchFamily="34" charset="0"/>
              <a:buChar char="•"/>
            </a:pPr>
            <a:r>
              <a:rPr lang="pl-PL" sz="6600" dirty="0">
                <a:solidFill>
                  <a:srgbClr val="0070C0"/>
                </a:solidFill>
              </a:rPr>
              <a:t>ADEQUATE</a:t>
            </a:r>
          </a:p>
        </p:txBody>
      </p:sp>
    </p:spTree>
    <p:extLst>
      <p:ext uri="{BB962C8B-B14F-4D97-AF65-F5344CB8AC3E}">
        <p14:creationId xmlns:p14="http://schemas.microsoft.com/office/powerpoint/2010/main" val="1940174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260AB8D-032D-4878-A622-399D4B51EEEA}"/>
              </a:ext>
            </a:extLst>
          </p:cNvPr>
          <p:cNvSpPr>
            <a:spLocks noGrp="1"/>
          </p:cNvSpPr>
          <p:nvPr>
            <p:ph type="title"/>
          </p:nvPr>
        </p:nvSpPr>
        <p:spPr>
          <a:xfrm>
            <a:off x="457200" y="274638"/>
            <a:ext cx="8229600" cy="1143000"/>
          </a:xfrm>
        </p:spPr>
        <p:txBody>
          <a:bodyPr>
            <a:normAutofit fontScale="90000"/>
          </a:bodyPr>
          <a:lstStyle/>
          <a:p>
            <a:r>
              <a:rPr lang="en-US" dirty="0"/>
              <a:t>INTERPRETATION of what happens to us </a:t>
            </a:r>
          </a:p>
        </p:txBody>
      </p:sp>
      <p:pic>
        <p:nvPicPr>
          <p:cNvPr id="6" name="Symbol zastępczy zawartości 5" descr="Obraz zawierający wewnątrz, ściana, stół&#10;&#10;Opis wygenerowany automatycznie">
            <a:extLst>
              <a:ext uri="{FF2B5EF4-FFF2-40B4-BE49-F238E27FC236}">
                <a16:creationId xmlns:a16="http://schemas.microsoft.com/office/drawing/2014/main" id="{24996807-E872-46D4-BE7A-6336923F419F}"/>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69020" y="1600200"/>
            <a:ext cx="6805959" cy="4525963"/>
          </a:xfrm>
          <a:noFill/>
        </p:spPr>
      </p:pic>
    </p:spTree>
    <p:extLst>
      <p:ext uri="{BB962C8B-B14F-4D97-AF65-F5344CB8AC3E}">
        <p14:creationId xmlns:p14="http://schemas.microsoft.com/office/powerpoint/2010/main" val="1206639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7D4551E-D394-42C1-85F8-F61D87D59D85}"/>
              </a:ext>
            </a:extLst>
          </p:cNvPr>
          <p:cNvSpPr>
            <a:spLocks noGrp="1"/>
          </p:cNvSpPr>
          <p:nvPr>
            <p:ph type="title"/>
          </p:nvPr>
        </p:nvSpPr>
        <p:spPr>
          <a:xfrm>
            <a:off x="457200" y="232435"/>
            <a:ext cx="8229600" cy="1143000"/>
          </a:xfrm>
        </p:spPr>
        <p:txBody>
          <a:bodyPr>
            <a:normAutofit fontScale="90000"/>
          </a:bodyPr>
          <a:lstStyle/>
          <a:p>
            <a:r>
              <a:rPr lang="pl-PL" sz="4900" b="1" dirty="0" err="1">
                <a:solidFill>
                  <a:srgbClr val="CC00CC"/>
                </a:solidFill>
              </a:rPr>
              <a:t>Self-esteem</a:t>
            </a:r>
            <a:r>
              <a:rPr lang="pl-PL" sz="4900" b="1" dirty="0">
                <a:solidFill>
                  <a:srgbClr val="CC00CC"/>
                </a:solidFill>
              </a:rPr>
              <a:t> </a:t>
            </a:r>
            <a:br>
              <a:rPr lang="pl-PL" dirty="0"/>
            </a:br>
            <a:r>
              <a:rPr lang="en-US" sz="3600" dirty="0"/>
              <a:t>“the 3rd place – THE BRONZE MEDAL</a:t>
            </a:r>
            <a:r>
              <a:rPr lang="en-US" dirty="0"/>
              <a:t>”</a:t>
            </a:r>
            <a:endParaRPr lang="en-US" dirty="0">
              <a:solidFill>
                <a:schemeClr val="bg2">
                  <a:lumMod val="25000"/>
                </a:schemeClr>
              </a:solidFill>
            </a:endParaRPr>
          </a:p>
        </p:txBody>
      </p:sp>
      <p:sp>
        <p:nvSpPr>
          <p:cNvPr id="10" name="Content Placeholder 2">
            <a:extLst>
              <a:ext uri="{FF2B5EF4-FFF2-40B4-BE49-F238E27FC236}">
                <a16:creationId xmlns:a16="http://schemas.microsoft.com/office/drawing/2014/main" id="{853E6F1D-12F7-4833-ADD9-D481CF61704F}"/>
              </a:ext>
            </a:extLst>
          </p:cNvPr>
          <p:cNvSpPr>
            <a:spLocks noGrp="1"/>
          </p:cNvSpPr>
          <p:nvPr>
            <p:ph sz="half" idx="1"/>
          </p:nvPr>
        </p:nvSpPr>
        <p:spPr>
          <a:xfrm>
            <a:off x="304800" y="1600200"/>
            <a:ext cx="4343400" cy="5257800"/>
          </a:xfrm>
        </p:spPr>
        <p:txBody>
          <a:bodyPr>
            <a:normAutofit lnSpcReduction="10000"/>
          </a:bodyPr>
          <a:lstStyle/>
          <a:p>
            <a:r>
              <a:rPr lang="pl-PL" sz="4300" dirty="0" err="1">
                <a:solidFill>
                  <a:srgbClr val="00B0F0"/>
                </a:solidFill>
              </a:rPr>
              <a:t>Low</a:t>
            </a:r>
            <a:r>
              <a:rPr lang="pl-PL" sz="4300" dirty="0">
                <a:solidFill>
                  <a:srgbClr val="00B0F0"/>
                </a:solidFill>
              </a:rPr>
              <a:t> </a:t>
            </a:r>
            <a:r>
              <a:rPr lang="pl-PL" sz="4300" dirty="0" err="1">
                <a:solidFill>
                  <a:srgbClr val="00B0F0"/>
                </a:solidFill>
              </a:rPr>
              <a:t>self-esteem</a:t>
            </a:r>
            <a:r>
              <a:rPr lang="pl-PL" dirty="0"/>
              <a:t>„ </a:t>
            </a:r>
          </a:p>
          <a:p>
            <a:r>
              <a:rPr lang="en-US" dirty="0"/>
              <a:t>" Oh no! I'm last, only the 3rd place"</a:t>
            </a:r>
          </a:p>
          <a:p>
            <a:endParaRPr lang="pl-PL" dirty="0"/>
          </a:p>
          <a:p>
            <a:r>
              <a:rPr lang="en-US" dirty="0"/>
              <a:t>"Too bad I didn't do as well as my friends"</a:t>
            </a:r>
          </a:p>
          <a:p>
            <a:endParaRPr lang="pl-PL" dirty="0"/>
          </a:p>
          <a:p>
            <a:r>
              <a:rPr lang="en-US" dirty="0"/>
              <a:t>"I'm the worst out of the three"</a:t>
            </a:r>
          </a:p>
          <a:p>
            <a:endParaRPr lang="pl-PL" dirty="0"/>
          </a:p>
          <a:p>
            <a:r>
              <a:rPr lang="en-US" dirty="0"/>
              <a:t>"I have bad luck"</a:t>
            </a:r>
          </a:p>
        </p:txBody>
      </p:sp>
      <p:sp>
        <p:nvSpPr>
          <p:cNvPr id="12" name="Content Placeholder 3">
            <a:extLst>
              <a:ext uri="{FF2B5EF4-FFF2-40B4-BE49-F238E27FC236}">
                <a16:creationId xmlns:a16="http://schemas.microsoft.com/office/drawing/2014/main" id="{D70CAD0F-716C-48FF-9086-D0023764C17B}"/>
              </a:ext>
            </a:extLst>
          </p:cNvPr>
          <p:cNvSpPr>
            <a:spLocks noGrp="1"/>
          </p:cNvSpPr>
          <p:nvPr>
            <p:ph sz="half" idx="2"/>
          </p:nvPr>
        </p:nvSpPr>
        <p:spPr>
          <a:xfrm>
            <a:off x="4648200" y="1642403"/>
            <a:ext cx="4316288" cy="5069160"/>
          </a:xfrm>
        </p:spPr>
        <p:txBody>
          <a:bodyPr>
            <a:normAutofit lnSpcReduction="10000"/>
          </a:bodyPr>
          <a:lstStyle/>
          <a:p>
            <a:r>
              <a:rPr lang="pl-PL" sz="3900" dirty="0" err="1">
                <a:solidFill>
                  <a:srgbClr val="00B050"/>
                </a:solidFill>
              </a:rPr>
              <a:t>Adequate</a:t>
            </a:r>
            <a:r>
              <a:rPr lang="pl-PL" sz="3900" dirty="0">
                <a:solidFill>
                  <a:srgbClr val="00B050"/>
                </a:solidFill>
              </a:rPr>
              <a:t> </a:t>
            </a:r>
            <a:r>
              <a:rPr lang="pl-PL" sz="3900" dirty="0" err="1">
                <a:solidFill>
                  <a:srgbClr val="00B050"/>
                </a:solidFill>
              </a:rPr>
              <a:t>self-esteem</a:t>
            </a:r>
            <a:endParaRPr lang="pl-PL" sz="3900" dirty="0">
              <a:solidFill>
                <a:srgbClr val="00B050"/>
              </a:solidFill>
            </a:endParaRPr>
          </a:p>
          <a:p>
            <a:r>
              <a:rPr lang="en-US" dirty="0"/>
              <a:t>"Wow! I'm on the podium - it's a success"</a:t>
            </a:r>
          </a:p>
          <a:p>
            <a:r>
              <a:rPr lang="en-US" dirty="0"/>
              <a:t>“I made progress because last year I was 7th”</a:t>
            </a:r>
          </a:p>
          <a:p>
            <a:r>
              <a:rPr lang="en-US" dirty="0"/>
              <a:t>"It was worth trying harder - there are effects"</a:t>
            </a:r>
          </a:p>
          <a:p>
            <a:r>
              <a:rPr lang="en-US" dirty="0"/>
              <a:t>"Maybe next year I'll be able even to get 2nd place"</a:t>
            </a:r>
          </a:p>
        </p:txBody>
      </p:sp>
      <p:pic>
        <p:nvPicPr>
          <p:cNvPr id="5" name="Obraz 4" descr="Obraz zawierający zegarek, łańcuch, medalion, akcesorium&#10;&#10;Opis wygenerowany automatycznie">
            <a:extLst>
              <a:ext uri="{FF2B5EF4-FFF2-40B4-BE49-F238E27FC236}">
                <a16:creationId xmlns:a16="http://schemas.microsoft.com/office/drawing/2014/main" id="{F1BBC155-6BCC-4FC4-90CB-8AFB8F22EE8F}"/>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96200" y="803935"/>
            <a:ext cx="1143000" cy="1143000"/>
          </a:xfrm>
          <a:prstGeom prst="rect">
            <a:avLst/>
          </a:prstGeom>
        </p:spPr>
      </p:pic>
    </p:spTree>
    <p:extLst>
      <p:ext uri="{BB962C8B-B14F-4D97-AF65-F5344CB8AC3E}">
        <p14:creationId xmlns:p14="http://schemas.microsoft.com/office/powerpoint/2010/main" val="768635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81C1A82-9EB3-4D90-9ECC-0802B1D65118}"/>
              </a:ext>
            </a:extLst>
          </p:cNvPr>
          <p:cNvSpPr>
            <a:spLocks noGrp="1"/>
          </p:cNvSpPr>
          <p:nvPr>
            <p:ph type="title"/>
          </p:nvPr>
        </p:nvSpPr>
        <p:spPr>
          <a:xfrm>
            <a:off x="457200" y="274638"/>
            <a:ext cx="8229600" cy="1143000"/>
          </a:xfrm>
        </p:spPr>
        <p:txBody>
          <a:bodyPr anchor="ctr">
            <a:normAutofit/>
          </a:bodyPr>
          <a:lstStyle/>
          <a:p>
            <a:r>
              <a:rPr lang="pl-PL" b="1" dirty="0" err="1"/>
              <a:t>Low</a:t>
            </a:r>
            <a:r>
              <a:rPr lang="pl-PL" b="1" dirty="0"/>
              <a:t> SELF-ESTEEM</a:t>
            </a:r>
          </a:p>
        </p:txBody>
      </p:sp>
      <p:sp>
        <p:nvSpPr>
          <p:cNvPr id="3" name="Symbol zastępczy zawartości 2">
            <a:extLst>
              <a:ext uri="{FF2B5EF4-FFF2-40B4-BE49-F238E27FC236}">
                <a16:creationId xmlns:a16="http://schemas.microsoft.com/office/drawing/2014/main" id="{AECCC061-28C1-492B-B7B9-C8F2DBC8045F}"/>
              </a:ext>
            </a:extLst>
          </p:cNvPr>
          <p:cNvSpPr>
            <a:spLocks noGrp="1"/>
          </p:cNvSpPr>
          <p:nvPr>
            <p:ph sz="half" idx="1"/>
          </p:nvPr>
        </p:nvSpPr>
        <p:spPr>
          <a:xfrm>
            <a:off x="457200" y="1600200"/>
            <a:ext cx="4906888" cy="5257800"/>
          </a:xfrm>
        </p:spPr>
        <p:txBody>
          <a:bodyPr>
            <a:normAutofit/>
          </a:bodyPr>
          <a:lstStyle/>
          <a:p>
            <a:pPr algn="just">
              <a:lnSpc>
                <a:spcPct val="90000"/>
              </a:lnSpc>
            </a:pPr>
            <a:r>
              <a:rPr lang="en-US" dirty="0"/>
              <a:t>means having a very unfavorable opinion about yourself,</a:t>
            </a:r>
          </a:p>
          <a:p>
            <a:pPr algn="just">
              <a:lnSpc>
                <a:spcPct val="90000"/>
              </a:lnSpc>
            </a:pPr>
            <a:r>
              <a:rPr lang="en-US" dirty="0"/>
              <a:t>a person with a low level of self-esteem is passive, reluctant to any activity, isolates himself from others, is dominated by sadness, fear, pessimism, is submissive, afraid to refuse others</a:t>
            </a:r>
          </a:p>
          <a:p>
            <a:pPr algn="just">
              <a:lnSpc>
                <a:spcPct val="90000"/>
              </a:lnSpc>
            </a:pPr>
            <a:r>
              <a:rPr lang="pl-PL" dirty="0"/>
              <a:t>f</a:t>
            </a:r>
            <a:r>
              <a:rPr lang="en-US" dirty="0"/>
              <a:t>eels inferior to others</a:t>
            </a:r>
          </a:p>
        </p:txBody>
      </p:sp>
      <p:pic>
        <p:nvPicPr>
          <p:cNvPr id="5" name="Obraz 4" descr="Obraz zawierający osoba, ściana, wewnątrz, kobieta&#10;&#10;Opis wygenerowany automatycznie">
            <a:extLst>
              <a:ext uri="{FF2B5EF4-FFF2-40B4-BE49-F238E27FC236}">
                <a16:creationId xmlns:a16="http://schemas.microsoft.com/office/drawing/2014/main" id="{0E39AEE6-7986-457A-A49E-9221AF2AAA8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219" r="16218" b="-1"/>
          <a:stretch/>
        </p:blipFill>
        <p:spPr>
          <a:xfrm>
            <a:off x="5829774" y="1946636"/>
            <a:ext cx="3250362" cy="3642603"/>
          </a:xfrm>
          <a:prstGeom prst="rect">
            <a:avLst/>
          </a:prstGeom>
          <a:noFill/>
        </p:spPr>
      </p:pic>
    </p:spTree>
    <p:extLst>
      <p:ext uri="{BB962C8B-B14F-4D97-AF65-F5344CB8AC3E}">
        <p14:creationId xmlns:p14="http://schemas.microsoft.com/office/powerpoint/2010/main" val="3695067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C16D24E-1502-4E58-87DD-BF85962C8340}"/>
              </a:ext>
            </a:extLst>
          </p:cNvPr>
          <p:cNvSpPr>
            <a:spLocks noGrp="1"/>
          </p:cNvSpPr>
          <p:nvPr>
            <p:ph type="title"/>
          </p:nvPr>
        </p:nvSpPr>
        <p:spPr>
          <a:xfrm>
            <a:off x="1835696" y="274638"/>
            <a:ext cx="6851104" cy="562074"/>
          </a:xfrm>
        </p:spPr>
        <p:txBody>
          <a:bodyPr anchor="ctr">
            <a:normAutofit fontScale="90000"/>
          </a:bodyPr>
          <a:lstStyle/>
          <a:p>
            <a:r>
              <a:rPr lang="pl-PL" b="1" dirty="0" err="1"/>
              <a:t>Correct</a:t>
            </a:r>
            <a:r>
              <a:rPr lang="pl-PL" b="1" dirty="0"/>
              <a:t> SELF-ESTEEM</a:t>
            </a:r>
          </a:p>
        </p:txBody>
      </p:sp>
      <p:sp>
        <p:nvSpPr>
          <p:cNvPr id="3" name="Symbol zastępczy zawartości 2">
            <a:extLst>
              <a:ext uri="{FF2B5EF4-FFF2-40B4-BE49-F238E27FC236}">
                <a16:creationId xmlns:a16="http://schemas.microsoft.com/office/drawing/2014/main" id="{089E28EC-B46F-4647-BF03-D694D3D55941}"/>
              </a:ext>
            </a:extLst>
          </p:cNvPr>
          <p:cNvSpPr>
            <a:spLocks noGrp="1"/>
          </p:cNvSpPr>
          <p:nvPr>
            <p:ph sz="half" idx="2"/>
          </p:nvPr>
        </p:nvSpPr>
        <p:spPr>
          <a:xfrm>
            <a:off x="3275856" y="980728"/>
            <a:ext cx="5868144" cy="5145435"/>
          </a:xfrm>
        </p:spPr>
        <p:txBody>
          <a:bodyPr>
            <a:noAutofit/>
          </a:bodyPr>
          <a:lstStyle/>
          <a:p>
            <a:pPr marL="0" indent="0" algn="just">
              <a:buNone/>
            </a:pPr>
            <a:r>
              <a:rPr lang="en-US" sz="3600" dirty="0">
                <a:solidFill>
                  <a:schemeClr val="accent6">
                    <a:lumMod val="75000"/>
                  </a:schemeClr>
                </a:solidFill>
              </a:rPr>
              <a:t>I know my flaws and I accept them</a:t>
            </a:r>
          </a:p>
          <a:p>
            <a:pPr marL="0" indent="0" algn="just">
              <a:buNone/>
            </a:pPr>
            <a:endParaRPr lang="pl-PL" sz="3600" dirty="0">
              <a:solidFill>
                <a:schemeClr val="accent6">
                  <a:lumMod val="75000"/>
                </a:schemeClr>
              </a:solidFill>
            </a:endParaRPr>
          </a:p>
          <a:p>
            <a:pPr marL="0" indent="0" algn="just">
              <a:buNone/>
            </a:pPr>
            <a:r>
              <a:rPr lang="en-US" sz="3600" dirty="0">
                <a:solidFill>
                  <a:schemeClr val="accent6">
                    <a:lumMod val="75000"/>
                  </a:schemeClr>
                </a:solidFill>
              </a:rPr>
              <a:t>NO ONE is and no one has </a:t>
            </a:r>
            <a:br>
              <a:rPr lang="pl-PL" sz="3600" dirty="0">
                <a:solidFill>
                  <a:schemeClr val="accent6">
                    <a:lumMod val="75000"/>
                  </a:schemeClr>
                </a:solidFill>
              </a:rPr>
            </a:br>
            <a:r>
              <a:rPr lang="en-US" sz="3600" dirty="0">
                <a:solidFill>
                  <a:schemeClr val="accent6">
                    <a:lumMod val="75000"/>
                  </a:schemeClr>
                </a:solidFill>
              </a:rPr>
              <a:t>to be perfect!</a:t>
            </a:r>
          </a:p>
          <a:p>
            <a:pPr marL="0" indent="0" algn="just">
              <a:buNone/>
            </a:pPr>
            <a:endParaRPr lang="pl-PL" sz="3600" dirty="0">
              <a:solidFill>
                <a:schemeClr val="accent6">
                  <a:lumMod val="75000"/>
                </a:schemeClr>
              </a:solidFill>
            </a:endParaRPr>
          </a:p>
          <a:p>
            <a:pPr marL="0" indent="0" algn="just">
              <a:buNone/>
            </a:pPr>
            <a:r>
              <a:rPr lang="en-US" sz="3600" dirty="0">
                <a:solidFill>
                  <a:schemeClr val="accent6">
                    <a:lumMod val="75000"/>
                  </a:schemeClr>
                </a:solidFill>
              </a:rPr>
              <a:t>I know my advantages and </a:t>
            </a:r>
            <a:br>
              <a:rPr lang="pl-PL" sz="3600" dirty="0">
                <a:solidFill>
                  <a:schemeClr val="accent6">
                    <a:lumMod val="75000"/>
                  </a:schemeClr>
                </a:solidFill>
              </a:rPr>
            </a:br>
            <a:r>
              <a:rPr lang="en-US" sz="3600" dirty="0">
                <a:solidFill>
                  <a:schemeClr val="accent6">
                    <a:lumMod val="75000"/>
                  </a:schemeClr>
                </a:solidFill>
              </a:rPr>
              <a:t>I accept them!</a:t>
            </a:r>
          </a:p>
          <a:p>
            <a:pPr marL="0" indent="0" algn="just">
              <a:buNone/>
            </a:pPr>
            <a:endParaRPr lang="en-US" sz="3600" dirty="0">
              <a:solidFill>
                <a:schemeClr val="accent6">
                  <a:lumMod val="75000"/>
                </a:schemeClr>
              </a:solidFill>
            </a:endParaRPr>
          </a:p>
        </p:txBody>
      </p:sp>
      <p:pic>
        <p:nvPicPr>
          <p:cNvPr id="5" name="Obraz 4" descr="Obraz zawierający osoba, ściana, kobieta&#10;&#10;Opis wygenerowany automatycznie">
            <a:extLst>
              <a:ext uri="{FF2B5EF4-FFF2-40B4-BE49-F238E27FC236}">
                <a16:creationId xmlns:a16="http://schemas.microsoft.com/office/drawing/2014/main" id="{47580F3D-CF34-4312-9A10-C04355EC406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5949"/>
          <a:stretch/>
        </p:blipFill>
        <p:spPr>
          <a:xfrm>
            <a:off x="0" y="9593"/>
            <a:ext cx="2818656" cy="3457691"/>
          </a:xfrm>
          <a:prstGeom prst="rect">
            <a:avLst/>
          </a:prstGeom>
          <a:noFill/>
        </p:spPr>
      </p:pic>
      <p:pic>
        <p:nvPicPr>
          <p:cNvPr id="6" name="Obraz 5">
            <a:extLst>
              <a:ext uri="{FF2B5EF4-FFF2-40B4-BE49-F238E27FC236}">
                <a16:creationId xmlns:a16="http://schemas.microsoft.com/office/drawing/2014/main" id="{EE365352-2422-7FD9-EF44-7998CAF828C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68504" y="3933056"/>
            <a:ext cx="2534384" cy="2534384"/>
          </a:xfrm>
          <a:prstGeom prst="rect">
            <a:avLst/>
          </a:prstGeom>
        </p:spPr>
      </p:pic>
    </p:spTree>
    <p:extLst>
      <p:ext uri="{BB962C8B-B14F-4D97-AF65-F5344CB8AC3E}">
        <p14:creationId xmlns:p14="http://schemas.microsoft.com/office/powerpoint/2010/main" val="3810011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827584" y="1700808"/>
            <a:ext cx="7772400" cy="1109985"/>
          </a:xfrm>
        </p:spPr>
        <p:txBody>
          <a:bodyPr rtlCol="0">
            <a:noAutofit/>
          </a:bodyPr>
          <a:lstStyle/>
          <a:p>
            <a:pPr fontAlgn="auto">
              <a:spcAft>
                <a:spcPts val="0"/>
              </a:spcAft>
              <a:defRPr/>
            </a:pPr>
            <a:r>
              <a:rPr lang="en-US" sz="6000" b="1" i="1" dirty="0">
                <a:solidFill>
                  <a:schemeClr val="tx2">
                    <a:lumMod val="60000"/>
                    <a:lumOff val="40000"/>
                  </a:schemeClr>
                </a:solidFill>
              </a:rPr>
              <a:t>Workshops dedicated to empathy and counteracting bullying</a:t>
            </a:r>
            <a:r>
              <a:rPr lang="pl-PL" sz="6000" b="1" i="1" dirty="0">
                <a:solidFill>
                  <a:schemeClr val="tx2">
                    <a:lumMod val="60000"/>
                    <a:lumOff val="40000"/>
                  </a:schemeClr>
                </a:solidFill>
              </a:rPr>
              <a:t> </a:t>
            </a:r>
          </a:p>
        </p:txBody>
      </p:sp>
      <p:sp>
        <p:nvSpPr>
          <p:cNvPr id="5" name="pole tekstowe 4"/>
          <p:cNvSpPr txBox="1"/>
          <p:nvPr/>
        </p:nvSpPr>
        <p:spPr>
          <a:xfrm>
            <a:off x="250825" y="184929"/>
            <a:ext cx="8784976" cy="584775"/>
          </a:xfrm>
          <a:prstGeom prst="rect">
            <a:avLst/>
          </a:prstGeom>
          <a:noFill/>
        </p:spPr>
        <p:txBody>
          <a:bodyPr wrap="square" rtlCol="0">
            <a:spAutoFit/>
          </a:bodyPr>
          <a:lstStyle/>
          <a:p>
            <a:pPr algn="ctr"/>
            <a:r>
              <a:rPr lang="pl-PL" sz="3200" b="1" dirty="0">
                <a:solidFill>
                  <a:srgbClr val="92D050"/>
                </a:solidFill>
              </a:rPr>
              <a:t> 2022</a:t>
            </a:r>
          </a:p>
        </p:txBody>
      </p:sp>
      <p:pic>
        <p:nvPicPr>
          <p:cNvPr id="11" name="Obraz 10" descr="Obraz zawierający trawa, osoba&#10;&#10;Opis wygenerowany automatycznie">
            <a:extLst>
              <a:ext uri="{FF2B5EF4-FFF2-40B4-BE49-F238E27FC236}">
                <a16:creationId xmlns:a16="http://schemas.microsoft.com/office/drawing/2014/main" id="{FED8A497-548D-4E62-8226-016A9ED951FF}"/>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411412" y="3861048"/>
            <a:ext cx="4321175" cy="288078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87EE48A-4D16-472A-AC3C-7467CC769E3C}"/>
              </a:ext>
            </a:extLst>
          </p:cNvPr>
          <p:cNvSpPr>
            <a:spLocks noGrp="1"/>
          </p:cNvSpPr>
          <p:nvPr>
            <p:ph type="title"/>
          </p:nvPr>
        </p:nvSpPr>
        <p:spPr>
          <a:xfrm>
            <a:off x="457200" y="232435"/>
            <a:ext cx="8229600" cy="676285"/>
          </a:xfrm>
        </p:spPr>
        <p:txBody>
          <a:bodyPr>
            <a:normAutofit fontScale="90000"/>
          </a:bodyPr>
          <a:lstStyle/>
          <a:p>
            <a:r>
              <a:rPr lang="pl-PL" b="1" dirty="0">
                <a:solidFill>
                  <a:srgbClr val="CC00CC"/>
                </a:solidFill>
              </a:rPr>
              <a:t>10 </a:t>
            </a:r>
            <a:r>
              <a:rPr lang="pl-PL" b="1" dirty="0" err="1">
                <a:solidFill>
                  <a:srgbClr val="CC00CC"/>
                </a:solidFill>
              </a:rPr>
              <a:t>year-old</a:t>
            </a:r>
            <a:r>
              <a:rPr lang="pl-PL" b="1" dirty="0">
                <a:solidFill>
                  <a:srgbClr val="CC00CC"/>
                </a:solidFill>
              </a:rPr>
              <a:t> AREK</a:t>
            </a:r>
          </a:p>
        </p:txBody>
      </p:sp>
      <p:sp>
        <p:nvSpPr>
          <p:cNvPr id="3" name="Symbol zastępczy zawartości 2">
            <a:extLst>
              <a:ext uri="{FF2B5EF4-FFF2-40B4-BE49-F238E27FC236}">
                <a16:creationId xmlns:a16="http://schemas.microsoft.com/office/drawing/2014/main" id="{FA59A929-DB14-4027-A061-54CB69907739}"/>
              </a:ext>
            </a:extLst>
          </p:cNvPr>
          <p:cNvSpPr>
            <a:spLocks noGrp="1"/>
          </p:cNvSpPr>
          <p:nvPr>
            <p:ph sz="half" idx="1"/>
          </p:nvPr>
        </p:nvSpPr>
        <p:spPr>
          <a:xfrm>
            <a:off x="251520" y="1052736"/>
            <a:ext cx="4244280" cy="5073427"/>
          </a:xfrm>
        </p:spPr>
        <p:txBody>
          <a:bodyPr>
            <a:normAutofit fontScale="92500" lnSpcReduction="20000"/>
          </a:bodyPr>
          <a:lstStyle/>
          <a:p>
            <a:pPr marL="0" indent="0">
              <a:buNone/>
            </a:pPr>
            <a:r>
              <a:rPr lang="en-US" dirty="0"/>
              <a:t>In the morning he heard from his dad</a:t>
            </a:r>
            <a:r>
              <a:rPr lang="pl-PL" dirty="0"/>
              <a:t>:</a:t>
            </a:r>
          </a:p>
          <a:p>
            <a:pPr marL="0" indent="0">
              <a:buNone/>
            </a:pPr>
            <a:r>
              <a:rPr lang="en-US" dirty="0">
                <a:solidFill>
                  <a:srgbClr val="CC00CC"/>
                </a:solidFill>
              </a:rPr>
              <a:t>"Hurry up, I'll be late for work again because of you"</a:t>
            </a:r>
            <a:endParaRPr lang="pl-PL" dirty="0"/>
          </a:p>
          <a:p>
            <a:pPr marL="0" indent="0">
              <a:buNone/>
            </a:pPr>
            <a:endParaRPr lang="pl-PL" dirty="0"/>
          </a:p>
          <a:p>
            <a:pPr marL="0" indent="0">
              <a:buNone/>
            </a:pPr>
            <a:r>
              <a:rPr lang="en-US" dirty="0"/>
              <a:t>At school during PE, he heard from a classmate</a:t>
            </a:r>
            <a:r>
              <a:rPr lang="pl-PL" dirty="0"/>
              <a:t>: </a:t>
            </a:r>
            <a:br>
              <a:rPr lang="pl-PL" dirty="0"/>
            </a:br>
            <a:r>
              <a:rPr lang="en-US" dirty="0">
                <a:solidFill>
                  <a:srgbClr val="CC00CC"/>
                </a:solidFill>
              </a:rPr>
              <a:t>"You loser, we lost because of you!"</a:t>
            </a:r>
            <a:endParaRPr lang="pl-PL" dirty="0">
              <a:solidFill>
                <a:srgbClr val="CC00CC"/>
              </a:solidFill>
            </a:endParaRPr>
          </a:p>
          <a:p>
            <a:pPr marL="0" indent="0">
              <a:buNone/>
            </a:pPr>
            <a:endParaRPr lang="pl-PL" dirty="0"/>
          </a:p>
          <a:p>
            <a:pPr marL="0" indent="0">
              <a:buNone/>
            </a:pPr>
            <a:r>
              <a:rPr lang="en-US" dirty="0"/>
              <a:t>During the break, he heard from a classmate that he had </a:t>
            </a:r>
            <a:r>
              <a:rPr lang="en-US" dirty="0">
                <a:solidFill>
                  <a:srgbClr val="CC00CC"/>
                </a:solidFill>
              </a:rPr>
              <a:t>"girly pants</a:t>
            </a:r>
            <a:r>
              <a:rPr lang="en-US" dirty="0"/>
              <a:t>" and saw others laughing at him.</a:t>
            </a:r>
            <a:endParaRPr lang="pl-PL" dirty="0"/>
          </a:p>
          <a:p>
            <a:pPr>
              <a:buFontTx/>
              <a:buChar char="-"/>
            </a:pPr>
            <a:endParaRPr lang="pl-PL" dirty="0"/>
          </a:p>
        </p:txBody>
      </p:sp>
      <p:sp>
        <p:nvSpPr>
          <p:cNvPr id="4" name="Symbol zastępczy zawartości 3">
            <a:extLst>
              <a:ext uri="{FF2B5EF4-FFF2-40B4-BE49-F238E27FC236}">
                <a16:creationId xmlns:a16="http://schemas.microsoft.com/office/drawing/2014/main" id="{2C4AE10C-B8D3-4C8A-BB09-9D40A47C5727}"/>
              </a:ext>
            </a:extLst>
          </p:cNvPr>
          <p:cNvSpPr>
            <a:spLocks noGrp="1"/>
          </p:cNvSpPr>
          <p:nvPr>
            <p:ph sz="half" idx="2"/>
          </p:nvPr>
        </p:nvSpPr>
        <p:spPr>
          <a:xfrm>
            <a:off x="4648200" y="1844824"/>
            <a:ext cx="4038600" cy="4281339"/>
          </a:xfrm>
        </p:spPr>
        <p:txBody>
          <a:bodyPr>
            <a:normAutofit fontScale="92500" lnSpcReduction="20000"/>
          </a:bodyPr>
          <a:lstStyle/>
          <a:p>
            <a:r>
              <a:rPr lang="en-US" sz="3500" b="1" dirty="0">
                <a:solidFill>
                  <a:srgbClr val="CC00CC"/>
                </a:solidFill>
              </a:rPr>
              <a:t>WHAT DOES HE FEEL?</a:t>
            </a:r>
          </a:p>
          <a:p>
            <a:r>
              <a:rPr lang="en-US" sz="3500" b="1" dirty="0">
                <a:solidFill>
                  <a:srgbClr val="CC00CC"/>
                </a:solidFill>
              </a:rPr>
              <a:t>WHAT DOES HE THINK ABOUT HIMSELF?</a:t>
            </a:r>
          </a:p>
          <a:p>
            <a:r>
              <a:rPr lang="en-US" sz="3500" b="1" dirty="0">
                <a:solidFill>
                  <a:srgbClr val="CC00CC"/>
                </a:solidFill>
              </a:rPr>
              <a:t>WHAT IS HIS SELF ESTEEM?</a:t>
            </a:r>
          </a:p>
          <a:p>
            <a:pPr marL="0" indent="0">
              <a:buNone/>
            </a:pPr>
            <a:endParaRPr lang="pl-PL" sz="3500" b="1" dirty="0">
              <a:solidFill>
                <a:srgbClr val="CC00CC"/>
              </a:solidFill>
            </a:endParaRPr>
          </a:p>
          <a:p>
            <a:endParaRPr lang="pl-PL" dirty="0"/>
          </a:p>
          <a:p>
            <a:endParaRPr lang="pl-PL" dirty="0"/>
          </a:p>
        </p:txBody>
      </p:sp>
    </p:spTree>
    <p:extLst>
      <p:ext uri="{BB962C8B-B14F-4D97-AF65-F5344CB8AC3E}">
        <p14:creationId xmlns:p14="http://schemas.microsoft.com/office/powerpoint/2010/main" val="3052664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8DDD16A-B085-4B64-82AD-4FD85F60BE3E}"/>
              </a:ext>
            </a:extLst>
          </p:cNvPr>
          <p:cNvSpPr>
            <a:spLocks noGrp="1"/>
          </p:cNvSpPr>
          <p:nvPr>
            <p:ph type="title"/>
          </p:nvPr>
        </p:nvSpPr>
        <p:spPr>
          <a:xfrm>
            <a:off x="457200" y="261386"/>
            <a:ext cx="8229600" cy="706090"/>
          </a:xfrm>
        </p:spPr>
        <p:txBody>
          <a:bodyPr>
            <a:normAutofit fontScale="90000"/>
          </a:bodyPr>
          <a:lstStyle/>
          <a:p>
            <a:r>
              <a:rPr lang="pl-PL" b="1" dirty="0">
                <a:solidFill>
                  <a:srgbClr val="00B0F0"/>
                </a:solidFill>
              </a:rPr>
              <a:t>9 </a:t>
            </a:r>
            <a:r>
              <a:rPr lang="pl-PL" b="1" dirty="0" err="1">
                <a:solidFill>
                  <a:srgbClr val="00B0F0"/>
                </a:solidFill>
              </a:rPr>
              <a:t>year-old</a:t>
            </a:r>
            <a:r>
              <a:rPr lang="pl-PL" b="1" dirty="0">
                <a:solidFill>
                  <a:srgbClr val="00B0F0"/>
                </a:solidFill>
              </a:rPr>
              <a:t> ELA</a:t>
            </a:r>
          </a:p>
        </p:txBody>
      </p:sp>
      <p:sp>
        <p:nvSpPr>
          <p:cNvPr id="3" name="Symbol zastępczy zawartości 2">
            <a:extLst>
              <a:ext uri="{FF2B5EF4-FFF2-40B4-BE49-F238E27FC236}">
                <a16:creationId xmlns:a16="http://schemas.microsoft.com/office/drawing/2014/main" id="{B1BAEA5E-B75E-4514-B281-C005A0C3036B}"/>
              </a:ext>
            </a:extLst>
          </p:cNvPr>
          <p:cNvSpPr>
            <a:spLocks noGrp="1"/>
          </p:cNvSpPr>
          <p:nvPr>
            <p:ph sz="half" idx="1"/>
          </p:nvPr>
        </p:nvSpPr>
        <p:spPr>
          <a:xfrm>
            <a:off x="457200" y="1340768"/>
            <a:ext cx="4038600" cy="4785395"/>
          </a:xfrm>
        </p:spPr>
        <p:txBody>
          <a:bodyPr>
            <a:normAutofit fontScale="70000" lnSpcReduction="20000"/>
          </a:bodyPr>
          <a:lstStyle/>
          <a:p>
            <a:r>
              <a:rPr lang="en-US" dirty="0"/>
              <a:t>She heard from her mother in the morning</a:t>
            </a:r>
            <a:r>
              <a:rPr lang="pl-PL" dirty="0"/>
              <a:t>: </a:t>
            </a:r>
            <a:br>
              <a:rPr lang="pl-PL" dirty="0"/>
            </a:br>
            <a:r>
              <a:rPr lang="en-US" dirty="0">
                <a:solidFill>
                  <a:srgbClr val="00B0F0"/>
                </a:solidFill>
              </a:rPr>
              <a:t>"What are you crying about again, you crybaby? I've had enough of your hysteria!"</a:t>
            </a:r>
            <a:endParaRPr lang="pl-PL" dirty="0">
              <a:solidFill>
                <a:srgbClr val="00B0F0"/>
              </a:solidFill>
            </a:endParaRPr>
          </a:p>
          <a:p>
            <a:endParaRPr lang="pl-PL" dirty="0"/>
          </a:p>
          <a:p>
            <a:r>
              <a:rPr lang="en-US" dirty="0"/>
              <a:t>At school, the teacher said</a:t>
            </a:r>
            <a:r>
              <a:rPr lang="pl-PL" dirty="0"/>
              <a:t>:</a:t>
            </a:r>
            <a:br>
              <a:rPr lang="pl-PL" dirty="0"/>
            </a:br>
            <a:r>
              <a:rPr lang="pl-PL" dirty="0"/>
              <a:t> </a:t>
            </a:r>
            <a:r>
              <a:rPr lang="en-US" dirty="0">
                <a:solidFill>
                  <a:srgbClr val="00B0F0"/>
                </a:solidFill>
              </a:rPr>
              <a:t>"Ela, you got an F in mathematics again. Without math you will have a hard time in life</a:t>
            </a:r>
            <a:r>
              <a:rPr lang="pl-PL" dirty="0">
                <a:solidFill>
                  <a:srgbClr val="00B0F0"/>
                </a:solidFill>
              </a:rPr>
              <a:t>”</a:t>
            </a:r>
          </a:p>
          <a:p>
            <a:endParaRPr lang="pl-PL" dirty="0"/>
          </a:p>
          <a:p>
            <a:r>
              <a:rPr lang="pl-PL" dirty="0"/>
              <a:t>Her </a:t>
            </a:r>
            <a:r>
              <a:rPr lang="pl-PL" dirty="0" err="1"/>
              <a:t>classmates</a:t>
            </a:r>
            <a:r>
              <a:rPr lang="pl-PL" dirty="0"/>
              <a:t> </a:t>
            </a:r>
            <a:r>
              <a:rPr lang="pl-PL" dirty="0" err="1"/>
              <a:t>told</a:t>
            </a:r>
            <a:r>
              <a:rPr lang="pl-PL" dirty="0"/>
              <a:t> </a:t>
            </a:r>
            <a:r>
              <a:rPr lang="pl-PL" dirty="0" err="1"/>
              <a:t>her</a:t>
            </a:r>
            <a:r>
              <a:rPr lang="pl-PL" dirty="0"/>
              <a:t>, </a:t>
            </a:r>
            <a:r>
              <a:rPr lang="en-US" dirty="0">
                <a:solidFill>
                  <a:srgbClr val="00B0F0"/>
                </a:solidFill>
              </a:rPr>
              <a:t>"You're weird because you don't listen to popular music and you don't wear jeans and they kicked her out of the group on Messenger</a:t>
            </a:r>
            <a:r>
              <a:rPr lang="pl-PL" dirty="0">
                <a:solidFill>
                  <a:srgbClr val="00B0F0"/>
                </a:solidFill>
              </a:rPr>
              <a:t>”</a:t>
            </a:r>
          </a:p>
        </p:txBody>
      </p:sp>
      <p:sp>
        <p:nvSpPr>
          <p:cNvPr id="4" name="Symbol zastępczy zawartości 3">
            <a:extLst>
              <a:ext uri="{FF2B5EF4-FFF2-40B4-BE49-F238E27FC236}">
                <a16:creationId xmlns:a16="http://schemas.microsoft.com/office/drawing/2014/main" id="{0EA454FF-B713-4989-9012-B341F7889587}"/>
              </a:ext>
            </a:extLst>
          </p:cNvPr>
          <p:cNvSpPr>
            <a:spLocks noGrp="1"/>
          </p:cNvSpPr>
          <p:nvPr>
            <p:ph sz="half" idx="2"/>
          </p:nvPr>
        </p:nvSpPr>
        <p:spPr>
          <a:xfrm>
            <a:off x="4648200" y="1340768"/>
            <a:ext cx="4038600" cy="4785395"/>
          </a:xfrm>
        </p:spPr>
        <p:txBody>
          <a:bodyPr>
            <a:noAutofit/>
          </a:bodyPr>
          <a:lstStyle/>
          <a:p>
            <a:r>
              <a:rPr lang="en-US" sz="3200" b="1" dirty="0">
                <a:solidFill>
                  <a:srgbClr val="00B0F0"/>
                </a:solidFill>
              </a:rPr>
              <a:t>WHAT DOES SHE FEEL?</a:t>
            </a:r>
          </a:p>
          <a:p>
            <a:r>
              <a:rPr lang="en-US" sz="3200" b="1" dirty="0">
                <a:solidFill>
                  <a:srgbClr val="00B0F0"/>
                </a:solidFill>
              </a:rPr>
              <a:t>WHAT DOES SHE THINK ABOUT HERSELF?</a:t>
            </a:r>
          </a:p>
          <a:p>
            <a:r>
              <a:rPr lang="en-US" sz="3200" b="1" dirty="0">
                <a:solidFill>
                  <a:srgbClr val="00B0F0"/>
                </a:solidFill>
              </a:rPr>
              <a:t>WHAT IS HER SELF ESTEEM?</a:t>
            </a:r>
          </a:p>
          <a:p>
            <a:endParaRPr lang="pl-PL" sz="3200" b="1" dirty="0">
              <a:solidFill>
                <a:srgbClr val="00B0F0"/>
              </a:solidFill>
            </a:endParaRPr>
          </a:p>
        </p:txBody>
      </p:sp>
    </p:spTree>
    <p:extLst>
      <p:ext uri="{BB962C8B-B14F-4D97-AF65-F5344CB8AC3E}">
        <p14:creationId xmlns:p14="http://schemas.microsoft.com/office/powerpoint/2010/main" val="2681889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zabawka, różne, kilka&#10;&#10;Opis wygenerowany automatycznie">
            <a:extLst>
              <a:ext uri="{FF2B5EF4-FFF2-40B4-BE49-F238E27FC236}">
                <a16:creationId xmlns:a16="http://schemas.microsoft.com/office/drawing/2014/main" id="{D2C631DD-BAB3-4994-9F48-7D051354068C}"/>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7161" y="4942251"/>
            <a:ext cx="3394720" cy="1909529"/>
          </a:xfrm>
          <a:prstGeom prst="rect">
            <a:avLst/>
          </a:prstGeom>
        </p:spPr>
      </p:pic>
      <p:sp>
        <p:nvSpPr>
          <p:cNvPr id="3" name="Symbol zastępczy zawartości 2">
            <a:extLst>
              <a:ext uri="{FF2B5EF4-FFF2-40B4-BE49-F238E27FC236}">
                <a16:creationId xmlns:a16="http://schemas.microsoft.com/office/drawing/2014/main" id="{49B8E992-B224-4E68-AE1D-1FE81A522765}"/>
              </a:ext>
            </a:extLst>
          </p:cNvPr>
          <p:cNvSpPr>
            <a:spLocks noGrp="1"/>
          </p:cNvSpPr>
          <p:nvPr>
            <p:ph idx="1"/>
          </p:nvPr>
        </p:nvSpPr>
        <p:spPr>
          <a:xfrm>
            <a:off x="457200" y="598376"/>
            <a:ext cx="8180363" cy="5619544"/>
          </a:xfrm>
        </p:spPr>
        <p:txBody>
          <a:bodyPr>
            <a:normAutofit/>
          </a:bodyPr>
          <a:lstStyle/>
          <a:p>
            <a:pPr algn="just"/>
            <a:r>
              <a:rPr lang="en-US" sz="3000" dirty="0">
                <a:solidFill>
                  <a:srgbClr val="FF0000"/>
                </a:solidFill>
                <a:latin typeface="Arial" panose="020B0604020202020204" pitchFamily="34" charset="0"/>
              </a:rPr>
              <a:t>Despite your flaws and weaknesses (everyone has them) - you are unique and needed.</a:t>
            </a:r>
            <a:endParaRPr lang="pl-PL" sz="3000" dirty="0">
              <a:solidFill>
                <a:srgbClr val="FF0000"/>
              </a:solidFill>
              <a:latin typeface="Arial" panose="020B0604020202020204" pitchFamily="34" charset="0"/>
            </a:endParaRPr>
          </a:p>
          <a:p>
            <a:pPr algn="just"/>
            <a:r>
              <a:rPr lang="en-US" sz="3000" dirty="0">
                <a:solidFill>
                  <a:srgbClr val="00B050"/>
                </a:solidFill>
                <a:latin typeface="Arial" panose="020B0604020202020204" pitchFamily="34" charset="0"/>
              </a:rPr>
              <a:t>Name your strengths, focus on them and build your life around them.</a:t>
            </a:r>
            <a:endParaRPr lang="pl-PL" sz="3000" dirty="0">
              <a:solidFill>
                <a:srgbClr val="00B050"/>
              </a:solidFill>
              <a:latin typeface="Arial" panose="020B0604020202020204" pitchFamily="34" charset="0"/>
            </a:endParaRPr>
          </a:p>
          <a:p>
            <a:pPr algn="just"/>
            <a:r>
              <a:rPr lang="en-US" dirty="0">
                <a:solidFill>
                  <a:srgbClr val="002060"/>
                </a:solidFill>
                <a:latin typeface="Arial" panose="020B0604020202020204" pitchFamily="34" charset="0"/>
              </a:rPr>
              <a:t>We are like a puzzle - each piece is needed to create the whole picture. Each one is different and that's WONDERFUL</a:t>
            </a:r>
            <a:endParaRPr lang="pl-PL" b="0" i="0" dirty="0">
              <a:solidFill>
                <a:srgbClr val="676767"/>
              </a:solidFill>
              <a:effectLst/>
              <a:latin typeface="Arial" panose="020B0604020202020204" pitchFamily="34" charset="0"/>
            </a:endParaRPr>
          </a:p>
          <a:p>
            <a:pPr algn="just">
              <a:buFont typeface="Arial" panose="020B0604020202020204" pitchFamily="34" charset="0"/>
              <a:buChar char="•"/>
            </a:pPr>
            <a:endParaRPr lang="pl-PL" b="0" i="0" dirty="0">
              <a:solidFill>
                <a:srgbClr val="676767"/>
              </a:solidFill>
              <a:effectLst/>
              <a:latin typeface="Arial" panose="020B0604020202020204" pitchFamily="34" charset="0"/>
            </a:endParaRPr>
          </a:p>
          <a:p>
            <a:endParaRPr lang="pl-PL" dirty="0"/>
          </a:p>
        </p:txBody>
      </p:sp>
      <p:pic>
        <p:nvPicPr>
          <p:cNvPr id="6" name="Obraz 5">
            <a:extLst>
              <a:ext uri="{FF2B5EF4-FFF2-40B4-BE49-F238E27FC236}">
                <a16:creationId xmlns:a16="http://schemas.microsoft.com/office/drawing/2014/main" id="{EEC40A26-3B11-4FFB-A6CE-F6DE06F8A902}"/>
              </a:ext>
            </a:extLst>
          </p:cNvPr>
          <p:cNvPicPr>
            <a:picLocks noChangeAspect="1"/>
          </p:cNvPicPr>
          <p:nvPr/>
        </p:nvPicPr>
        <p:blipFill>
          <a:blip r:embed="rId4"/>
          <a:stretch>
            <a:fillRect/>
          </a:stretch>
        </p:blipFill>
        <p:spPr>
          <a:xfrm>
            <a:off x="5652120" y="4622036"/>
            <a:ext cx="3491880" cy="2047324"/>
          </a:xfrm>
          <a:prstGeom prst="rect">
            <a:avLst/>
          </a:prstGeom>
        </p:spPr>
      </p:pic>
    </p:spTree>
    <p:extLst>
      <p:ext uri="{BB962C8B-B14F-4D97-AF65-F5344CB8AC3E}">
        <p14:creationId xmlns:p14="http://schemas.microsoft.com/office/powerpoint/2010/main" val="3231787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8AA043D-0A24-BBB1-D1ED-6F69BCE569F7}"/>
              </a:ext>
            </a:extLst>
          </p:cNvPr>
          <p:cNvSpPr>
            <a:spLocks noGrp="1"/>
          </p:cNvSpPr>
          <p:nvPr>
            <p:ph type="title"/>
          </p:nvPr>
        </p:nvSpPr>
        <p:spPr/>
        <p:txBody>
          <a:bodyPr>
            <a:normAutofit/>
          </a:bodyPr>
          <a:lstStyle/>
          <a:p>
            <a:r>
              <a:rPr lang="pl-PL" b="1" dirty="0" err="1">
                <a:solidFill>
                  <a:srgbClr val="00B050"/>
                </a:solidFill>
              </a:rPr>
              <a:t>Nonviolent</a:t>
            </a:r>
            <a:r>
              <a:rPr lang="pl-PL" b="1" dirty="0">
                <a:solidFill>
                  <a:srgbClr val="00B050"/>
                </a:solidFill>
              </a:rPr>
              <a:t> </a:t>
            </a:r>
            <a:r>
              <a:rPr lang="pl-PL" b="1" dirty="0" err="1">
                <a:solidFill>
                  <a:srgbClr val="00B050"/>
                </a:solidFill>
              </a:rPr>
              <a:t>Communication</a:t>
            </a:r>
            <a:r>
              <a:rPr lang="pl-PL" b="1" dirty="0">
                <a:solidFill>
                  <a:srgbClr val="00B050"/>
                </a:solidFill>
              </a:rPr>
              <a:t> (NVC)</a:t>
            </a:r>
          </a:p>
        </p:txBody>
      </p:sp>
      <p:sp>
        <p:nvSpPr>
          <p:cNvPr id="3" name="Symbol zastępczy zawartości 2">
            <a:extLst>
              <a:ext uri="{FF2B5EF4-FFF2-40B4-BE49-F238E27FC236}">
                <a16:creationId xmlns:a16="http://schemas.microsoft.com/office/drawing/2014/main" id="{6D2D833C-A72D-7FD2-402E-7AF76699EA26}"/>
              </a:ext>
            </a:extLst>
          </p:cNvPr>
          <p:cNvSpPr>
            <a:spLocks noGrp="1"/>
          </p:cNvSpPr>
          <p:nvPr>
            <p:ph idx="1"/>
          </p:nvPr>
        </p:nvSpPr>
        <p:spPr>
          <a:xfrm>
            <a:off x="457200" y="1590739"/>
            <a:ext cx="8229600" cy="4525963"/>
          </a:xfrm>
        </p:spPr>
        <p:txBody>
          <a:bodyPr/>
          <a:lstStyle/>
          <a:p>
            <a:pPr marL="0" indent="0" algn="ctr">
              <a:buNone/>
            </a:pPr>
            <a:r>
              <a:rPr lang="en-US" dirty="0"/>
              <a:t>The language of the giraffe VERSUS the language of the jackal </a:t>
            </a:r>
            <a:endParaRPr lang="pl-PL" dirty="0"/>
          </a:p>
        </p:txBody>
      </p:sp>
      <p:pic>
        <p:nvPicPr>
          <p:cNvPr id="7" name="Obraz 6">
            <a:extLst>
              <a:ext uri="{FF2B5EF4-FFF2-40B4-BE49-F238E27FC236}">
                <a16:creationId xmlns:a16="http://schemas.microsoft.com/office/drawing/2014/main" id="{A78F337E-5B5E-54D0-EE94-0B0D818B84F0}"/>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6611" y="2344651"/>
            <a:ext cx="2960399" cy="4457230"/>
          </a:xfrm>
          <a:prstGeom prst="rect">
            <a:avLst/>
          </a:prstGeom>
        </p:spPr>
      </p:pic>
      <p:pic>
        <p:nvPicPr>
          <p:cNvPr id="9" name="Obraz 8">
            <a:extLst>
              <a:ext uri="{FF2B5EF4-FFF2-40B4-BE49-F238E27FC236}">
                <a16:creationId xmlns:a16="http://schemas.microsoft.com/office/drawing/2014/main" id="{BDE46D81-F210-9F3D-98C4-C13BBD2E1C6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693724" y="3573016"/>
            <a:ext cx="4450275" cy="2543686"/>
          </a:xfrm>
          <a:prstGeom prst="rect">
            <a:avLst/>
          </a:prstGeom>
        </p:spPr>
      </p:pic>
    </p:spTree>
    <p:extLst>
      <p:ext uri="{BB962C8B-B14F-4D97-AF65-F5344CB8AC3E}">
        <p14:creationId xmlns:p14="http://schemas.microsoft.com/office/powerpoint/2010/main" val="2901951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DBFB530-0386-8653-DF59-3EF89981C3C3}"/>
              </a:ext>
            </a:extLst>
          </p:cNvPr>
          <p:cNvSpPr>
            <a:spLocks noGrp="1"/>
          </p:cNvSpPr>
          <p:nvPr>
            <p:ph type="title"/>
          </p:nvPr>
        </p:nvSpPr>
        <p:spPr>
          <a:xfrm>
            <a:off x="457200" y="274638"/>
            <a:ext cx="8229600" cy="562074"/>
          </a:xfrm>
        </p:spPr>
        <p:txBody>
          <a:bodyPr>
            <a:normAutofit fontScale="90000"/>
          </a:bodyPr>
          <a:lstStyle/>
          <a:p>
            <a:r>
              <a:rPr lang="en-US" b="1" dirty="0">
                <a:solidFill>
                  <a:srgbClr val="C00000"/>
                </a:solidFill>
              </a:rPr>
              <a:t>Language of the Jackal- the YOU message </a:t>
            </a:r>
            <a:endParaRPr lang="pl-PL" b="1" dirty="0">
              <a:solidFill>
                <a:srgbClr val="C00000"/>
              </a:solidFill>
            </a:endParaRPr>
          </a:p>
        </p:txBody>
      </p:sp>
      <p:sp>
        <p:nvSpPr>
          <p:cNvPr id="3" name="Symbol zastępczy zawartości 2">
            <a:extLst>
              <a:ext uri="{FF2B5EF4-FFF2-40B4-BE49-F238E27FC236}">
                <a16:creationId xmlns:a16="http://schemas.microsoft.com/office/drawing/2014/main" id="{445C7A76-6A68-EC55-D6D0-8D8FC4F832BC}"/>
              </a:ext>
            </a:extLst>
          </p:cNvPr>
          <p:cNvSpPr>
            <a:spLocks noGrp="1"/>
          </p:cNvSpPr>
          <p:nvPr>
            <p:ph idx="1"/>
          </p:nvPr>
        </p:nvSpPr>
        <p:spPr>
          <a:xfrm>
            <a:off x="457200" y="1031161"/>
            <a:ext cx="8229600" cy="5552201"/>
          </a:xfrm>
        </p:spPr>
        <p:txBody>
          <a:bodyPr>
            <a:normAutofit fontScale="92500" lnSpcReduction="10000"/>
          </a:bodyPr>
          <a:lstStyle/>
          <a:p>
            <a:pPr algn="just">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You always decide where to go, I'm sick of it!</a:t>
            </a:r>
          </a:p>
          <a:p>
            <a:pPr algn="just">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You never listen to me!</a:t>
            </a:r>
          </a:p>
          <a:p>
            <a:pPr algn="just">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Your problem. You are… lazy, weird!</a:t>
            </a:r>
          </a:p>
          <a:p>
            <a:pPr algn="just">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Why can't you act like the rest?</a:t>
            </a:r>
          </a:p>
          <a:p>
            <a:pPr algn="just">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You can't talk normally!</a:t>
            </a:r>
          </a:p>
          <a:p>
            <a:pPr algn="just">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You are oversensitive!</a:t>
            </a:r>
          </a:p>
          <a:p>
            <a:pPr algn="just">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Stop feeling sorry for yourself! Others have it worse than you.</a:t>
            </a:r>
            <a:endParaRPr lang="pl-PL" dirty="0">
              <a:highlight>
                <a:srgbClr val="FFFF00"/>
              </a:highlight>
              <a:latin typeface="Calibri" panose="020F0502020204030204" pitchFamily="34" charset="0"/>
              <a:cs typeface="Calibri" panose="020F0502020204030204" pitchFamily="34" charset="0"/>
            </a:endParaRPr>
          </a:p>
          <a:p>
            <a:pPr algn="ctr"/>
            <a:r>
              <a:rPr lang="en-US" sz="3800" b="1" dirty="0">
                <a:solidFill>
                  <a:srgbClr val="C00000"/>
                </a:solidFill>
                <a:latin typeface="Calibri" panose="020F0502020204030204" pitchFamily="34" charset="0"/>
                <a:cs typeface="Calibri" panose="020F0502020204030204" pitchFamily="34" charset="0"/>
              </a:rPr>
              <a:t>WHAT DO THESE MESSAGES CONTAIN?</a:t>
            </a:r>
            <a:endParaRPr lang="pl-PL" dirty="0"/>
          </a:p>
        </p:txBody>
      </p:sp>
    </p:spTree>
    <p:extLst>
      <p:ext uri="{BB962C8B-B14F-4D97-AF65-F5344CB8AC3E}">
        <p14:creationId xmlns:p14="http://schemas.microsoft.com/office/powerpoint/2010/main" val="1763711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DDB039DA-B44C-5B41-3730-52B84D8E5DFA}"/>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79512" y="-1"/>
            <a:ext cx="1800200" cy="2710413"/>
          </a:xfrm>
          <a:prstGeom prst="rect">
            <a:avLst/>
          </a:prstGeom>
        </p:spPr>
      </p:pic>
      <p:sp>
        <p:nvSpPr>
          <p:cNvPr id="2" name="Tytuł 1"/>
          <p:cNvSpPr>
            <a:spLocks noGrp="1"/>
          </p:cNvSpPr>
          <p:nvPr>
            <p:ph type="title"/>
          </p:nvPr>
        </p:nvSpPr>
        <p:spPr>
          <a:xfrm>
            <a:off x="1979712" y="261386"/>
            <a:ext cx="6707088" cy="1143000"/>
          </a:xfrm>
        </p:spPr>
        <p:txBody>
          <a:bodyPr/>
          <a:lstStyle/>
          <a:p>
            <a:r>
              <a:rPr lang="en-US" b="1" dirty="0">
                <a:solidFill>
                  <a:schemeClr val="tx2"/>
                </a:solidFill>
              </a:rPr>
              <a:t>Language of the Giraffe- the I message</a:t>
            </a:r>
            <a:endParaRPr lang="pl-PL" b="1" dirty="0">
              <a:solidFill>
                <a:schemeClr val="tx2"/>
              </a:solidFill>
            </a:endParaRPr>
          </a:p>
        </p:txBody>
      </p:sp>
      <p:sp>
        <p:nvSpPr>
          <p:cNvPr id="3" name="Symbol zastępczy zawartości 2"/>
          <p:cNvSpPr>
            <a:spLocks noGrp="1"/>
          </p:cNvSpPr>
          <p:nvPr>
            <p:ph idx="1"/>
          </p:nvPr>
        </p:nvSpPr>
        <p:spPr>
          <a:xfrm>
            <a:off x="480526" y="2708920"/>
            <a:ext cx="8229600" cy="4968552"/>
          </a:xfrm>
        </p:spPr>
        <p:txBody>
          <a:bodyPr>
            <a:normAutofit/>
          </a:bodyPr>
          <a:lstStyle/>
          <a:p>
            <a:pPr marL="0" indent="0" algn="just">
              <a:buNone/>
            </a:pPr>
            <a:r>
              <a:rPr lang="en-US" dirty="0"/>
              <a:t>It only says something about myself, my reactions and my feelings about the other person's behavior </a:t>
            </a:r>
            <a:endParaRPr lang="pl-PL" dirty="0"/>
          </a:p>
          <a:p>
            <a:pPr marL="0" indent="0" algn="just">
              <a:buNone/>
            </a:pPr>
            <a:endParaRPr lang="pl-PL" b="1" dirty="0">
              <a:solidFill>
                <a:srgbClr val="00B050"/>
              </a:solidFill>
              <a:latin typeface="Book Antiqua"/>
              <a:ea typeface="Calibri"/>
              <a:cs typeface="Times New Roman"/>
            </a:endParaRPr>
          </a:p>
          <a:p>
            <a:pPr marL="0" indent="0" algn="just">
              <a:buNone/>
            </a:pPr>
            <a:r>
              <a:rPr lang="en-US" b="1" dirty="0">
                <a:solidFill>
                  <a:srgbClr val="00B050"/>
                </a:solidFill>
                <a:latin typeface="Book Antiqua"/>
                <a:ea typeface="Calibri"/>
                <a:cs typeface="Times New Roman"/>
              </a:rPr>
              <a:t>"I'm sorry you don't call me back„</a:t>
            </a:r>
            <a:endParaRPr lang="pl-PL" b="1" dirty="0">
              <a:solidFill>
                <a:srgbClr val="00B050"/>
              </a:solidFill>
              <a:latin typeface="Book Antiqua"/>
              <a:ea typeface="Calibri"/>
              <a:cs typeface="Times New Roman"/>
            </a:endParaRPr>
          </a:p>
          <a:p>
            <a:pPr marL="0" indent="0" algn="just">
              <a:buNone/>
            </a:pPr>
            <a:endParaRPr lang="pl-PL" b="1" dirty="0">
              <a:latin typeface="Book Antiqua"/>
              <a:ea typeface="Calibri"/>
              <a:cs typeface="Times New Roman"/>
            </a:endParaRPr>
          </a:p>
          <a:p>
            <a:pPr marL="0" indent="0" algn="just">
              <a:buNone/>
            </a:pPr>
            <a:r>
              <a:rPr lang="pl-PL" b="1" dirty="0" err="1">
                <a:latin typeface="Book Antiqua"/>
                <a:ea typeface="Calibri"/>
                <a:cs typeface="Times New Roman"/>
              </a:rPr>
              <a:t>Instead</a:t>
            </a:r>
            <a:r>
              <a:rPr lang="pl-PL" b="1" dirty="0">
                <a:latin typeface="Book Antiqua"/>
                <a:ea typeface="Calibri"/>
                <a:cs typeface="Times New Roman"/>
              </a:rPr>
              <a:t> of  – </a:t>
            </a:r>
            <a:r>
              <a:rPr lang="en-US" b="1" dirty="0">
                <a:solidFill>
                  <a:srgbClr val="C00000"/>
                </a:solidFill>
                <a:latin typeface="Book Antiqua"/>
                <a:ea typeface="Calibri"/>
                <a:cs typeface="Times New Roman"/>
              </a:rPr>
              <a:t>You never call me back!</a:t>
            </a:r>
            <a:endParaRPr lang="pl-PL" b="1" dirty="0">
              <a:solidFill>
                <a:srgbClr val="C00000"/>
              </a:solidFill>
              <a:latin typeface="Book Antiqua"/>
              <a:ea typeface="Calibri"/>
              <a:cs typeface="Times New Roman"/>
            </a:endParaRPr>
          </a:p>
          <a:p>
            <a:pPr marL="0" indent="0" algn="ctr">
              <a:lnSpc>
                <a:spcPct val="115000"/>
              </a:lnSpc>
              <a:spcAft>
                <a:spcPts val="1000"/>
              </a:spcAft>
              <a:buNone/>
            </a:pPr>
            <a:endParaRPr lang="pl-PL" b="1" dirty="0">
              <a:solidFill>
                <a:srgbClr val="92D050"/>
              </a:solidFill>
              <a:ea typeface="Calibri"/>
              <a:cs typeface="Times New Roman"/>
            </a:endParaRPr>
          </a:p>
          <a:p>
            <a:pPr marL="0" indent="0">
              <a:lnSpc>
                <a:spcPct val="115000"/>
              </a:lnSpc>
              <a:spcAft>
                <a:spcPts val="1000"/>
              </a:spcAft>
              <a:buNone/>
            </a:pPr>
            <a:endParaRPr lang="pl-PL" b="1" dirty="0">
              <a:solidFill>
                <a:schemeClr val="accent2"/>
              </a:solidFill>
              <a:ea typeface="Calibri"/>
              <a:cs typeface="Times New Roman"/>
            </a:endParaRPr>
          </a:p>
          <a:p>
            <a:pPr marL="0" indent="0">
              <a:buNone/>
            </a:pPr>
            <a:endParaRPr lang="pl-PL" dirty="0"/>
          </a:p>
        </p:txBody>
      </p:sp>
    </p:spTree>
    <p:extLst>
      <p:ext uri="{BB962C8B-B14F-4D97-AF65-F5344CB8AC3E}">
        <p14:creationId xmlns:p14="http://schemas.microsoft.com/office/powerpoint/2010/main" val="238909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C15F532-09C7-3A5A-77F0-83753946A188}"/>
              </a:ext>
            </a:extLst>
          </p:cNvPr>
          <p:cNvSpPr>
            <a:spLocks noGrp="1"/>
          </p:cNvSpPr>
          <p:nvPr>
            <p:ph type="title"/>
          </p:nvPr>
        </p:nvSpPr>
        <p:spPr>
          <a:xfrm>
            <a:off x="457200" y="0"/>
            <a:ext cx="8229600" cy="1143000"/>
          </a:xfrm>
        </p:spPr>
        <p:txBody>
          <a:bodyPr>
            <a:normAutofit fontScale="90000"/>
          </a:bodyPr>
          <a:lstStyle/>
          <a:p>
            <a:r>
              <a:rPr lang="en-US" b="1" dirty="0">
                <a:solidFill>
                  <a:srgbClr val="0070C0"/>
                </a:solidFill>
              </a:rPr>
              <a:t>Language of the Giraffe- the I message</a:t>
            </a:r>
            <a:endParaRPr lang="pl-PL" b="1" dirty="0">
              <a:solidFill>
                <a:srgbClr val="0070C0"/>
              </a:solidFill>
            </a:endParaRPr>
          </a:p>
        </p:txBody>
      </p:sp>
      <p:sp>
        <p:nvSpPr>
          <p:cNvPr id="3" name="Symbol zastępczy zawartości 2">
            <a:extLst>
              <a:ext uri="{FF2B5EF4-FFF2-40B4-BE49-F238E27FC236}">
                <a16:creationId xmlns:a16="http://schemas.microsoft.com/office/drawing/2014/main" id="{C6D5E076-D53B-CD8A-558D-EE1A53D4B406}"/>
              </a:ext>
            </a:extLst>
          </p:cNvPr>
          <p:cNvSpPr>
            <a:spLocks noGrp="1"/>
          </p:cNvSpPr>
          <p:nvPr>
            <p:ph idx="1"/>
          </p:nvPr>
        </p:nvSpPr>
        <p:spPr>
          <a:xfrm>
            <a:off x="323528" y="1168287"/>
            <a:ext cx="8568952" cy="5429065"/>
          </a:xfrm>
        </p:spPr>
        <p:txBody>
          <a:bodyPr>
            <a:normAutofit lnSpcReduction="10000"/>
          </a:bodyPr>
          <a:lstStyle/>
          <a:p>
            <a:r>
              <a:rPr lang="en-US" dirty="0"/>
              <a:t>I don't like it when you always decide where we go, this time I want to decide.</a:t>
            </a:r>
          </a:p>
          <a:p>
            <a:r>
              <a:rPr lang="en-US" dirty="0"/>
              <a:t>I feel ignored when you don’t text me back.</a:t>
            </a:r>
          </a:p>
          <a:p>
            <a:r>
              <a:rPr lang="en-US" dirty="0"/>
              <a:t>It's hard for me to hear that I'm oversensitive, it's like my feelings are being judged.</a:t>
            </a:r>
          </a:p>
          <a:p>
            <a:r>
              <a:rPr lang="en-US" dirty="0"/>
              <a:t>I don’t allow you (or anybody else) to talk to me that way!</a:t>
            </a:r>
          </a:p>
          <a:p>
            <a:r>
              <a:rPr lang="en-US" dirty="0"/>
              <a:t>I need you to help me this time.</a:t>
            </a:r>
          </a:p>
          <a:p>
            <a:endParaRPr lang="pl-PL" dirty="0"/>
          </a:p>
          <a:p>
            <a:pPr algn="ctr"/>
            <a:r>
              <a:rPr lang="en-US" b="1" dirty="0">
                <a:solidFill>
                  <a:srgbClr val="0070C0"/>
                </a:solidFill>
              </a:rPr>
              <a:t>WHAT DON’T THESE MESSAGES CONTAIN?</a:t>
            </a:r>
            <a:endParaRPr lang="pl-PL" dirty="0"/>
          </a:p>
          <a:p>
            <a:endParaRPr lang="pl-PL" dirty="0"/>
          </a:p>
          <a:p>
            <a:endParaRPr lang="pl-PL" dirty="0"/>
          </a:p>
        </p:txBody>
      </p:sp>
    </p:spTree>
    <p:extLst>
      <p:ext uri="{BB962C8B-B14F-4D97-AF65-F5344CB8AC3E}">
        <p14:creationId xmlns:p14="http://schemas.microsoft.com/office/powerpoint/2010/main" val="3148367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69C46E4-6245-4B40-A1D3-53072A9CD6E2}"/>
              </a:ext>
            </a:extLst>
          </p:cNvPr>
          <p:cNvSpPr>
            <a:spLocks noGrp="1"/>
          </p:cNvSpPr>
          <p:nvPr>
            <p:ph type="title"/>
          </p:nvPr>
        </p:nvSpPr>
        <p:spPr/>
        <p:txBody>
          <a:bodyPr/>
          <a:lstStyle/>
          <a:p>
            <a:r>
              <a:rPr lang="pl-PL" b="1" dirty="0">
                <a:solidFill>
                  <a:srgbClr val="0070C0"/>
                </a:solidFill>
              </a:rPr>
              <a:t>ADVANTAGES of “</a:t>
            </a:r>
            <a:r>
              <a:rPr lang="pl-PL" b="1" dirty="0" err="1">
                <a:solidFill>
                  <a:srgbClr val="0070C0"/>
                </a:solidFill>
              </a:rPr>
              <a:t>giraffe</a:t>
            </a:r>
            <a:r>
              <a:rPr lang="pl-PL" b="1" dirty="0">
                <a:solidFill>
                  <a:srgbClr val="0070C0"/>
                </a:solidFill>
              </a:rPr>
              <a:t> </a:t>
            </a:r>
            <a:r>
              <a:rPr lang="pl-PL" b="1" dirty="0" err="1">
                <a:solidFill>
                  <a:srgbClr val="0070C0"/>
                </a:solidFill>
              </a:rPr>
              <a:t>language</a:t>
            </a:r>
            <a:r>
              <a:rPr lang="pl-PL" b="1" dirty="0">
                <a:solidFill>
                  <a:srgbClr val="0070C0"/>
                </a:solidFill>
              </a:rPr>
              <a:t>”</a:t>
            </a:r>
          </a:p>
        </p:txBody>
      </p:sp>
      <p:sp>
        <p:nvSpPr>
          <p:cNvPr id="3" name="Symbol zastępczy zawartości 2">
            <a:extLst>
              <a:ext uri="{FF2B5EF4-FFF2-40B4-BE49-F238E27FC236}">
                <a16:creationId xmlns:a16="http://schemas.microsoft.com/office/drawing/2014/main" id="{B52ACCF7-6E77-4229-891C-B551AD0C7A86}"/>
              </a:ext>
            </a:extLst>
          </p:cNvPr>
          <p:cNvSpPr>
            <a:spLocks noGrp="1"/>
          </p:cNvSpPr>
          <p:nvPr>
            <p:ph idx="1"/>
          </p:nvPr>
        </p:nvSpPr>
        <p:spPr>
          <a:xfrm>
            <a:off x="179512" y="1417638"/>
            <a:ext cx="8712968" cy="4708525"/>
          </a:xfrm>
        </p:spPr>
        <p:txBody>
          <a:bodyPr/>
          <a:lstStyle/>
          <a:p>
            <a:r>
              <a:rPr lang="en-US" dirty="0"/>
              <a:t>it does </a:t>
            </a:r>
            <a:r>
              <a:rPr lang="en-US" dirty="0">
                <a:solidFill>
                  <a:srgbClr val="FF0000"/>
                </a:solidFill>
              </a:rPr>
              <a:t>not</a:t>
            </a:r>
            <a:r>
              <a:rPr lang="en-US" dirty="0"/>
              <a:t> judge the other person,</a:t>
            </a:r>
          </a:p>
          <a:p>
            <a:r>
              <a:rPr lang="en-US" dirty="0"/>
              <a:t>is concrete, based on facts,</a:t>
            </a:r>
          </a:p>
          <a:p>
            <a:r>
              <a:rPr lang="en-US" dirty="0"/>
              <a:t>it is personal, so it increases the level of openness in the relationship</a:t>
            </a:r>
          </a:p>
          <a:p>
            <a:r>
              <a:rPr lang="en-US" dirty="0"/>
              <a:t>the </a:t>
            </a:r>
            <a:r>
              <a:rPr lang="en-US" dirty="0">
                <a:solidFill>
                  <a:srgbClr val="FF0000"/>
                </a:solidFill>
              </a:rPr>
              <a:t>YOU message: "You are selfish. As usual, you're not listening to me!"</a:t>
            </a:r>
          </a:p>
          <a:p>
            <a:r>
              <a:rPr lang="en-US" dirty="0">
                <a:solidFill>
                  <a:srgbClr val="0070C0"/>
                </a:solidFill>
              </a:rPr>
              <a:t>the I message: "I feel ignored when you look at your phone while I'm talking to you"</a:t>
            </a:r>
          </a:p>
        </p:txBody>
      </p:sp>
    </p:spTree>
    <p:extLst>
      <p:ext uri="{BB962C8B-B14F-4D97-AF65-F5344CB8AC3E}">
        <p14:creationId xmlns:p14="http://schemas.microsoft.com/office/powerpoint/2010/main" val="986702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116632"/>
            <a:ext cx="8229600" cy="864096"/>
          </a:xfrm>
        </p:spPr>
        <p:txBody>
          <a:bodyPr/>
          <a:lstStyle/>
          <a:p>
            <a:r>
              <a:rPr lang="pl-PL" b="1" dirty="0" err="1">
                <a:solidFill>
                  <a:srgbClr val="0070C0"/>
                </a:solidFill>
              </a:rPr>
              <a:t>Find</a:t>
            </a:r>
            <a:r>
              <a:rPr lang="pl-PL" b="1" dirty="0">
                <a:solidFill>
                  <a:srgbClr val="0070C0"/>
                </a:solidFill>
              </a:rPr>
              <a:t> the "I MESSAGE"</a:t>
            </a:r>
          </a:p>
        </p:txBody>
      </p:sp>
      <p:sp>
        <p:nvSpPr>
          <p:cNvPr id="3" name="Symbol zastępczy zawartości 2"/>
          <p:cNvSpPr>
            <a:spLocks noGrp="1"/>
          </p:cNvSpPr>
          <p:nvPr>
            <p:ph idx="1"/>
          </p:nvPr>
        </p:nvSpPr>
        <p:spPr>
          <a:xfrm>
            <a:off x="107504" y="1052736"/>
            <a:ext cx="8856984" cy="4929411"/>
          </a:xfrm>
        </p:spPr>
        <p:txBody>
          <a:bodyPr/>
          <a:lstStyle/>
          <a:p>
            <a:pPr lvl="0" algn="just"/>
            <a:r>
              <a:rPr lang="en-US" sz="2800" i="1" dirty="0"/>
              <a:t>I don't like it when you're late for our meetings.</a:t>
            </a:r>
          </a:p>
          <a:p>
            <a:pPr lvl="0" algn="just"/>
            <a:r>
              <a:rPr lang="en-US" sz="2800" i="1" dirty="0"/>
              <a:t>Stop feeling sorry for yourself and start learning.</a:t>
            </a:r>
          </a:p>
          <a:p>
            <a:pPr lvl="0" algn="just"/>
            <a:r>
              <a:rPr lang="en-US" sz="2800" i="1" dirty="0"/>
              <a:t>It bothers me that you're talking on the phone now.</a:t>
            </a:r>
          </a:p>
          <a:p>
            <a:pPr lvl="0" algn="just"/>
            <a:r>
              <a:rPr lang="en-US" sz="2800" i="1" dirty="0"/>
              <a:t>You're extremely irresponsible, you're late</a:t>
            </a:r>
          </a:p>
          <a:p>
            <a:pPr lvl="0" algn="just"/>
            <a:r>
              <a:rPr lang="en-US" sz="2800" i="1" dirty="0"/>
              <a:t>It's your fault, because of you I didn't manage to finish the test</a:t>
            </a:r>
          </a:p>
          <a:p>
            <a:pPr lvl="0" algn="just"/>
            <a:r>
              <a:rPr lang="en-US" sz="2800" i="1" dirty="0"/>
              <a:t>You're lazy, you keep putting things off until later</a:t>
            </a:r>
          </a:p>
          <a:p>
            <a:pPr lvl="0" algn="just"/>
            <a:r>
              <a:rPr lang="en-US" sz="2800" i="1" dirty="0"/>
              <a:t>I can't concentrate in this mess</a:t>
            </a:r>
          </a:p>
          <a:p>
            <a:pPr lvl="0" algn="just"/>
            <a:r>
              <a:rPr lang="en-US" sz="2800" i="1" dirty="0"/>
              <a:t>I feel bad when you don't reply to me</a:t>
            </a:r>
          </a:p>
          <a:p>
            <a:pPr lvl="0" algn="just"/>
            <a:r>
              <a:rPr lang="en-US" sz="2800" i="1" dirty="0"/>
              <a:t>I feel angry when you talk to me like this</a:t>
            </a:r>
          </a:p>
        </p:txBody>
      </p:sp>
    </p:spTree>
    <p:extLst>
      <p:ext uri="{BB962C8B-B14F-4D97-AF65-F5344CB8AC3E}">
        <p14:creationId xmlns:p14="http://schemas.microsoft.com/office/powerpoint/2010/main" val="2441658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ytuł 1"/>
          <p:cNvSpPr>
            <a:spLocks noGrp="1"/>
          </p:cNvSpPr>
          <p:nvPr>
            <p:ph type="title"/>
          </p:nvPr>
        </p:nvSpPr>
        <p:spPr/>
        <p:txBody>
          <a:bodyPr/>
          <a:lstStyle/>
          <a:p>
            <a:r>
              <a:rPr lang="en-US" altLang="pl-PL" b="1" dirty="0">
                <a:solidFill>
                  <a:srgbClr val="C00000"/>
                </a:solidFill>
              </a:rPr>
              <a:t>Change the “YOU message” to the “I message”</a:t>
            </a:r>
            <a:endParaRPr lang="pl-PL" altLang="pl-PL" b="1" dirty="0">
              <a:solidFill>
                <a:srgbClr val="C00000"/>
              </a:solidFill>
            </a:endParaRPr>
          </a:p>
        </p:txBody>
      </p:sp>
      <p:sp>
        <p:nvSpPr>
          <p:cNvPr id="20483" name="Symbol zastępczy zawartości 2"/>
          <p:cNvSpPr>
            <a:spLocks noGrp="1"/>
          </p:cNvSpPr>
          <p:nvPr>
            <p:ph idx="1"/>
          </p:nvPr>
        </p:nvSpPr>
        <p:spPr/>
        <p:txBody>
          <a:bodyPr/>
          <a:lstStyle/>
          <a:p>
            <a:r>
              <a:rPr lang="en-US" altLang="pl-PL" dirty="0"/>
              <a:t>You always interrupt me when I'm talking„</a:t>
            </a:r>
            <a:endParaRPr lang="pl-PL" altLang="pl-PL" dirty="0"/>
          </a:p>
          <a:p>
            <a:endParaRPr lang="en-US" altLang="pl-PL" dirty="0"/>
          </a:p>
          <a:p>
            <a:r>
              <a:rPr lang="en-US" altLang="pl-PL" dirty="0"/>
              <a:t>"You never listen to what I say„</a:t>
            </a:r>
            <a:endParaRPr lang="pl-PL" altLang="pl-PL" dirty="0"/>
          </a:p>
          <a:p>
            <a:endParaRPr lang="en-US" altLang="pl-PL" dirty="0"/>
          </a:p>
          <a:p>
            <a:r>
              <a:rPr lang="en-US" altLang="pl-PL" dirty="0"/>
              <a:t>"You keep taking my charger without asking„</a:t>
            </a:r>
            <a:endParaRPr lang="pl-PL" altLang="pl-PL" dirty="0"/>
          </a:p>
          <a:p>
            <a:endParaRPr lang="en-US" altLang="pl-PL" dirty="0"/>
          </a:p>
          <a:p>
            <a:r>
              <a:rPr lang="en-US" altLang="pl-PL" dirty="0"/>
              <a:t>"You are so messy, how could you lose my notebook?!"</a:t>
            </a:r>
          </a:p>
          <a:p>
            <a:pPr marL="0" indent="0">
              <a:buNone/>
            </a:pPr>
            <a:endParaRPr lang="pl-PL" altLang="pl-PL" dirty="0"/>
          </a:p>
          <a:p>
            <a:endParaRPr lang="pl-PL" altLang="pl-PL" dirty="0"/>
          </a:p>
        </p:txBody>
      </p:sp>
    </p:spTree>
    <p:extLst>
      <p:ext uri="{BB962C8B-B14F-4D97-AF65-F5344CB8AC3E}">
        <p14:creationId xmlns:p14="http://schemas.microsoft.com/office/powerpoint/2010/main" val="2159942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D7A3300-A3A3-4B3F-855F-0B14FE7544BB}"/>
              </a:ext>
            </a:extLst>
          </p:cNvPr>
          <p:cNvSpPr>
            <a:spLocks noGrp="1"/>
          </p:cNvSpPr>
          <p:nvPr>
            <p:ph type="title"/>
          </p:nvPr>
        </p:nvSpPr>
        <p:spPr/>
        <p:txBody>
          <a:bodyPr/>
          <a:lstStyle/>
          <a:p>
            <a:r>
              <a:rPr lang="pl-PL" b="1" dirty="0" err="1"/>
              <a:t>Who</a:t>
            </a:r>
            <a:r>
              <a:rPr lang="pl-PL" b="1" dirty="0"/>
              <a:t> </a:t>
            </a:r>
            <a:r>
              <a:rPr lang="pl-PL" b="1" dirty="0" err="1"/>
              <a:t>am</a:t>
            </a:r>
            <a:r>
              <a:rPr lang="pl-PL" b="1" dirty="0"/>
              <a:t> I?</a:t>
            </a:r>
          </a:p>
        </p:txBody>
      </p:sp>
      <p:sp>
        <p:nvSpPr>
          <p:cNvPr id="3" name="Symbol zastępczy zawartości 2">
            <a:extLst>
              <a:ext uri="{FF2B5EF4-FFF2-40B4-BE49-F238E27FC236}">
                <a16:creationId xmlns:a16="http://schemas.microsoft.com/office/drawing/2014/main" id="{F350EFF7-5F4D-4D63-9DED-989C7588AEAC}"/>
              </a:ext>
            </a:extLst>
          </p:cNvPr>
          <p:cNvSpPr>
            <a:spLocks noGrp="1"/>
          </p:cNvSpPr>
          <p:nvPr>
            <p:ph idx="1"/>
          </p:nvPr>
        </p:nvSpPr>
        <p:spPr>
          <a:xfrm>
            <a:off x="107504" y="1417638"/>
            <a:ext cx="8579296" cy="4708525"/>
          </a:xfrm>
        </p:spPr>
        <p:txBody>
          <a:bodyPr/>
          <a:lstStyle/>
          <a:p>
            <a:pPr algn="ctr"/>
            <a:r>
              <a:rPr lang="en-US" dirty="0"/>
              <a:t>Getting to know yourself as a condition to happy life and healthy relationship with people </a:t>
            </a:r>
            <a:endParaRPr lang="pl-PL" dirty="0"/>
          </a:p>
        </p:txBody>
      </p:sp>
      <p:pic>
        <p:nvPicPr>
          <p:cNvPr id="11" name="Obraz 10">
            <a:extLst>
              <a:ext uri="{FF2B5EF4-FFF2-40B4-BE49-F238E27FC236}">
                <a16:creationId xmlns:a16="http://schemas.microsoft.com/office/drawing/2014/main" id="{8D5E0725-F8CB-47C3-83AB-92DD1687B21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51005" y="3429000"/>
            <a:ext cx="1485900" cy="1724025"/>
          </a:xfrm>
          <a:prstGeom prst="rect">
            <a:avLst/>
          </a:prstGeom>
        </p:spPr>
      </p:pic>
      <p:pic>
        <p:nvPicPr>
          <p:cNvPr id="13" name="Obraz 12">
            <a:extLst>
              <a:ext uri="{FF2B5EF4-FFF2-40B4-BE49-F238E27FC236}">
                <a16:creationId xmlns:a16="http://schemas.microsoft.com/office/drawing/2014/main" id="{654156A2-ACC0-406C-AACF-A03B954564A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55576" y="2823131"/>
            <a:ext cx="5545535" cy="3888432"/>
          </a:xfrm>
          <a:prstGeom prst="rect">
            <a:avLst/>
          </a:prstGeom>
        </p:spPr>
      </p:pic>
    </p:spTree>
    <p:extLst>
      <p:ext uri="{BB962C8B-B14F-4D97-AF65-F5344CB8AC3E}">
        <p14:creationId xmlns:p14="http://schemas.microsoft.com/office/powerpoint/2010/main" val="4257634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F3C131-0005-40C7-30B8-7F00E56C11C6}"/>
              </a:ext>
            </a:extLst>
          </p:cNvPr>
          <p:cNvSpPr>
            <a:spLocks noGrp="1"/>
          </p:cNvSpPr>
          <p:nvPr>
            <p:ph type="title"/>
          </p:nvPr>
        </p:nvSpPr>
        <p:spPr>
          <a:xfrm>
            <a:off x="484515" y="1352"/>
            <a:ext cx="8229600" cy="1143000"/>
          </a:xfrm>
        </p:spPr>
        <p:txBody>
          <a:bodyPr/>
          <a:lstStyle/>
          <a:p>
            <a:r>
              <a:rPr lang="en-US" sz="3200" b="1" dirty="0">
                <a:solidFill>
                  <a:srgbClr val="0070C0"/>
                </a:solidFill>
                <a:latin typeface="Calibri" panose="020F0502020204030204" pitchFamily="34" charset="0"/>
                <a:ea typeface="Calibri" panose="020F0502020204030204" pitchFamily="34" charset="0"/>
                <a:cs typeface="Calibri" panose="020F0502020204030204" pitchFamily="34" charset="0"/>
              </a:rPr>
              <a:t>The 4-step model of Nonviolent Communication</a:t>
            </a:r>
            <a:endParaRPr lang="pl-PL" b="1" dirty="0">
              <a:solidFill>
                <a:srgbClr val="0070C0"/>
              </a:solidFill>
            </a:endParaRPr>
          </a:p>
        </p:txBody>
      </p:sp>
      <p:sp>
        <p:nvSpPr>
          <p:cNvPr id="3" name="Symbol zastępczy zawartości 2">
            <a:extLst>
              <a:ext uri="{FF2B5EF4-FFF2-40B4-BE49-F238E27FC236}">
                <a16:creationId xmlns:a16="http://schemas.microsoft.com/office/drawing/2014/main" id="{F263C3B1-0D7F-D3F8-A662-BA7EFC2572D5}"/>
              </a:ext>
            </a:extLst>
          </p:cNvPr>
          <p:cNvSpPr>
            <a:spLocks noGrp="1"/>
          </p:cNvSpPr>
          <p:nvPr>
            <p:ph idx="1"/>
          </p:nvPr>
        </p:nvSpPr>
        <p:spPr>
          <a:xfrm>
            <a:off x="395536" y="980728"/>
            <a:ext cx="8229600" cy="4525963"/>
          </a:xfrm>
        </p:spPr>
        <p:txBody>
          <a:bodyPr/>
          <a:lstStyle/>
          <a:p>
            <a:pPr algn="just">
              <a:lnSpc>
                <a:spcPct val="107000"/>
              </a:lnSpc>
              <a:spcAft>
                <a:spcPts val="800"/>
              </a:spcAft>
            </a:pPr>
            <a:r>
              <a:rPr lang="pl-PL" sz="3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1. </a:t>
            </a:r>
            <a:r>
              <a:rPr lang="en-US" dirty="0">
                <a:solidFill>
                  <a:srgbClr val="00B050"/>
                </a:solidFill>
                <a:latin typeface="Calibri" panose="020F0502020204030204" pitchFamily="34" charset="0"/>
                <a:ea typeface="Calibri" panose="020F0502020204030204" pitchFamily="34" charset="0"/>
                <a:cs typeface="Calibri" panose="020F0502020204030204" pitchFamily="34" charset="0"/>
              </a:rPr>
              <a:t>Expressing my feelings </a:t>
            </a:r>
            <a:endParaRPr lang="pl-PL" dirty="0">
              <a:solidFill>
                <a:srgbClr val="00B050"/>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Aft>
                <a:spcPts val="800"/>
              </a:spcAft>
              <a:buNone/>
            </a:pPr>
            <a:r>
              <a:rPr lang="en-US" sz="2800" i="1" dirty="0">
                <a:solidFill>
                  <a:srgbClr val="00B050"/>
                </a:solidFill>
                <a:latin typeface="Calibri" panose="020F0502020204030204" pitchFamily="34" charset="0"/>
                <a:ea typeface="Calibri" panose="020F0502020204030204" pitchFamily="34" charset="0"/>
                <a:cs typeface="Calibri" panose="020F0502020204030204" pitchFamily="34" charset="0"/>
              </a:rPr>
              <a:t>I feel/I don't like/I am</a:t>
            </a:r>
            <a:r>
              <a:rPr lang="pl-PL" sz="2800" i="1" dirty="0">
                <a:solidFill>
                  <a:srgbClr val="00B050"/>
                </a:solidFill>
                <a:latin typeface="Calibri" panose="020F0502020204030204" pitchFamily="34" charset="0"/>
                <a:ea typeface="Calibri" panose="020F0502020204030204" pitchFamily="34" charset="0"/>
                <a:cs typeface="Calibri" panose="020F0502020204030204" pitchFamily="34" charset="0"/>
              </a:rPr>
              <a:t>……………………………………………….</a:t>
            </a:r>
            <a:r>
              <a:rPr lang="pl-PL" sz="3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a:t>
            </a:r>
            <a:endParaRPr lang="pl-PL" sz="2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sz="3200" dirty="0">
                <a:solidFill>
                  <a:schemeClr val="accent6">
                    <a:lumMod val="75000"/>
                  </a:schemeClr>
                </a:solidFill>
                <a:effectLst/>
                <a:latin typeface="Calibri" panose="020F0502020204030204" pitchFamily="34" charset="0"/>
                <a:ea typeface="Calibri" panose="020F0502020204030204" pitchFamily="34" charset="0"/>
                <a:cs typeface="Calibri" panose="020F0502020204030204" pitchFamily="34" charset="0"/>
              </a:rPr>
              <a:t> 2. </a:t>
            </a:r>
            <a:r>
              <a:rPr lang="en-US"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Description of the facts to which we refer - observations without judgment.    </a:t>
            </a:r>
            <a:br>
              <a:rPr lang="pl-PL"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br>
            <a:r>
              <a:rPr lang="en-US" sz="2800" i="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When……</a:t>
            </a:r>
            <a:r>
              <a:rPr lang="pl-PL" sz="2800" i="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US" sz="2800" i="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(description of facts)</a:t>
            </a:r>
            <a:endParaRPr lang="pl-PL" i="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pl-PL" sz="3200" dirty="0">
                <a:effectLst/>
                <a:latin typeface="Calibri" panose="020F0502020204030204" pitchFamily="34" charset="0"/>
                <a:ea typeface="Calibri" panose="020F0502020204030204" pitchFamily="34" charset="0"/>
                <a:cs typeface="Calibri" panose="020F0502020204030204" pitchFamily="34" charset="0"/>
              </a:rPr>
              <a:t>3. </a:t>
            </a:r>
            <a:r>
              <a:rPr lang="en-US" dirty="0">
                <a:latin typeface="Calibri" panose="020F0502020204030204" pitchFamily="34" charset="0"/>
                <a:ea typeface="Calibri" panose="020F0502020204030204" pitchFamily="34" charset="0"/>
                <a:cs typeface="Calibri" panose="020F0502020204030204" pitchFamily="34" charset="0"/>
              </a:rPr>
              <a:t>Expressing my needs – </a:t>
            </a:r>
            <a:br>
              <a:rPr lang="pl-PL" dirty="0">
                <a:latin typeface="Calibri" panose="020F0502020204030204" pitchFamily="34" charset="0"/>
                <a:ea typeface="Calibri" panose="020F0502020204030204" pitchFamily="34" charset="0"/>
                <a:cs typeface="Calibri" panose="020F0502020204030204" pitchFamily="34" charset="0"/>
              </a:rPr>
            </a:br>
            <a:r>
              <a:rPr lang="en-US" sz="2800" i="1" dirty="0">
                <a:latin typeface="Calibri" panose="020F0502020204030204" pitchFamily="34" charset="0"/>
                <a:ea typeface="Calibri" panose="020F0502020204030204" pitchFamily="34" charset="0"/>
                <a:cs typeface="Calibri" panose="020F0502020204030204" pitchFamily="34" charset="0"/>
              </a:rPr>
              <a:t>Because I </a:t>
            </a:r>
            <a:r>
              <a:rPr lang="pl-PL" sz="2800" i="1" dirty="0">
                <a:latin typeface="Calibri" panose="020F0502020204030204" pitchFamily="34" charset="0"/>
                <a:ea typeface="Calibri" panose="020F0502020204030204" pitchFamily="34" charset="0"/>
                <a:cs typeface="Calibri" panose="020F0502020204030204" pitchFamily="34" charset="0"/>
              </a:rPr>
              <a:t>I </a:t>
            </a:r>
            <a:r>
              <a:rPr lang="en-US" sz="2800" i="1" dirty="0">
                <a:latin typeface="Calibri" panose="020F0502020204030204" pitchFamily="34" charset="0"/>
                <a:ea typeface="Calibri" panose="020F0502020204030204" pitchFamily="34" charset="0"/>
                <a:cs typeface="Calibri" panose="020F0502020204030204" pitchFamily="34" charset="0"/>
              </a:rPr>
              <a:t>need</a:t>
            </a:r>
            <a:r>
              <a:rPr lang="pl-PL" sz="2800" i="1" dirty="0">
                <a:latin typeface="Calibri" panose="020F0502020204030204" pitchFamily="34" charset="0"/>
                <a:ea typeface="Calibri" panose="020F0502020204030204" pitchFamily="34" charset="0"/>
                <a:cs typeface="Calibri" panose="020F0502020204030204" pitchFamily="34" charset="0"/>
              </a:rPr>
              <a:t>………………………………………….</a:t>
            </a:r>
            <a:endParaRPr lang="pl-PL" sz="32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pl-PL" sz="3200" dirty="0">
                <a:solidFill>
                  <a:srgbClr val="7030A0"/>
                </a:solidFill>
                <a:effectLst/>
                <a:latin typeface="Calibri" panose="020F0502020204030204" pitchFamily="34" charset="0"/>
                <a:ea typeface="Calibri" panose="020F0502020204030204" pitchFamily="34" charset="0"/>
              </a:rPr>
              <a:t>4. </a:t>
            </a:r>
            <a:r>
              <a:rPr lang="en-US" dirty="0">
                <a:solidFill>
                  <a:srgbClr val="7030A0"/>
                </a:solidFill>
                <a:latin typeface="Calibri" panose="020F0502020204030204" pitchFamily="34" charset="0"/>
                <a:ea typeface="Calibri" panose="020F0502020204030204" pitchFamily="34" charset="0"/>
              </a:rPr>
              <a:t>Conveying your expectations - that is, asking for specific behavior in the future        </a:t>
            </a:r>
            <a:br>
              <a:rPr lang="pl-PL" dirty="0">
                <a:solidFill>
                  <a:srgbClr val="7030A0"/>
                </a:solidFill>
                <a:latin typeface="Calibri" panose="020F0502020204030204" pitchFamily="34" charset="0"/>
                <a:ea typeface="Calibri" panose="020F0502020204030204" pitchFamily="34" charset="0"/>
              </a:rPr>
            </a:br>
            <a:r>
              <a:rPr lang="en-US" sz="2800" i="1" dirty="0">
                <a:solidFill>
                  <a:srgbClr val="7030A0"/>
                </a:solidFill>
                <a:latin typeface="Calibri" panose="020F0502020204030204" pitchFamily="34" charset="0"/>
                <a:ea typeface="Calibri" panose="020F0502020204030204" pitchFamily="34" charset="0"/>
              </a:rPr>
              <a:t>I expect that next time ...</a:t>
            </a:r>
            <a:r>
              <a:rPr lang="pl-PL" sz="2800" i="1" dirty="0">
                <a:solidFill>
                  <a:srgbClr val="7030A0"/>
                </a:solidFill>
                <a:latin typeface="Calibri" panose="020F0502020204030204" pitchFamily="34" charset="0"/>
                <a:ea typeface="Calibri" panose="020F0502020204030204" pitchFamily="34" charset="0"/>
              </a:rPr>
              <a:t>....................</a:t>
            </a:r>
            <a:endParaRPr lang="pl-PL" i="1" dirty="0">
              <a:solidFill>
                <a:srgbClr val="7030A0"/>
              </a:solidFill>
            </a:endParaRPr>
          </a:p>
        </p:txBody>
      </p:sp>
    </p:spTree>
    <p:extLst>
      <p:ext uri="{BB962C8B-B14F-4D97-AF65-F5344CB8AC3E}">
        <p14:creationId xmlns:p14="http://schemas.microsoft.com/office/powerpoint/2010/main" val="21049301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3487526-A3E7-4893-BB31-015D8450967C}"/>
              </a:ext>
            </a:extLst>
          </p:cNvPr>
          <p:cNvSpPr>
            <a:spLocks noGrp="1"/>
          </p:cNvSpPr>
          <p:nvPr>
            <p:ph type="title"/>
          </p:nvPr>
        </p:nvSpPr>
        <p:spPr/>
        <p:txBody>
          <a:bodyPr/>
          <a:lstStyle/>
          <a:p>
            <a:r>
              <a:rPr lang="en-US" b="1" dirty="0">
                <a:solidFill>
                  <a:srgbClr val="FF0000"/>
                </a:solidFill>
              </a:rPr>
              <a:t>Are you a good team?</a:t>
            </a:r>
            <a:endParaRPr lang="pl-PL" b="1" dirty="0">
              <a:solidFill>
                <a:srgbClr val="FF0000"/>
              </a:solidFill>
            </a:endParaRPr>
          </a:p>
        </p:txBody>
      </p:sp>
      <p:sp>
        <p:nvSpPr>
          <p:cNvPr id="3" name="Symbol zastępczy zawartości 2">
            <a:extLst>
              <a:ext uri="{FF2B5EF4-FFF2-40B4-BE49-F238E27FC236}">
                <a16:creationId xmlns:a16="http://schemas.microsoft.com/office/drawing/2014/main" id="{5C01D757-4D88-434B-9615-CE2A5A6509D5}"/>
              </a:ext>
            </a:extLst>
          </p:cNvPr>
          <p:cNvSpPr>
            <a:spLocks noGrp="1"/>
          </p:cNvSpPr>
          <p:nvPr>
            <p:ph idx="1"/>
          </p:nvPr>
        </p:nvSpPr>
        <p:spPr/>
        <p:txBody>
          <a:bodyPr/>
          <a:lstStyle/>
          <a:p>
            <a:r>
              <a:rPr lang="en-US" dirty="0"/>
              <a:t>Do you all feel important and accepted?</a:t>
            </a:r>
          </a:p>
          <a:p>
            <a:endParaRPr lang="pl-PL" dirty="0"/>
          </a:p>
          <a:p>
            <a:r>
              <a:rPr lang="en-US" dirty="0"/>
              <a:t>Do you all feel good coming here?</a:t>
            </a:r>
          </a:p>
          <a:p>
            <a:endParaRPr lang="pl-PL" dirty="0"/>
          </a:p>
          <a:p>
            <a:r>
              <a:rPr lang="en-US" dirty="0"/>
              <a:t>Is everyone is helpful and supportive?</a:t>
            </a:r>
          </a:p>
          <a:p>
            <a:endParaRPr lang="pl-PL" dirty="0"/>
          </a:p>
          <a:p>
            <a:r>
              <a:rPr lang="en-US" dirty="0"/>
              <a:t>No one intentionally hurts </a:t>
            </a:r>
            <a:r>
              <a:rPr lang="en-US" dirty="0" err="1"/>
              <a:t>anothers</a:t>
            </a:r>
            <a:r>
              <a:rPr lang="en-US" dirty="0"/>
              <a:t>?</a:t>
            </a:r>
          </a:p>
          <a:p>
            <a:pPr marL="0" indent="0">
              <a:buNone/>
            </a:pPr>
            <a:endParaRPr lang="pl-PL" dirty="0"/>
          </a:p>
          <a:p>
            <a:pPr marL="0" indent="0">
              <a:buNone/>
            </a:pPr>
            <a:endParaRPr lang="pl-PL" dirty="0"/>
          </a:p>
          <a:p>
            <a:endParaRPr lang="pl-PL" dirty="0"/>
          </a:p>
          <a:p>
            <a:endParaRPr lang="pl-PL" dirty="0"/>
          </a:p>
        </p:txBody>
      </p:sp>
    </p:spTree>
    <p:extLst>
      <p:ext uri="{BB962C8B-B14F-4D97-AF65-F5344CB8AC3E}">
        <p14:creationId xmlns:p14="http://schemas.microsoft.com/office/powerpoint/2010/main" val="14353244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0"/>
            <a:ext cx="8229600" cy="1052736"/>
          </a:xfrm>
        </p:spPr>
        <p:txBody>
          <a:bodyPr/>
          <a:lstStyle/>
          <a:p>
            <a:r>
              <a:rPr lang="pl-PL" b="1" dirty="0">
                <a:solidFill>
                  <a:schemeClr val="accent6">
                    <a:lumMod val="75000"/>
                  </a:schemeClr>
                </a:solidFill>
              </a:rPr>
              <a:t>6 </a:t>
            </a:r>
            <a:r>
              <a:rPr lang="pl-PL" b="1" dirty="0" err="1">
                <a:solidFill>
                  <a:schemeClr val="accent6">
                    <a:lumMod val="75000"/>
                  </a:schemeClr>
                </a:solidFill>
              </a:rPr>
              <a:t>basic</a:t>
            </a:r>
            <a:r>
              <a:rPr lang="pl-PL" b="1" dirty="0">
                <a:solidFill>
                  <a:schemeClr val="accent6">
                    <a:lumMod val="75000"/>
                  </a:schemeClr>
                </a:solidFill>
              </a:rPr>
              <a:t> EMOTIONS </a:t>
            </a:r>
          </a:p>
        </p:txBody>
      </p:sp>
      <p:sp>
        <p:nvSpPr>
          <p:cNvPr id="3" name="Symbol zastępczy zawartości 2"/>
          <p:cNvSpPr>
            <a:spLocks noGrp="1"/>
          </p:cNvSpPr>
          <p:nvPr>
            <p:ph idx="1"/>
          </p:nvPr>
        </p:nvSpPr>
        <p:spPr>
          <a:xfrm>
            <a:off x="251520" y="836712"/>
            <a:ext cx="8435280" cy="5904656"/>
          </a:xfrm>
        </p:spPr>
        <p:txBody>
          <a:bodyPr/>
          <a:lstStyle/>
          <a:p>
            <a:pPr algn="just">
              <a:spcAft>
                <a:spcPts val="0"/>
              </a:spcAft>
            </a:pPr>
            <a:r>
              <a:rPr lang="en-US" dirty="0">
                <a:latin typeface="Georgia Ref"/>
                <a:ea typeface="Times New Roman"/>
                <a:cs typeface="Estrangelo Edessa"/>
              </a:rPr>
              <a:t>One of the main functions of facial expressions (</a:t>
            </a:r>
            <a:r>
              <a:rPr lang="en-US" dirty="0" err="1">
                <a:latin typeface="Georgia Ref"/>
                <a:ea typeface="Times New Roman"/>
                <a:cs typeface="Estrangelo Edessa"/>
              </a:rPr>
              <a:t>microgestures</a:t>
            </a:r>
            <a:r>
              <a:rPr lang="en-US" dirty="0">
                <a:latin typeface="Georgia Ref"/>
                <a:ea typeface="Times New Roman"/>
                <a:cs typeface="Estrangelo Edessa"/>
              </a:rPr>
              <a:t>) is to communicate our emotional states and attitudes.</a:t>
            </a:r>
          </a:p>
          <a:p>
            <a:pPr algn="just">
              <a:spcAft>
                <a:spcPts val="0"/>
              </a:spcAft>
            </a:pPr>
            <a:r>
              <a:rPr lang="en-US" dirty="0">
                <a:latin typeface="Georgia Ref"/>
                <a:ea typeface="Times New Roman"/>
                <a:cs typeface="Estrangelo Edessa"/>
              </a:rPr>
              <a:t>  There are </a:t>
            </a:r>
            <a:r>
              <a:rPr lang="en-US" dirty="0">
                <a:solidFill>
                  <a:srgbClr val="FFC000"/>
                </a:solidFill>
                <a:latin typeface="Georgia Ref"/>
                <a:ea typeface="Times New Roman"/>
                <a:cs typeface="Estrangelo Edessa"/>
              </a:rPr>
              <a:t>6 main facial emotions</a:t>
            </a:r>
            <a:r>
              <a:rPr lang="en-US" dirty="0">
                <a:latin typeface="Georgia Ref"/>
                <a:ea typeface="Times New Roman"/>
                <a:cs typeface="Estrangelo Edessa"/>
              </a:rPr>
              <a:t>:</a:t>
            </a:r>
            <a:endParaRPr lang="pl-PL" dirty="0">
              <a:effectLst/>
              <a:latin typeface="Times New Roman"/>
              <a:ea typeface="Times New Roman"/>
            </a:endParaRPr>
          </a:p>
          <a:p>
            <a:pPr lvl="0" algn="just">
              <a:spcAft>
                <a:spcPts val="0"/>
              </a:spcAft>
              <a:buFont typeface="Symbol"/>
              <a:buChar char=""/>
              <a:tabLst>
                <a:tab pos="457200" algn="l"/>
              </a:tabLst>
            </a:pPr>
            <a:r>
              <a:rPr lang="en-US" b="1" dirty="0">
                <a:latin typeface="Georgia Ref"/>
                <a:ea typeface="Times New Roman"/>
                <a:cs typeface="Estrangelo Edessa"/>
              </a:rPr>
              <a:t>happiness,</a:t>
            </a:r>
          </a:p>
          <a:p>
            <a:pPr lvl="0" algn="just">
              <a:spcAft>
                <a:spcPts val="0"/>
              </a:spcAft>
              <a:buFont typeface="Symbol"/>
              <a:buChar char=""/>
              <a:tabLst>
                <a:tab pos="457200" algn="l"/>
              </a:tabLst>
            </a:pPr>
            <a:r>
              <a:rPr lang="en-US" b="1" dirty="0">
                <a:latin typeface="Georgia Ref"/>
                <a:ea typeface="Times New Roman"/>
                <a:cs typeface="Estrangelo Edessa"/>
              </a:rPr>
              <a:t>surprise,</a:t>
            </a:r>
          </a:p>
          <a:p>
            <a:pPr lvl="0" algn="just">
              <a:spcAft>
                <a:spcPts val="0"/>
              </a:spcAft>
              <a:buFont typeface="Symbol"/>
              <a:buChar char=""/>
              <a:tabLst>
                <a:tab pos="457200" algn="l"/>
              </a:tabLst>
            </a:pPr>
            <a:r>
              <a:rPr lang="en-US" b="1" dirty="0">
                <a:latin typeface="Georgia Ref"/>
                <a:ea typeface="Times New Roman"/>
                <a:cs typeface="Estrangelo Edessa"/>
              </a:rPr>
              <a:t>fear,</a:t>
            </a:r>
          </a:p>
          <a:p>
            <a:pPr lvl="0" algn="just">
              <a:spcAft>
                <a:spcPts val="0"/>
              </a:spcAft>
              <a:buFont typeface="Symbol"/>
              <a:buChar char=""/>
              <a:tabLst>
                <a:tab pos="457200" algn="l"/>
              </a:tabLst>
            </a:pPr>
            <a:r>
              <a:rPr lang="en-US" b="1" dirty="0">
                <a:latin typeface="Georgia Ref"/>
                <a:ea typeface="Times New Roman"/>
                <a:cs typeface="Estrangelo Edessa"/>
              </a:rPr>
              <a:t>sadness,</a:t>
            </a:r>
          </a:p>
          <a:p>
            <a:pPr lvl="0" algn="just">
              <a:spcAft>
                <a:spcPts val="0"/>
              </a:spcAft>
              <a:buFont typeface="Symbol"/>
              <a:buChar char=""/>
              <a:tabLst>
                <a:tab pos="457200" algn="l"/>
              </a:tabLst>
            </a:pPr>
            <a:r>
              <a:rPr lang="en-US" b="1" dirty="0">
                <a:latin typeface="Georgia Ref"/>
                <a:ea typeface="Times New Roman"/>
                <a:cs typeface="Estrangelo Edessa"/>
              </a:rPr>
              <a:t>anger,</a:t>
            </a:r>
          </a:p>
          <a:p>
            <a:pPr lvl="0" algn="just">
              <a:spcAft>
                <a:spcPts val="0"/>
              </a:spcAft>
              <a:buFont typeface="Symbol"/>
              <a:buChar char=""/>
              <a:tabLst>
                <a:tab pos="457200" algn="l"/>
              </a:tabLst>
            </a:pPr>
            <a:r>
              <a:rPr lang="en-US" b="1" dirty="0">
                <a:latin typeface="Georgia Ref"/>
                <a:ea typeface="Times New Roman"/>
                <a:cs typeface="Estrangelo Edessa"/>
              </a:rPr>
              <a:t>disgust</a:t>
            </a:r>
          </a:p>
        </p:txBody>
      </p:sp>
      <p:pic>
        <p:nvPicPr>
          <p:cNvPr id="1026" name="Picture 2" descr="C:\Users\Justyna\Desktop\png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3014808"/>
            <a:ext cx="4181758" cy="3843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2325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012" y="465134"/>
            <a:ext cx="4834880" cy="936104"/>
          </a:xfrm>
        </p:spPr>
        <p:txBody>
          <a:bodyPr/>
          <a:lstStyle/>
          <a:p>
            <a:r>
              <a:rPr lang="pl-PL" b="1" dirty="0">
                <a:solidFill>
                  <a:schemeClr val="accent6">
                    <a:lumMod val="75000"/>
                  </a:schemeClr>
                </a:solidFill>
              </a:rPr>
              <a:t>BODY LANGUAGE</a:t>
            </a:r>
          </a:p>
        </p:txBody>
      </p:sp>
      <p:pic>
        <p:nvPicPr>
          <p:cNvPr id="7" name="Obraz 6">
            <a:extLst>
              <a:ext uri="{FF2B5EF4-FFF2-40B4-BE49-F238E27FC236}">
                <a16:creationId xmlns:a16="http://schemas.microsoft.com/office/drawing/2014/main" id="{4BB505DF-07B0-08D8-B53E-699433D474E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33861" y="1663612"/>
            <a:ext cx="1599759" cy="2399638"/>
          </a:xfrm>
          <a:prstGeom prst="rect">
            <a:avLst/>
          </a:prstGeom>
        </p:spPr>
      </p:pic>
      <p:pic>
        <p:nvPicPr>
          <p:cNvPr id="9" name="Obraz 8">
            <a:extLst>
              <a:ext uri="{FF2B5EF4-FFF2-40B4-BE49-F238E27FC236}">
                <a16:creationId xmlns:a16="http://schemas.microsoft.com/office/drawing/2014/main" id="{B2C2AE7E-DD04-F4A7-CF72-C32F8F500DEF}"/>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5882" y="1485014"/>
            <a:ext cx="4092637" cy="2731000"/>
          </a:xfrm>
          <a:prstGeom prst="rect">
            <a:avLst/>
          </a:prstGeom>
        </p:spPr>
      </p:pic>
      <p:pic>
        <p:nvPicPr>
          <p:cNvPr id="11" name="Obraz 10">
            <a:extLst>
              <a:ext uri="{FF2B5EF4-FFF2-40B4-BE49-F238E27FC236}">
                <a16:creationId xmlns:a16="http://schemas.microsoft.com/office/drawing/2014/main" id="{F1398708-2729-C079-F552-AF99035B912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89856" y="4579785"/>
            <a:ext cx="3310548" cy="2204864"/>
          </a:xfrm>
          <a:prstGeom prst="rect">
            <a:avLst/>
          </a:prstGeom>
        </p:spPr>
      </p:pic>
      <p:pic>
        <p:nvPicPr>
          <p:cNvPr id="13" name="Obraz 12">
            <a:extLst>
              <a:ext uri="{FF2B5EF4-FFF2-40B4-BE49-F238E27FC236}">
                <a16:creationId xmlns:a16="http://schemas.microsoft.com/office/drawing/2014/main" id="{1F95E80D-CAD5-FA40-29CF-5C0D7A849727}"/>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282492" y="4063250"/>
            <a:ext cx="4404307" cy="2731000"/>
          </a:xfrm>
          <a:prstGeom prst="rect">
            <a:avLst/>
          </a:prstGeom>
        </p:spPr>
      </p:pic>
      <p:pic>
        <p:nvPicPr>
          <p:cNvPr id="2051" name="Picture 3" descr="C:\Users\Justyna\Desktop\zdziwion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84772" y="3168122"/>
            <a:ext cx="3361556" cy="2204864"/>
          </a:xfrm>
          <a:prstGeom prst="rect">
            <a:avLst/>
          </a:prstGeom>
          <a:noFill/>
          <a:extLst>
            <a:ext uri="{909E8E84-426E-40DD-AFC4-6F175D3DCCD1}">
              <a14:hiddenFill xmlns:a14="http://schemas.microsoft.com/office/drawing/2010/main">
                <a:solidFill>
                  <a:srgbClr val="FFFFFF"/>
                </a:solidFill>
              </a14:hiddenFill>
            </a:ext>
          </a:extLst>
        </p:spPr>
      </p:pic>
      <p:pic>
        <p:nvPicPr>
          <p:cNvPr id="15" name="Obraz 14">
            <a:extLst>
              <a:ext uri="{FF2B5EF4-FFF2-40B4-BE49-F238E27FC236}">
                <a16:creationId xmlns:a16="http://schemas.microsoft.com/office/drawing/2014/main" id="{8E9CE703-D1A8-1A8F-B978-3689E03F11E7}"/>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4572000" y="512700"/>
            <a:ext cx="2636912" cy="2636912"/>
          </a:xfrm>
          <a:prstGeom prst="rect">
            <a:avLst/>
          </a:prstGeom>
        </p:spPr>
      </p:pic>
    </p:spTree>
    <p:extLst>
      <p:ext uri="{BB962C8B-B14F-4D97-AF65-F5344CB8AC3E}">
        <p14:creationId xmlns:p14="http://schemas.microsoft.com/office/powerpoint/2010/main" val="13771944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3E0B9BF-A65D-46F7-86F6-F7EDE5E522C4}"/>
              </a:ext>
            </a:extLst>
          </p:cNvPr>
          <p:cNvSpPr>
            <a:spLocks noGrp="1"/>
          </p:cNvSpPr>
          <p:nvPr>
            <p:ph type="title"/>
          </p:nvPr>
        </p:nvSpPr>
        <p:spPr>
          <a:xfrm>
            <a:off x="457200" y="232435"/>
            <a:ext cx="8229600" cy="1143000"/>
          </a:xfrm>
        </p:spPr>
        <p:txBody>
          <a:bodyPr/>
          <a:lstStyle/>
          <a:p>
            <a:r>
              <a:rPr lang="pl-PL" b="1" u="sng" dirty="0" err="1"/>
              <a:t>Bullying</a:t>
            </a:r>
            <a:r>
              <a:rPr lang="pl-PL" b="1" u="sng" dirty="0"/>
              <a:t> </a:t>
            </a:r>
            <a:r>
              <a:rPr lang="pl-PL" b="1" u="sng" dirty="0" err="1"/>
              <a:t>at</a:t>
            </a:r>
            <a:r>
              <a:rPr lang="pl-PL" b="1" u="sng" dirty="0"/>
              <a:t> </a:t>
            </a:r>
            <a:r>
              <a:rPr lang="pl-PL" b="1" u="sng" dirty="0" err="1"/>
              <a:t>school</a:t>
            </a:r>
            <a:endParaRPr lang="pl-PL" b="1" u="sng" dirty="0"/>
          </a:p>
        </p:txBody>
      </p:sp>
      <p:pic>
        <p:nvPicPr>
          <p:cNvPr id="8" name="Obraz 7" descr="Obraz zawierający osoba&#10;&#10;Opis wygenerowany automatycznie">
            <a:extLst>
              <a:ext uri="{FF2B5EF4-FFF2-40B4-BE49-F238E27FC236}">
                <a16:creationId xmlns:a16="http://schemas.microsoft.com/office/drawing/2014/main" id="{CABF53FC-670A-473C-9383-7752D2BB396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416938" y="3663696"/>
            <a:ext cx="4727062" cy="3125773"/>
          </a:xfrm>
          <a:prstGeom prst="rect">
            <a:avLst/>
          </a:prstGeom>
        </p:spPr>
      </p:pic>
      <p:pic>
        <p:nvPicPr>
          <p:cNvPr id="10" name="Obraz 9" descr="Obraz zawierający osoba, dziewczynka, tłum&#10;&#10;Opis wygenerowany automatycznie">
            <a:extLst>
              <a:ext uri="{FF2B5EF4-FFF2-40B4-BE49-F238E27FC236}">
                <a16:creationId xmlns:a16="http://schemas.microsoft.com/office/drawing/2014/main" id="{A971DF81-36AE-441F-AE1A-BFB4FB2610F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55502" y="1264908"/>
            <a:ext cx="5334000" cy="3125772"/>
          </a:xfrm>
          <a:prstGeom prst="rect">
            <a:avLst/>
          </a:prstGeom>
        </p:spPr>
      </p:pic>
    </p:spTree>
    <p:extLst>
      <p:ext uri="{BB962C8B-B14F-4D97-AF65-F5344CB8AC3E}">
        <p14:creationId xmlns:p14="http://schemas.microsoft.com/office/powerpoint/2010/main" val="4042433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37C4AA-7274-4749-BA30-90BF00258246}"/>
              </a:ext>
            </a:extLst>
          </p:cNvPr>
          <p:cNvSpPr>
            <a:spLocks noGrp="1"/>
          </p:cNvSpPr>
          <p:nvPr>
            <p:ph type="title"/>
          </p:nvPr>
        </p:nvSpPr>
        <p:spPr>
          <a:xfrm>
            <a:off x="457200" y="190232"/>
            <a:ext cx="8229600" cy="1143000"/>
          </a:xfrm>
        </p:spPr>
        <p:txBody>
          <a:bodyPr wrap="square" anchor="ctr">
            <a:noAutofit/>
          </a:bodyPr>
          <a:lstStyle/>
          <a:p>
            <a:pPr>
              <a:lnSpc>
                <a:spcPct val="90000"/>
              </a:lnSpc>
            </a:pPr>
            <a:r>
              <a:rPr lang="pl-PL" sz="4000" b="1" dirty="0" err="1">
                <a:solidFill>
                  <a:srgbClr val="0070C0"/>
                </a:solidFill>
              </a:rPr>
              <a:t>What</a:t>
            </a:r>
            <a:r>
              <a:rPr lang="pl-PL" sz="4000" b="1" dirty="0">
                <a:solidFill>
                  <a:srgbClr val="0070C0"/>
                </a:solidFill>
              </a:rPr>
              <a:t> </a:t>
            </a:r>
            <a:r>
              <a:rPr lang="pl-PL" sz="4000" b="1" dirty="0" err="1">
                <a:solidFill>
                  <a:srgbClr val="0070C0"/>
                </a:solidFill>
              </a:rPr>
              <a:t>is</a:t>
            </a:r>
            <a:r>
              <a:rPr lang="pl-PL" sz="4000" b="1" dirty="0">
                <a:solidFill>
                  <a:srgbClr val="0070C0"/>
                </a:solidFill>
              </a:rPr>
              <a:t> </a:t>
            </a:r>
            <a:r>
              <a:rPr lang="pl-PL" sz="4000" b="1" dirty="0" err="1">
                <a:solidFill>
                  <a:srgbClr val="0070C0"/>
                </a:solidFill>
              </a:rPr>
              <a:t>bullying</a:t>
            </a:r>
            <a:r>
              <a:rPr lang="pl-PL" sz="4000" b="1" dirty="0">
                <a:solidFill>
                  <a:srgbClr val="0070C0"/>
                </a:solidFill>
              </a:rPr>
              <a:t>?</a:t>
            </a:r>
          </a:p>
        </p:txBody>
      </p:sp>
      <p:pic>
        <p:nvPicPr>
          <p:cNvPr id="5" name="Obraz 4" descr="Obraz zawierający osoba, wewnątrz, karmienie&#10;&#10;Opis wygenerowany automatycznie">
            <a:extLst>
              <a:ext uri="{FF2B5EF4-FFF2-40B4-BE49-F238E27FC236}">
                <a16:creationId xmlns:a16="http://schemas.microsoft.com/office/drawing/2014/main" id="{30B1ED77-11A5-408E-888F-B6B2B7CD52C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48" r="37589" b="-1"/>
          <a:stretch/>
        </p:blipFill>
        <p:spPr>
          <a:xfrm>
            <a:off x="71677" y="1600200"/>
            <a:ext cx="4073525" cy="4565103"/>
          </a:xfrm>
          <a:prstGeom prst="rect">
            <a:avLst/>
          </a:prstGeom>
          <a:noFill/>
        </p:spPr>
      </p:pic>
      <p:sp>
        <p:nvSpPr>
          <p:cNvPr id="3" name="Symbol zastępczy zawartości 2">
            <a:extLst>
              <a:ext uri="{FF2B5EF4-FFF2-40B4-BE49-F238E27FC236}">
                <a16:creationId xmlns:a16="http://schemas.microsoft.com/office/drawing/2014/main" id="{1C23F108-869A-498A-BB5A-A7E4BBB139D2}"/>
              </a:ext>
            </a:extLst>
          </p:cNvPr>
          <p:cNvSpPr>
            <a:spLocks noGrp="1"/>
          </p:cNvSpPr>
          <p:nvPr>
            <p:ph sz="half" idx="2"/>
          </p:nvPr>
        </p:nvSpPr>
        <p:spPr>
          <a:xfrm>
            <a:off x="3923928" y="1988840"/>
            <a:ext cx="5112568" cy="4869160"/>
          </a:xfrm>
        </p:spPr>
        <p:txBody>
          <a:bodyPr wrap="square" anchor="t">
            <a:normAutofit/>
          </a:bodyPr>
          <a:lstStyle/>
          <a:p>
            <a:r>
              <a:rPr lang="en-US" dirty="0"/>
              <a:t>It is regular, long-term exposure of a student to hostile actions by other students, the purpose of which is to cause him/her </a:t>
            </a:r>
            <a:r>
              <a:rPr lang="en-US" dirty="0">
                <a:solidFill>
                  <a:srgbClr val="FFC000"/>
                </a:solidFill>
              </a:rPr>
              <a:t>pain in the psychological sense </a:t>
            </a:r>
            <a:r>
              <a:rPr lang="en-US" dirty="0"/>
              <a:t>(humiliation, distress and a sense of rejection)</a:t>
            </a:r>
            <a:endParaRPr lang="pl-PL" dirty="0"/>
          </a:p>
        </p:txBody>
      </p:sp>
    </p:spTree>
    <p:extLst>
      <p:ext uri="{BB962C8B-B14F-4D97-AF65-F5344CB8AC3E}">
        <p14:creationId xmlns:p14="http://schemas.microsoft.com/office/powerpoint/2010/main" val="16464197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C9E0BB13-AA69-4F6D-ABDC-D3E48FEAD0D5}"/>
              </a:ext>
            </a:extLst>
          </p:cNvPr>
          <p:cNvSpPr txBox="1"/>
          <p:nvPr/>
        </p:nvSpPr>
        <p:spPr>
          <a:xfrm>
            <a:off x="863588" y="620688"/>
            <a:ext cx="7416824" cy="646331"/>
          </a:xfrm>
          <a:prstGeom prst="rect">
            <a:avLst/>
          </a:prstGeom>
          <a:noFill/>
        </p:spPr>
        <p:txBody>
          <a:bodyPr wrap="square" rtlCol="0">
            <a:spAutoFit/>
          </a:bodyPr>
          <a:lstStyle/>
          <a:p>
            <a:pPr algn="ctr"/>
            <a:r>
              <a:rPr lang="pl-PL" sz="3600" b="1" dirty="0">
                <a:solidFill>
                  <a:srgbClr val="C00000"/>
                </a:solidFill>
              </a:rPr>
              <a:t>3 FEATURES OF BULLYING</a:t>
            </a:r>
          </a:p>
        </p:txBody>
      </p:sp>
      <p:sp>
        <p:nvSpPr>
          <p:cNvPr id="8" name="Symbol zastępczy zawartości 7">
            <a:extLst>
              <a:ext uri="{FF2B5EF4-FFF2-40B4-BE49-F238E27FC236}">
                <a16:creationId xmlns:a16="http://schemas.microsoft.com/office/drawing/2014/main" id="{BB1B3241-D649-4A5B-95F6-D09BDC9F6B19}"/>
              </a:ext>
            </a:extLst>
          </p:cNvPr>
          <p:cNvSpPr>
            <a:spLocks noGrp="1"/>
          </p:cNvSpPr>
          <p:nvPr>
            <p:ph idx="1"/>
          </p:nvPr>
        </p:nvSpPr>
        <p:spPr/>
        <p:txBody>
          <a:bodyPr/>
          <a:lstStyle/>
          <a:p>
            <a:pPr marL="0" indent="0">
              <a:buNone/>
            </a:pPr>
            <a:r>
              <a:rPr lang="pl-PL" sz="2400" b="1" dirty="0">
                <a:solidFill>
                  <a:srgbClr val="7030A0"/>
                </a:solidFill>
              </a:rPr>
              <a:t>1. </a:t>
            </a:r>
            <a:r>
              <a:rPr lang="en-US" sz="2400" b="1" dirty="0">
                <a:solidFill>
                  <a:srgbClr val="7030A0"/>
                </a:solidFill>
              </a:rPr>
              <a:t>Intentionality</a:t>
            </a:r>
            <a:endParaRPr lang="pl-PL" sz="2400" dirty="0">
              <a:solidFill>
                <a:srgbClr val="7030A0"/>
              </a:solidFill>
            </a:endParaRPr>
          </a:p>
          <a:p>
            <a:pPr lvl="0"/>
            <a:r>
              <a:rPr lang="en-US" sz="2400" dirty="0">
                <a:solidFill>
                  <a:srgbClr val="7030A0"/>
                </a:solidFill>
              </a:rPr>
              <a:t>Action intended to cause harm</a:t>
            </a:r>
            <a:endParaRPr lang="pl-PL" sz="2400" dirty="0">
              <a:solidFill>
                <a:srgbClr val="7030A0"/>
              </a:solidFill>
            </a:endParaRPr>
          </a:p>
          <a:p>
            <a:pPr lvl="0"/>
            <a:r>
              <a:rPr lang="en-US" sz="2400" dirty="0">
                <a:solidFill>
                  <a:srgbClr val="7030A0"/>
                </a:solidFill>
              </a:rPr>
              <a:t>Not always present at the early stage</a:t>
            </a:r>
            <a:endParaRPr lang="pl-PL" sz="2400" dirty="0">
              <a:solidFill>
                <a:srgbClr val="7030A0"/>
              </a:solidFill>
            </a:endParaRPr>
          </a:p>
          <a:p>
            <a:pPr marL="0" indent="0">
              <a:buNone/>
            </a:pPr>
            <a:r>
              <a:rPr lang="pl-PL" sz="2400" b="1" dirty="0">
                <a:solidFill>
                  <a:srgbClr val="00B050"/>
                </a:solidFill>
              </a:rPr>
              <a:t>2. </a:t>
            </a:r>
            <a:r>
              <a:rPr lang="en-US" sz="2400" b="1" dirty="0">
                <a:solidFill>
                  <a:srgbClr val="00B050"/>
                </a:solidFill>
              </a:rPr>
              <a:t>Repetition</a:t>
            </a:r>
            <a:endParaRPr lang="pl-PL" sz="2400" dirty="0">
              <a:solidFill>
                <a:srgbClr val="00B050"/>
              </a:solidFill>
            </a:endParaRPr>
          </a:p>
          <a:p>
            <a:pPr lvl="0"/>
            <a:r>
              <a:rPr lang="en-US" sz="2400" dirty="0">
                <a:solidFill>
                  <a:srgbClr val="00B050"/>
                </a:solidFill>
              </a:rPr>
              <a:t>Refers to “smaller” acts committed over a longer period of time</a:t>
            </a:r>
            <a:endParaRPr lang="pl-PL" sz="2400" dirty="0">
              <a:solidFill>
                <a:srgbClr val="00B050"/>
              </a:solidFill>
            </a:endParaRPr>
          </a:p>
          <a:p>
            <a:pPr lvl="0"/>
            <a:r>
              <a:rPr lang="en-US" sz="2400" dirty="0">
                <a:solidFill>
                  <a:srgbClr val="00B050"/>
                </a:solidFill>
              </a:rPr>
              <a:t>in the case of relational violence, it relies on persistence</a:t>
            </a:r>
            <a:endParaRPr lang="pl-PL" sz="2400" dirty="0">
              <a:solidFill>
                <a:srgbClr val="00B050"/>
              </a:solidFill>
            </a:endParaRPr>
          </a:p>
          <a:p>
            <a:pPr marL="0" indent="0">
              <a:buNone/>
            </a:pPr>
            <a:r>
              <a:rPr lang="pl-PL" sz="2400" b="1" dirty="0"/>
              <a:t>3. </a:t>
            </a:r>
            <a:r>
              <a:rPr lang="en-US" sz="2400" b="1" dirty="0"/>
              <a:t>Imbalance of power</a:t>
            </a:r>
            <a:endParaRPr lang="pl-PL" sz="2400" dirty="0"/>
          </a:p>
          <a:p>
            <a:pPr lvl="0"/>
            <a:r>
              <a:rPr lang="en-US" sz="2400" dirty="0"/>
              <a:t>the victim becomes helpless and stops defending himself/herself</a:t>
            </a:r>
            <a:endParaRPr lang="pl-PL" sz="2400" dirty="0"/>
          </a:p>
          <a:p>
            <a:pPr lvl="0"/>
            <a:r>
              <a:rPr lang="en-US" sz="2400" dirty="0"/>
              <a:t>it may be due to physical superiority however it often results from other factors</a:t>
            </a:r>
            <a:endParaRPr lang="pl-PL" sz="2400" dirty="0"/>
          </a:p>
          <a:p>
            <a:endParaRPr lang="pl-PL" dirty="0"/>
          </a:p>
        </p:txBody>
      </p:sp>
    </p:spTree>
    <p:extLst>
      <p:ext uri="{BB962C8B-B14F-4D97-AF65-F5344CB8AC3E}">
        <p14:creationId xmlns:p14="http://schemas.microsoft.com/office/powerpoint/2010/main" val="37333729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4F62EF52-DD44-4FE3-8F40-1118991057DF}"/>
              </a:ext>
            </a:extLst>
          </p:cNvPr>
          <p:cNvSpPr>
            <a:spLocks noGrp="1"/>
          </p:cNvSpPr>
          <p:nvPr>
            <p:ph idx="1"/>
          </p:nvPr>
        </p:nvSpPr>
        <p:spPr>
          <a:xfrm>
            <a:off x="457200" y="692696"/>
            <a:ext cx="8229600" cy="5433467"/>
          </a:xfrm>
        </p:spPr>
        <p:txBody>
          <a:bodyPr/>
          <a:lstStyle/>
          <a:p>
            <a:pPr marL="0" indent="0">
              <a:buNone/>
            </a:pPr>
            <a:r>
              <a:rPr lang="en-US" sz="2400" b="1" dirty="0">
                <a:solidFill>
                  <a:srgbClr val="00B050"/>
                </a:solidFill>
              </a:rPr>
              <a:t>TYPES OF BULLYING</a:t>
            </a:r>
            <a:endParaRPr lang="pl-PL" sz="2400" dirty="0">
              <a:solidFill>
                <a:srgbClr val="00B050"/>
              </a:solidFill>
            </a:endParaRPr>
          </a:p>
          <a:p>
            <a:r>
              <a:rPr lang="en-US" sz="1800" b="1" dirty="0"/>
              <a:t>Physical: </a:t>
            </a:r>
            <a:endParaRPr lang="pl-PL" sz="1800" dirty="0"/>
          </a:p>
          <a:p>
            <a:pPr lvl="0"/>
            <a:r>
              <a:rPr lang="en-US" sz="1800" dirty="0"/>
              <a:t>hitting, spitting, pulling, pushing</a:t>
            </a:r>
            <a:endParaRPr lang="pl-PL" sz="1800" dirty="0"/>
          </a:p>
          <a:p>
            <a:pPr lvl="0"/>
            <a:r>
              <a:rPr lang="en-US" sz="1800" dirty="0"/>
              <a:t>destruction or theft of another student’s belongings such as clothes, notebooks, phone.</a:t>
            </a:r>
            <a:endParaRPr lang="pl-PL" sz="1800" dirty="0"/>
          </a:p>
          <a:p>
            <a:r>
              <a:rPr lang="en-US" sz="1800" b="1" dirty="0"/>
              <a:t>Verbal:</a:t>
            </a:r>
            <a:endParaRPr lang="pl-PL" sz="1800" dirty="0"/>
          </a:p>
          <a:p>
            <a:pPr lvl="0"/>
            <a:r>
              <a:rPr lang="en-US" sz="1800" dirty="0"/>
              <a:t>Calling names, making fun of, insulting or vulgar remarks</a:t>
            </a:r>
            <a:endParaRPr lang="pl-PL" sz="1800" dirty="0"/>
          </a:p>
          <a:p>
            <a:pPr lvl="0"/>
            <a:r>
              <a:rPr lang="en-US" sz="1800" dirty="0"/>
              <a:t>Gossiping about the person</a:t>
            </a:r>
            <a:endParaRPr lang="pl-PL" sz="1800" dirty="0"/>
          </a:p>
          <a:p>
            <a:r>
              <a:rPr lang="en-US" sz="1800" b="1" dirty="0"/>
              <a:t>Cyber violence:</a:t>
            </a:r>
            <a:endParaRPr lang="pl-PL" sz="1800" dirty="0"/>
          </a:p>
          <a:p>
            <a:pPr lvl="0"/>
            <a:r>
              <a:rPr lang="en-US" sz="1800" dirty="0"/>
              <a:t>Sending out insulting texts by smart phone or internet</a:t>
            </a:r>
            <a:endParaRPr lang="pl-PL" sz="1800" dirty="0"/>
          </a:p>
          <a:p>
            <a:pPr lvl="0"/>
            <a:r>
              <a:rPr lang="en-US" sz="1800" dirty="0"/>
              <a:t>Sending out compromising photos of the victim</a:t>
            </a:r>
            <a:endParaRPr lang="pl-PL" sz="1800" dirty="0"/>
          </a:p>
          <a:p>
            <a:pPr lvl="0"/>
            <a:r>
              <a:rPr lang="en-US" sz="1800" dirty="0"/>
              <a:t>Attacks on online forums</a:t>
            </a:r>
            <a:endParaRPr lang="pl-PL" sz="1800" dirty="0"/>
          </a:p>
          <a:p>
            <a:r>
              <a:rPr lang="en-US" sz="1800" b="1" dirty="0"/>
              <a:t>Relational</a:t>
            </a:r>
            <a:endParaRPr lang="pl-PL" sz="1800" dirty="0"/>
          </a:p>
          <a:p>
            <a:pPr lvl="0"/>
            <a:r>
              <a:rPr lang="en-US" sz="1800" dirty="0"/>
              <a:t>Exclusion from common activities</a:t>
            </a:r>
            <a:endParaRPr lang="pl-PL" sz="1800" dirty="0"/>
          </a:p>
          <a:p>
            <a:pPr lvl="0"/>
            <a:r>
              <a:rPr lang="en-US" sz="1800" dirty="0"/>
              <a:t>Not communicating/ ignoring the victim</a:t>
            </a:r>
            <a:endParaRPr lang="pl-PL" sz="1800" dirty="0"/>
          </a:p>
          <a:p>
            <a:pPr lvl="0"/>
            <a:r>
              <a:rPr lang="en-US" sz="1800" dirty="0"/>
              <a:t>Manipulating others so that they alienate the victim</a:t>
            </a:r>
            <a:endParaRPr lang="pl-PL" sz="1800" dirty="0"/>
          </a:p>
          <a:p>
            <a:endParaRPr lang="pl-PL" dirty="0"/>
          </a:p>
        </p:txBody>
      </p:sp>
    </p:spTree>
    <p:extLst>
      <p:ext uri="{BB962C8B-B14F-4D97-AF65-F5344CB8AC3E}">
        <p14:creationId xmlns:p14="http://schemas.microsoft.com/office/powerpoint/2010/main" val="16840798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0745471-509B-4284-860D-E4F46A714CC4}"/>
              </a:ext>
            </a:extLst>
          </p:cNvPr>
          <p:cNvSpPr>
            <a:spLocks noGrp="1"/>
          </p:cNvSpPr>
          <p:nvPr>
            <p:ph type="title"/>
          </p:nvPr>
        </p:nvSpPr>
        <p:spPr>
          <a:xfrm>
            <a:off x="318356" y="764704"/>
            <a:ext cx="8507288" cy="1143000"/>
          </a:xfrm>
        </p:spPr>
        <p:txBody>
          <a:bodyPr/>
          <a:lstStyle/>
          <a:p>
            <a:r>
              <a:rPr lang="en-US" dirty="0"/>
              <a:t>WHY DO SOME CHILDREN HURT THEIR FRIENDS?</a:t>
            </a:r>
            <a:endParaRPr lang="pl-PL" dirty="0"/>
          </a:p>
        </p:txBody>
      </p:sp>
      <p:sp>
        <p:nvSpPr>
          <p:cNvPr id="3" name="Symbol zastępczy zawartości 2">
            <a:extLst>
              <a:ext uri="{FF2B5EF4-FFF2-40B4-BE49-F238E27FC236}">
                <a16:creationId xmlns:a16="http://schemas.microsoft.com/office/drawing/2014/main" id="{A016E5B7-5750-4CF4-8683-5E63D8E6DF8C}"/>
              </a:ext>
            </a:extLst>
          </p:cNvPr>
          <p:cNvSpPr>
            <a:spLocks noGrp="1"/>
          </p:cNvSpPr>
          <p:nvPr>
            <p:ph idx="1"/>
          </p:nvPr>
        </p:nvSpPr>
        <p:spPr>
          <a:xfrm>
            <a:off x="588066" y="2492896"/>
            <a:ext cx="8229600" cy="3849291"/>
          </a:xfrm>
        </p:spPr>
        <p:txBody>
          <a:bodyPr/>
          <a:lstStyle/>
          <a:p>
            <a:r>
              <a:rPr lang="en-US" dirty="0"/>
              <a:t>They feel unhappy and take out their sadness, anger and grief on others</a:t>
            </a:r>
          </a:p>
          <a:p>
            <a:r>
              <a:rPr lang="en-US" dirty="0"/>
              <a:t>They experience domestic violence and take it out on the weaker ones</a:t>
            </a:r>
          </a:p>
          <a:p>
            <a:r>
              <a:rPr lang="en-US" dirty="0"/>
              <a:t>They have a low level of empathy</a:t>
            </a:r>
          </a:p>
          <a:p>
            <a:r>
              <a:rPr lang="en-US" dirty="0"/>
              <a:t>They have low self-esteem and go out of their way to keep others from noticing it by demonstrating "strength"</a:t>
            </a:r>
          </a:p>
          <a:p>
            <a:endParaRPr lang="pl-PL" dirty="0"/>
          </a:p>
        </p:txBody>
      </p:sp>
    </p:spTree>
    <p:extLst>
      <p:ext uri="{BB962C8B-B14F-4D97-AF65-F5344CB8AC3E}">
        <p14:creationId xmlns:p14="http://schemas.microsoft.com/office/powerpoint/2010/main" val="13677842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osoba, wewnątrz, jedzenie, picie&#10;&#10;Opis wygenerowany automatycznie">
            <a:extLst>
              <a:ext uri="{FF2B5EF4-FFF2-40B4-BE49-F238E27FC236}">
                <a16:creationId xmlns:a16="http://schemas.microsoft.com/office/drawing/2014/main" id="{0EFDC2BE-877C-4638-BE6D-2DC3B5B2C0A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75653" y="3188978"/>
            <a:ext cx="4236209" cy="2827189"/>
          </a:xfrm>
          <a:prstGeom prst="rect">
            <a:avLst/>
          </a:prstGeom>
        </p:spPr>
      </p:pic>
      <p:sp>
        <p:nvSpPr>
          <p:cNvPr id="6" name="pole tekstowe 5">
            <a:extLst>
              <a:ext uri="{FF2B5EF4-FFF2-40B4-BE49-F238E27FC236}">
                <a16:creationId xmlns:a16="http://schemas.microsoft.com/office/drawing/2014/main" id="{AE98729E-9651-4F37-A64F-EF11EF3E5531}"/>
              </a:ext>
            </a:extLst>
          </p:cNvPr>
          <p:cNvSpPr txBox="1"/>
          <p:nvPr/>
        </p:nvSpPr>
        <p:spPr>
          <a:xfrm>
            <a:off x="4248314" y="7083513"/>
            <a:ext cx="4572000" cy="230832"/>
          </a:xfrm>
          <a:prstGeom prst="rect">
            <a:avLst/>
          </a:prstGeom>
          <a:noFill/>
        </p:spPr>
        <p:txBody>
          <a:bodyPr wrap="square" rtlCol="0">
            <a:spAutoFit/>
          </a:bodyPr>
          <a:lstStyle/>
          <a:p>
            <a:r>
              <a:rPr lang="pl-PL" sz="900">
                <a:hlinkClick r:id="rId3" tooltip="http://www.climatemonitor.it/?p=50933"/>
              </a:rPr>
              <a:t>To zdjęcie</a:t>
            </a:r>
            <a:r>
              <a:rPr lang="pl-PL" sz="900"/>
              <a:t>, autor: Nieznany autor, licencja: </a:t>
            </a:r>
            <a:r>
              <a:rPr lang="pl-PL" sz="900">
                <a:hlinkClick r:id="rId4" tooltip="https://creativecommons.org/licenses/by-nc/3.0/"/>
              </a:rPr>
              <a:t>CC BY-NC</a:t>
            </a:r>
            <a:endParaRPr lang="pl-PL" sz="900"/>
          </a:p>
        </p:txBody>
      </p:sp>
      <p:sp>
        <p:nvSpPr>
          <p:cNvPr id="2" name="Tytuł 1">
            <a:extLst>
              <a:ext uri="{FF2B5EF4-FFF2-40B4-BE49-F238E27FC236}">
                <a16:creationId xmlns:a16="http://schemas.microsoft.com/office/drawing/2014/main" id="{AF7215C8-94EC-4CA6-851C-68C1D2E0F28B}"/>
              </a:ext>
            </a:extLst>
          </p:cNvPr>
          <p:cNvSpPr>
            <a:spLocks noGrp="1"/>
          </p:cNvSpPr>
          <p:nvPr>
            <p:ph type="title"/>
          </p:nvPr>
        </p:nvSpPr>
        <p:spPr>
          <a:xfrm>
            <a:off x="251520" y="274638"/>
            <a:ext cx="8892480" cy="1426170"/>
          </a:xfrm>
        </p:spPr>
        <p:txBody>
          <a:bodyPr/>
          <a:lstStyle/>
          <a:p>
            <a:r>
              <a:rPr lang="en-US" b="1" dirty="0">
                <a:solidFill>
                  <a:srgbClr val="0070C0"/>
                </a:solidFill>
              </a:rPr>
              <a:t>Consequences of bullying on a persecuted and excluded person</a:t>
            </a:r>
            <a:endParaRPr lang="pl-PL" b="1" dirty="0">
              <a:solidFill>
                <a:srgbClr val="0070C0"/>
              </a:solidFill>
            </a:endParaRPr>
          </a:p>
        </p:txBody>
      </p:sp>
      <p:sp>
        <p:nvSpPr>
          <p:cNvPr id="3" name="Symbol zastępczy zawartości 2">
            <a:extLst>
              <a:ext uri="{FF2B5EF4-FFF2-40B4-BE49-F238E27FC236}">
                <a16:creationId xmlns:a16="http://schemas.microsoft.com/office/drawing/2014/main" id="{40EBD9DD-6A71-47EB-911E-F01ACE76C2CE}"/>
              </a:ext>
            </a:extLst>
          </p:cNvPr>
          <p:cNvSpPr>
            <a:spLocks noGrp="1"/>
          </p:cNvSpPr>
          <p:nvPr>
            <p:ph idx="1"/>
          </p:nvPr>
        </p:nvSpPr>
        <p:spPr>
          <a:xfrm>
            <a:off x="457200" y="1722054"/>
            <a:ext cx="8229600" cy="5361459"/>
          </a:xfrm>
        </p:spPr>
        <p:txBody>
          <a:bodyPr/>
          <a:lstStyle/>
          <a:p>
            <a:pPr algn="just"/>
            <a:r>
              <a:rPr lang="en-US" sz="3600" dirty="0">
                <a:solidFill>
                  <a:srgbClr val="FF0000"/>
                </a:solidFill>
              </a:rPr>
              <a:t>What is going on inside the PERSON experiencing this?</a:t>
            </a:r>
            <a:endParaRPr lang="pl-PL" sz="3600" dirty="0">
              <a:solidFill>
                <a:srgbClr val="FF0000"/>
              </a:solidFill>
            </a:endParaRPr>
          </a:p>
          <a:p>
            <a:pPr algn="just"/>
            <a:endParaRPr lang="pl-PL" sz="3600" dirty="0">
              <a:solidFill>
                <a:srgbClr val="FF0000"/>
              </a:solidFill>
            </a:endParaRPr>
          </a:p>
          <a:p>
            <a:pPr algn="just"/>
            <a:r>
              <a:rPr lang="en-US" sz="3600" dirty="0">
                <a:solidFill>
                  <a:srgbClr val="FF0000"/>
                </a:solidFill>
              </a:rPr>
              <a:t>What does he/she </a:t>
            </a:r>
            <a:endParaRPr lang="pl-PL" sz="3600" dirty="0">
              <a:solidFill>
                <a:srgbClr val="FF0000"/>
              </a:solidFill>
            </a:endParaRPr>
          </a:p>
          <a:p>
            <a:pPr marL="0" indent="0" algn="just">
              <a:buNone/>
            </a:pPr>
            <a:r>
              <a:rPr lang="en-US" sz="3600" dirty="0">
                <a:solidFill>
                  <a:srgbClr val="FF0000"/>
                </a:solidFill>
              </a:rPr>
              <a:t>feel?</a:t>
            </a:r>
            <a:endParaRPr lang="pl-PL" sz="3600" dirty="0">
              <a:solidFill>
                <a:srgbClr val="FF0000"/>
              </a:solidFill>
            </a:endParaRPr>
          </a:p>
          <a:p>
            <a:pPr marL="0" indent="0" algn="just">
              <a:buNone/>
            </a:pPr>
            <a:endParaRPr lang="en-US" sz="3600" dirty="0">
              <a:solidFill>
                <a:srgbClr val="FF0000"/>
              </a:solidFill>
            </a:endParaRPr>
          </a:p>
          <a:p>
            <a:pPr algn="just"/>
            <a:r>
              <a:rPr lang="en-US" sz="3600" dirty="0">
                <a:solidFill>
                  <a:srgbClr val="FF0000"/>
                </a:solidFill>
              </a:rPr>
              <a:t>What does he/she</a:t>
            </a:r>
            <a:endParaRPr lang="pl-PL" sz="3600" dirty="0">
              <a:solidFill>
                <a:srgbClr val="FF0000"/>
              </a:solidFill>
            </a:endParaRPr>
          </a:p>
          <a:p>
            <a:pPr marL="0" indent="0" algn="just">
              <a:buNone/>
            </a:pPr>
            <a:r>
              <a:rPr lang="en-US" sz="3600" dirty="0">
                <a:solidFill>
                  <a:srgbClr val="FF0000"/>
                </a:solidFill>
              </a:rPr>
              <a:t> think about him/herself?</a:t>
            </a:r>
          </a:p>
          <a:p>
            <a:pPr marL="0" indent="0">
              <a:buNone/>
            </a:pPr>
            <a:endParaRPr lang="pl-PL" sz="4000" dirty="0">
              <a:solidFill>
                <a:srgbClr val="FF0000"/>
              </a:solidFill>
            </a:endParaRPr>
          </a:p>
          <a:p>
            <a:endParaRPr lang="pl-PL" dirty="0"/>
          </a:p>
        </p:txBody>
      </p:sp>
    </p:spTree>
    <p:extLst>
      <p:ext uri="{BB962C8B-B14F-4D97-AF65-F5344CB8AC3E}">
        <p14:creationId xmlns:p14="http://schemas.microsoft.com/office/powerpoint/2010/main" val="2575711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solidFill>
                  <a:schemeClr val="accent3">
                    <a:lumMod val="50000"/>
                  </a:schemeClr>
                </a:solidFill>
              </a:rPr>
              <a:t>TEMPERAMENT</a:t>
            </a:r>
          </a:p>
        </p:txBody>
      </p:sp>
      <p:sp>
        <p:nvSpPr>
          <p:cNvPr id="3" name="Symbol zastępczy zawartości 2"/>
          <p:cNvSpPr>
            <a:spLocks noGrp="1"/>
          </p:cNvSpPr>
          <p:nvPr>
            <p:ph idx="1"/>
          </p:nvPr>
        </p:nvSpPr>
        <p:spPr/>
        <p:txBody>
          <a:bodyPr>
            <a:normAutofit lnSpcReduction="10000"/>
          </a:bodyPr>
          <a:lstStyle/>
          <a:p>
            <a:pPr marL="228600" lvl="0" algn="just">
              <a:lnSpc>
                <a:spcPct val="115000"/>
              </a:lnSpc>
              <a:spcAft>
                <a:spcPts val="1000"/>
              </a:spcAft>
            </a:pPr>
            <a:r>
              <a:rPr lang="en-US" b="1" dirty="0">
                <a:solidFill>
                  <a:srgbClr val="548DD4"/>
                </a:solidFill>
                <a:latin typeface="Arial"/>
                <a:ea typeface="Calibri"/>
                <a:cs typeface="Times New Roman"/>
              </a:rPr>
              <a:t>Temperament </a:t>
            </a:r>
            <a:r>
              <a:rPr lang="en-US" b="1" dirty="0">
                <a:latin typeface="Arial"/>
                <a:ea typeface="Calibri"/>
                <a:cs typeface="Times New Roman"/>
              </a:rPr>
              <a:t>is an important element of our personality, </a:t>
            </a:r>
            <a:r>
              <a:rPr lang="en-US" b="1" dirty="0">
                <a:solidFill>
                  <a:schemeClr val="accent1"/>
                </a:solidFill>
                <a:latin typeface="Arial"/>
                <a:ea typeface="Calibri"/>
                <a:cs typeface="Times New Roman"/>
              </a:rPr>
              <a:t>our</a:t>
            </a:r>
            <a:r>
              <a:rPr lang="pl-PL" b="1" dirty="0">
                <a:solidFill>
                  <a:schemeClr val="accent1"/>
                </a:solidFill>
                <a:latin typeface="Arial"/>
                <a:ea typeface="Calibri"/>
                <a:cs typeface="Times New Roman"/>
              </a:rPr>
              <a:t> </a:t>
            </a:r>
            <a:r>
              <a:rPr lang="en-US" b="1" dirty="0">
                <a:solidFill>
                  <a:schemeClr val="accent1"/>
                </a:solidFill>
                <a:latin typeface="Arial"/>
                <a:ea typeface="Calibri"/>
                <a:cs typeface="Times New Roman"/>
              </a:rPr>
              <a:t>nature</a:t>
            </a:r>
            <a:r>
              <a:rPr lang="en-US" b="1" dirty="0">
                <a:latin typeface="Arial"/>
                <a:ea typeface="Calibri"/>
                <a:cs typeface="Times New Roman"/>
              </a:rPr>
              <a:t>,</a:t>
            </a:r>
            <a:r>
              <a:rPr lang="pl-PL" b="1" dirty="0">
                <a:latin typeface="Arial"/>
                <a:ea typeface="Calibri"/>
                <a:cs typeface="Times New Roman"/>
              </a:rPr>
              <a:t> </a:t>
            </a:r>
            <a:r>
              <a:rPr lang="en-US" b="1" dirty="0">
                <a:latin typeface="Arial"/>
                <a:ea typeface="Calibri"/>
                <a:cs typeface="Times New Roman"/>
              </a:rPr>
              <a:t>unchanged throughout life.</a:t>
            </a:r>
            <a:endParaRPr lang="pl-PL" b="1" dirty="0">
              <a:latin typeface="Arial"/>
              <a:ea typeface="Calibri"/>
              <a:cs typeface="Times New Roman"/>
            </a:endParaRPr>
          </a:p>
          <a:p>
            <a:pPr marL="228600" lvl="0" algn="just">
              <a:lnSpc>
                <a:spcPct val="115000"/>
              </a:lnSpc>
              <a:spcAft>
                <a:spcPts val="1000"/>
              </a:spcAft>
            </a:pPr>
            <a:r>
              <a:rPr lang="en-US" b="1" dirty="0">
                <a:solidFill>
                  <a:srgbClr val="00B050"/>
                </a:solidFill>
                <a:latin typeface="Arial"/>
                <a:ea typeface="Calibri"/>
                <a:cs typeface="Times New Roman"/>
              </a:rPr>
              <a:t>(speed and intensity of reaction, mobility, high and low energy, greater or lesser susceptibility to fatigue, higher or lower resistance to stress, low or high sensitivity)</a:t>
            </a:r>
            <a:endParaRPr lang="pl-PL" dirty="0"/>
          </a:p>
        </p:txBody>
      </p:sp>
    </p:spTree>
    <p:extLst>
      <p:ext uri="{BB962C8B-B14F-4D97-AF65-F5344CB8AC3E}">
        <p14:creationId xmlns:p14="http://schemas.microsoft.com/office/powerpoint/2010/main" val="16284236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5631F54-DC0A-4FE6-B4A9-42E48958328C}"/>
              </a:ext>
            </a:extLst>
          </p:cNvPr>
          <p:cNvSpPr>
            <a:spLocks noGrp="1"/>
          </p:cNvSpPr>
          <p:nvPr>
            <p:ph type="title"/>
          </p:nvPr>
        </p:nvSpPr>
        <p:spPr>
          <a:xfrm>
            <a:off x="457200" y="-99391"/>
            <a:ext cx="8435280" cy="1770394"/>
          </a:xfrm>
        </p:spPr>
        <p:txBody>
          <a:bodyPr wrap="square" anchor="ctr">
            <a:normAutofit/>
          </a:bodyPr>
          <a:lstStyle/>
          <a:p>
            <a:r>
              <a:rPr lang="pl-PL" b="1" dirty="0">
                <a:solidFill>
                  <a:srgbClr val="0070C0"/>
                </a:solidFill>
              </a:rPr>
              <a:t>The </a:t>
            </a:r>
            <a:r>
              <a:rPr lang="pl-PL" b="1" dirty="0" err="1">
                <a:solidFill>
                  <a:srgbClr val="0070C0"/>
                </a:solidFill>
              </a:rPr>
              <a:t>effects</a:t>
            </a:r>
            <a:r>
              <a:rPr lang="pl-PL" b="1" dirty="0">
                <a:solidFill>
                  <a:srgbClr val="0070C0"/>
                </a:solidFill>
              </a:rPr>
              <a:t> of </a:t>
            </a:r>
            <a:r>
              <a:rPr lang="pl-PL" b="1" dirty="0" err="1">
                <a:solidFill>
                  <a:srgbClr val="0070C0"/>
                </a:solidFill>
              </a:rPr>
              <a:t>bullying</a:t>
            </a:r>
            <a:endParaRPr lang="pl-PL" b="1" dirty="0">
              <a:solidFill>
                <a:srgbClr val="0070C0"/>
              </a:solidFill>
            </a:endParaRPr>
          </a:p>
        </p:txBody>
      </p:sp>
      <p:sp>
        <p:nvSpPr>
          <p:cNvPr id="4" name="Symbol zastępczy zawartości 3">
            <a:extLst>
              <a:ext uri="{FF2B5EF4-FFF2-40B4-BE49-F238E27FC236}">
                <a16:creationId xmlns:a16="http://schemas.microsoft.com/office/drawing/2014/main" id="{12A35EDB-C010-47AF-891C-6EEBC0AEC732}"/>
              </a:ext>
            </a:extLst>
          </p:cNvPr>
          <p:cNvSpPr>
            <a:spLocks noGrp="1"/>
          </p:cNvSpPr>
          <p:nvPr>
            <p:ph idx="1"/>
          </p:nvPr>
        </p:nvSpPr>
        <p:spPr/>
        <p:txBody>
          <a:bodyPr/>
          <a:lstStyle/>
          <a:p>
            <a:r>
              <a:rPr lang="en-US" dirty="0"/>
              <a:t>social anxiety</a:t>
            </a:r>
            <a:endParaRPr lang="pl-PL" dirty="0"/>
          </a:p>
          <a:p>
            <a:r>
              <a:rPr lang="en-US" dirty="0"/>
              <a:t>depression</a:t>
            </a:r>
            <a:endParaRPr lang="pl-PL" dirty="0"/>
          </a:p>
          <a:p>
            <a:r>
              <a:rPr lang="en-US" dirty="0"/>
              <a:t>suicidal thoughts – there is a term called bully-</a:t>
            </a:r>
            <a:r>
              <a:rPr lang="en-US" dirty="0" err="1"/>
              <a:t>cide</a:t>
            </a:r>
            <a:r>
              <a:rPr lang="en-US" dirty="0"/>
              <a:t> (suicide resulting from bulling)</a:t>
            </a:r>
            <a:endParaRPr lang="pl-PL" dirty="0"/>
          </a:p>
          <a:p>
            <a:r>
              <a:rPr lang="en-US" dirty="0"/>
              <a:t>lower self-esteem</a:t>
            </a:r>
            <a:endParaRPr lang="pl-PL" dirty="0"/>
          </a:p>
          <a:p>
            <a:r>
              <a:rPr lang="en-US" dirty="0"/>
              <a:t>psychosomatic disorders such as insomnia, bedwetting and inhibited appetite</a:t>
            </a:r>
            <a:endParaRPr lang="pl-PL" dirty="0"/>
          </a:p>
          <a:p>
            <a:pPr marL="0" indent="0">
              <a:buNone/>
            </a:pPr>
            <a:endParaRPr lang="pl-PL" dirty="0"/>
          </a:p>
          <a:p>
            <a:endParaRPr lang="pl-PL" dirty="0"/>
          </a:p>
        </p:txBody>
      </p:sp>
    </p:spTree>
    <p:extLst>
      <p:ext uri="{BB962C8B-B14F-4D97-AF65-F5344CB8AC3E}">
        <p14:creationId xmlns:p14="http://schemas.microsoft.com/office/powerpoint/2010/main" val="35692318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2F374C2-F408-4AD6-9387-72FE875339BB}"/>
              </a:ext>
            </a:extLst>
          </p:cNvPr>
          <p:cNvSpPr>
            <a:spLocks noGrp="1"/>
          </p:cNvSpPr>
          <p:nvPr>
            <p:ph type="title"/>
          </p:nvPr>
        </p:nvSpPr>
        <p:spPr>
          <a:xfrm>
            <a:off x="457200" y="232435"/>
            <a:ext cx="8229600" cy="1143000"/>
          </a:xfrm>
        </p:spPr>
        <p:txBody>
          <a:bodyPr/>
          <a:lstStyle/>
          <a:p>
            <a:r>
              <a:rPr lang="pl-PL" dirty="0">
                <a:solidFill>
                  <a:srgbClr val="0070C0"/>
                </a:solidFill>
              </a:rPr>
              <a:t>CYBER VIOLENCE</a:t>
            </a:r>
          </a:p>
        </p:txBody>
      </p:sp>
      <p:pic>
        <p:nvPicPr>
          <p:cNvPr id="5" name="Symbol zastępczy zawartości 4" descr="Obraz zawierający tekst, osoba&#10;&#10;Opis wygenerowany automatycznie">
            <a:extLst>
              <a:ext uri="{FF2B5EF4-FFF2-40B4-BE49-F238E27FC236}">
                <a16:creationId xmlns:a16="http://schemas.microsoft.com/office/drawing/2014/main" id="{B7194D1E-A5AF-4184-B6F1-BF3975DD000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32040" y="4480923"/>
            <a:ext cx="4188832" cy="2310402"/>
          </a:xfrm>
        </p:spPr>
      </p:pic>
      <p:sp>
        <p:nvSpPr>
          <p:cNvPr id="8" name="pole tekstowe 7">
            <a:extLst>
              <a:ext uri="{FF2B5EF4-FFF2-40B4-BE49-F238E27FC236}">
                <a16:creationId xmlns:a16="http://schemas.microsoft.com/office/drawing/2014/main" id="{65B3D5CD-B720-4B76-87DB-AB8103F5C743}"/>
              </a:ext>
            </a:extLst>
          </p:cNvPr>
          <p:cNvSpPr txBox="1"/>
          <p:nvPr/>
        </p:nvSpPr>
        <p:spPr>
          <a:xfrm>
            <a:off x="179512" y="1484784"/>
            <a:ext cx="9793088" cy="2062103"/>
          </a:xfrm>
          <a:prstGeom prst="rect">
            <a:avLst/>
          </a:prstGeom>
          <a:noFill/>
        </p:spPr>
        <p:txBody>
          <a:bodyPr wrap="square" rtlCol="0">
            <a:spAutoFit/>
          </a:bodyPr>
          <a:lstStyle/>
          <a:p>
            <a:r>
              <a:rPr lang="pl-PL" sz="3200" dirty="0"/>
              <a:t>•       </a:t>
            </a:r>
            <a:r>
              <a:rPr lang="en-US" sz="3200" dirty="0"/>
              <a:t>posting humiliating videos or photos online</a:t>
            </a:r>
          </a:p>
          <a:p>
            <a:r>
              <a:rPr lang="en-US" sz="3200" dirty="0"/>
              <a:t>•	publishing ridiculing, vulgar comments and posts</a:t>
            </a:r>
          </a:p>
          <a:p>
            <a:r>
              <a:rPr lang="en-US" sz="3200" dirty="0"/>
              <a:t>•	impersonating other people</a:t>
            </a:r>
          </a:p>
          <a:p>
            <a:r>
              <a:rPr lang="en-US" sz="3200" dirty="0"/>
              <a:t>•	exclusion from online groups</a:t>
            </a:r>
          </a:p>
        </p:txBody>
      </p:sp>
    </p:spTree>
    <p:extLst>
      <p:ext uri="{BB962C8B-B14F-4D97-AF65-F5344CB8AC3E}">
        <p14:creationId xmlns:p14="http://schemas.microsoft.com/office/powerpoint/2010/main" val="38127711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C2F8741-BEEC-261E-5A04-A432CF296CC4}"/>
              </a:ext>
            </a:extLst>
          </p:cNvPr>
          <p:cNvSpPr>
            <a:spLocks noGrp="1"/>
          </p:cNvSpPr>
          <p:nvPr>
            <p:ph type="title"/>
          </p:nvPr>
        </p:nvSpPr>
        <p:spPr>
          <a:xfrm>
            <a:off x="323528" y="274638"/>
            <a:ext cx="8363272" cy="1143000"/>
          </a:xfrm>
        </p:spPr>
        <p:txBody>
          <a:bodyPr/>
          <a:lstStyle/>
          <a:p>
            <a:r>
              <a:rPr lang="en-US" dirty="0"/>
              <a:t>The key role of </a:t>
            </a:r>
            <a:r>
              <a:rPr lang="en-US" dirty="0">
                <a:solidFill>
                  <a:srgbClr val="FFC000"/>
                </a:solidFill>
              </a:rPr>
              <a:t>WITNESSES</a:t>
            </a:r>
            <a:r>
              <a:rPr lang="en-US" dirty="0"/>
              <a:t> of violence</a:t>
            </a:r>
            <a:endParaRPr lang="pl-PL" dirty="0"/>
          </a:p>
        </p:txBody>
      </p:sp>
      <p:sp>
        <p:nvSpPr>
          <p:cNvPr id="3" name="Symbol zastępczy zawartości 2">
            <a:extLst>
              <a:ext uri="{FF2B5EF4-FFF2-40B4-BE49-F238E27FC236}">
                <a16:creationId xmlns:a16="http://schemas.microsoft.com/office/drawing/2014/main" id="{AF573941-B3A9-FB81-015F-87C29F632F08}"/>
              </a:ext>
            </a:extLst>
          </p:cNvPr>
          <p:cNvSpPr>
            <a:spLocks noGrp="1"/>
          </p:cNvSpPr>
          <p:nvPr>
            <p:ph idx="1"/>
          </p:nvPr>
        </p:nvSpPr>
        <p:spPr>
          <a:xfrm>
            <a:off x="457200" y="1600200"/>
            <a:ext cx="8229600" cy="4770587"/>
          </a:xfrm>
        </p:spPr>
        <p:txBody>
          <a:bodyPr/>
          <a:lstStyle/>
          <a:p>
            <a:pPr marL="0" indent="0" algn="ctr">
              <a:lnSpc>
                <a:spcPct val="107000"/>
              </a:lnSpc>
              <a:spcAft>
                <a:spcPts val="800"/>
              </a:spcAft>
              <a:buNone/>
            </a:pPr>
            <a:r>
              <a:rPr lang="en-US" b="1" dirty="0">
                <a:solidFill>
                  <a:srgbClr val="C00000"/>
                </a:solidFill>
                <a:latin typeface="Calibri" panose="020F0502020204030204" pitchFamily="34" charset="0"/>
                <a:ea typeface="Calibri" panose="020F0502020204030204" pitchFamily="34" charset="0"/>
                <a:cs typeface="Calibri" panose="020F0502020204030204" pitchFamily="34" charset="0"/>
              </a:rPr>
              <a:t>“The world is a dangerous place, not because of those who do evil, but because of those who look on and do nothing.”</a:t>
            </a:r>
            <a:endParaRPr lang="pl-PL"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marL="0" indent="0" algn="ctr">
              <a:lnSpc>
                <a:spcPct val="107000"/>
              </a:lnSpc>
              <a:spcAft>
                <a:spcPts val="800"/>
              </a:spcAft>
              <a:buNone/>
            </a:pPr>
            <a:r>
              <a:rPr lang="pl-PL" sz="3200" b="1" dirty="0">
                <a:effectLst/>
                <a:latin typeface="Calibri" panose="020F0502020204030204" pitchFamily="34" charset="0"/>
                <a:ea typeface="Calibri" panose="020F0502020204030204" pitchFamily="34" charset="0"/>
                <a:cs typeface="Calibri" panose="020F0502020204030204" pitchFamily="34" charset="0"/>
              </a:rPr>
              <a:t>Albert Einstein</a:t>
            </a:r>
            <a:endParaRPr lang="pl-PL"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7000"/>
              </a:lnSpc>
              <a:spcAft>
                <a:spcPts val="800"/>
              </a:spcAft>
              <a:buNone/>
            </a:pPr>
            <a:r>
              <a:rPr lang="pl-PL" sz="3200" b="1" dirty="0">
                <a:effectLst/>
                <a:latin typeface="Calibri" panose="020F0502020204030204" pitchFamily="34" charset="0"/>
                <a:ea typeface="Calibri" panose="020F0502020204030204" pitchFamily="34" charset="0"/>
                <a:cs typeface="Calibri" panose="020F0502020204030204" pitchFamily="34" charset="0"/>
              </a:rPr>
              <a:t> </a:t>
            </a:r>
            <a:endParaRPr lang="pl-PL"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pic>
        <p:nvPicPr>
          <p:cNvPr id="4" name="Obraz 3">
            <a:extLst>
              <a:ext uri="{FF2B5EF4-FFF2-40B4-BE49-F238E27FC236}">
                <a16:creationId xmlns:a16="http://schemas.microsoft.com/office/drawing/2014/main" id="{9C8520AC-9EB4-6303-BC67-1A803B31DDBB}"/>
              </a:ext>
            </a:extLst>
          </p:cNvPr>
          <p:cNvPicPr>
            <a:picLocks noChangeAspect="1"/>
          </p:cNvPicPr>
          <p:nvPr/>
        </p:nvPicPr>
        <p:blipFill>
          <a:blip r:embed="rId2"/>
          <a:stretch>
            <a:fillRect/>
          </a:stretch>
        </p:blipFill>
        <p:spPr>
          <a:xfrm>
            <a:off x="2544237" y="4019437"/>
            <a:ext cx="4230991" cy="2682472"/>
          </a:xfrm>
          <a:prstGeom prst="rect">
            <a:avLst/>
          </a:prstGeom>
        </p:spPr>
      </p:pic>
      <p:sp>
        <p:nvSpPr>
          <p:cNvPr id="5" name="Strzałka: w lewo 4">
            <a:extLst>
              <a:ext uri="{FF2B5EF4-FFF2-40B4-BE49-F238E27FC236}">
                <a16:creationId xmlns:a16="http://schemas.microsoft.com/office/drawing/2014/main" id="{5C681BB3-3548-E370-C2C4-79F01D0EBABF}"/>
              </a:ext>
            </a:extLst>
          </p:cNvPr>
          <p:cNvSpPr/>
          <p:nvPr/>
        </p:nvSpPr>
        <p:spPr>
          <a:xfrm>
            <a:off x="6550925" y="4980642"/>
            <a:ext cx="2088232" cy="17655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trzałka: w prawo 5">
            <a:extLst>
              <a:ext uri="{FF2B5EF4-FFF2-40B4-BE49-F238E27FC236}">
                <a16:creationId xmlns:a16="http://schemas.microsoft.com/office/drawing/2014/main" id="{81BBEE37-3366-4C1C-A078-5BA9FFA23BE3}"/>
              </a:ext>
            </a:extLst>
          </p:cNvPr>
          <p:cNvSpPr/>
          <p:nvPr/>
        </p:nvSpPr>
        <p:spPr>
          <a:xfrm flipV="1">
            <a:off x="1857788" y="5257800"/>
            <a:ext cx="1539993" cy="2594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Dowolny kształt: kształt 6">
            <a:extLst>
              <a:ext uri="{FF2B5EF4-FFF2-40B4-BE49-F238E27FC236}">
                <a16:creationId xmlns:a16="http://schemas.microsoft.com/office/drawing/2014/main" id="{77C172C5-EC7D-FB52-3220-56CABDBED9A0}"/>
              </a:ext>
            </a:extLst>
          </p:cNvPr>
          <p:cNvSpPr/>
          <p:nvPr/>
        </p:nvSpPr>
        <p:spPr>
          <a:xfrm>
            <a:off x="3450612" y="5022376"/>
            <a:ext cx="684660" cy="805218"/>
          </a:xfrm>
          <a:custGeom>
            <a:avLst/>
            <a:gdLst>
              <a:gd name="connsiteX0" fmla="*/ 125101 w 684660"/>
              <a:gd name="connsiteY0" fmla="*/ 81887 h 805218"/>
              <a:gd name="connsiteX1" fmla="*/ 2272 w 684660"/>
              <a:gd name="connsiteY1" fmla="*/ 232012 h 805218"/>
              <a:gd name="connsiteX2" fmla="*/ 29567 w 684660"/>
              <a:gd name="connsiteY2" fmla="*/ 436728 h 805218"/>
              <a:gd name="connsiteX3" fmla="*/ 43215 w 684660"/>
              <a:gd name="connsiteY3" fmla="*/ 600502 h 805218"/>
              <a:gd name="connsiteX4" fmla="*/ 152397 w 684660"/>
              <a:gd name="connsiteY4" fmla="*/ 723331 h 805218"/>
              <a:gd name="connsiteX5" fmla="*/ 220636 w 684660"/>
              <a:gd name="connsiteY5" fmla="*/ 750627 h 805218"/>
              <a:gd name="connsiteX6" fmla="*/ 275227 w 684660"/>
              <a:gd name="connsiteY6" fmla="*/ 777923 h 805218"/>
              <a:gd name="connsiteX7" fmla="*/ 329818 w 684660"/>
              <a:gd name="connsiteY7" fmla="*/ 791570 h 805218"/>
              <a:gd name="connsiteX8" fmla="*/ 370761 w 684660"/>
              <a:gd name="connsiteY8" fmla="*/ 805218 h 805218"/>
              <a:gd name="connsiteX9" fmla="*/ 575478 w 684660"/>
              <a:gd name="connsiteY9" fmla="*/ 777923 h 805218"/>
              <a:gd name="connsiteX10" fmla="*/ 616421 w 684660"/>
              <a:gd name="connsiteY10" fmla="*/ 750627 h 805218"/>
              <a:gd name="connsiteX11" fmla="*/ 657364 w 684660"/>
              <a:gd name="connsiteY11" fmla="*/ 668740 h 805218"/>
              <a:gd name="connsiteX12" fmla="*/ 684660 w 684660"/>
              <a:gd name="connsiteY12" fmla="*/ 586854 h 805218"/>
              <a:gd name="connsiteX13" fmla="*/ 671012 w 684660"/>
              <a:gd name="connsiteY13" fmla="*/ 259308 h 805218"/>
              <a:gd name="connsiteX14" fmla="*/ 657364 w 684660"/>
              <a:gd name="connsiteY14" fmla="*/ 218364 h 805218"/>
              <a:gd name="connsiteX15" fmla="*/ 602773 w 684660"/>
              <a:gd name="connsiteY15" fmla="*/ 122830 h 805218"/>
              <a:gd name="connsiteX16" fmla="*/ 548182 w 684660"/>
              <a:gd name="connsiteY16" fmla="*/ 95534 h 805218"/>
              <a:gd name="connsiteX17" fmla="*/ 452648 w 684660"/>
              <a:gd name="connsiteY17" fmla="*/ 68239 h 805218"/>
              <a:gd name="connsiteX18" fmla="*/ 370761 w 684660"/>
              <a:gd name="connsiteY18" fmla="*/ 40943 h 805218"/>
              <a:gd name="connsiteX19" fmla="*/ 234284 w 684660"/>
              <a:gd name="connsiteY19" fmla="*/ 0 h 805218"/>
              <a:gd name="connsiteX20" fmla="*/ 84158 w 684660"/>
              <a:gd name="connsiteY20" fmla="*/ 13648 h 805218"/>
              <a:gd name="connsiteX21" fmla="*/ 56863 w 684660"/>
              <a:gd name="connsiteY21" fmla="*/ 54591 h 805218"/>
              <a:gd name="connsiteX22" fmla="*/ 15919 w 684660"/>
              <a:gd name="connsiteY22" fmla="*/ 232012 h 805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4660" h="805218">
                <a:moveTo>
                  <a:pt x="125101" y="81887"/>
                </a:moveTo>
                <a:cubicBezTo>
                  <a:pt x="84158" y="131929"/>
                  <a:pt x="25289" y="171591"/>
                  <a:pt x="2272" y="232012"/>
                </a:cubicBezTo>
                <a:cubicBezTo>
                  <a:pt x="-8192" y="259480"/>
                  <a:pt x="20356" y="390677"/>
                  <a:pt x="29567" y="436728"/>
                </a:cubicBezTo>
                <a:cubicBezTo>
                  <a:pt x="34116" y="491319"/>
                  <a:pt x="28553" y="547720"/>
                  <a:pt x="43215" y="600502"/>
                </a:cubicBezTo>
                <a:cubicBezTo>
                  <a:pt x="56618" y="648754"/>
                  <a:pt x="108869" y="699149"/>
                  <a:pt x="152397" y="723331"/>
                </a:cubicBezTo>
                <a:cubicBezTo>
                  <a:pt x="173813" y="735229"/>
                  <a:pt x="198249" y="740677"/>
                  <a:pt x="220636" y="750627"/>
                </a:cubicBezTo>
                <a:cubicBezTo>
                  <a:pt x="239227" y="758890"/>
                  <a:pt x="256177" y="770779"/>
                  <a:pt x="275227" y="777923"/>
                </a:cubicBezTo>
                <a:cubicBezTo>
                  <a:pt x="292790" y="784509"/>
                  <a:pt x="311783" y="786417"/>
                  <a:pt x="329818" y="791570"/>
                </a:cubicBezTo>
                <a:cubicBezTo>
                  <a:pt x="343650" y="795522"/>
                  <a:pt x="357113" y="800669"/>
                  <a:pt x="370761" y="805218"/>
                </a:cubicBezTo>
                <a:cubicBezTo>
                  <a:pt x="439000" y="796120"/>
                  <a:pt x="508274" y="792857"/>
                  <a:pt x="575478" y="777923"/>
                </a:cubicBezTo>
                <a:cubicBezTo>
                  <a:pt x="591490" y="774365"/>
                  <a:pt x="606580" y="763749"/>
                  <a:pt x="616421" y="750627"/>
                </a:cubicBezTo>
                <a:cubicBezTo>
                  <a:pt x="634731" y="726213"/>
                  <a:pt x="645626" y="696910"/>
                  <a:pt x="657364" y="668740"/>
                </a:cubicBezTo>
                <a:cubicBezTo>
                  <a:pt x="668430" y="642181"/>
                  <a:pt x="684660" y="586854"/>
                  <a:pt x="684660" y="586854"/>
                </a:cubicBezTo>
                <a:cubicBezTo>
                  <a:pt x="680111" y="477672"/>
                  <a:pt x="679085" y="368286"/>
                  <a:pt x="671012" y="259308"/>
                </a:cubicBezTo>
                <a:cubicBezTo>
                  <a:pt x="669949" y="244961"/>
                  <a:pt x="663031" y="231587"/>
                  <a:pt x="657364" y="218364"/>
                </a:cubicBezTo>
                <a:cubicBezTo>
                  <a:pt x="651696" y="205138"/>
                  <a:pt x="618004" y="135523"/>
                  <a:pt x="602773" y="122830"/>
                </a:cubicBezTo>
                <a:cubicBezTo>
                  <a:pt x="587144" y="109806"/>
                  <a:pt x="566882" y="103548"/>
                  <a:pt x="548182" y="95534"/>
                </a:cubicBezTo>
                <a:cubicBezTo>
                  <a:pt x="512517" y="80249"/>
                  <a:pt x="491112" y="79778"/>
                  <a:pt x="452648" y="68239"/>
                </a:cubicBezTo>
                <a:cubicBezTo>
                  <a:pt x="425089" y="59971"/>
                  <a:pt x="398426" y="48847"/>
                  <a:pt x="370761" y="40943"/>
                </a:cubicBezTo>
                <a:cubicBezTo>
                  <a:pt x="261395" y="9696"/>
                  <a:pt x="306646" y="24121"/>
                  <a:pt x="234284" y="0"/>
                </a:cubicBezTo>
                <a:cubicBezTo>
                  <a:pt x="184242" y="4549"/>
                  <a:pt x="132184" y="-1129"/>
                  <a:pt x="84158" y="13648"/>
                </a:cubicBezTo>
                <a:cubicBezTo>
                  <a:pt x="68481" y="18472"/>
                  <a:pt x="67364" y="41990"/>
                  <a:pt x="56863" y="54591"/>
                </a:cubicBezTo>
                <a:cubicBezTo>
                  <a:pt x="-16250" y="142325"/>
                  <a:pt x="15919" y="41765"/>
                  <a:pt x="15919" y="232012"/>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Dowolny kształt: kształt 7">
            <a:extLst>
              <a:ext uri="{FF2B5EF4-FFF2-40B4-BE49-F238E27FC236}">
                <a16:creationId xmlns:a16="http://schemas.microsoft.com/office/drawing/2014/main" id="{F285E6FD-BEBE-EEC2-71D3-28609D48B608}"/>
              </a:ext>
            </a:extLst>
          </p:cNvPr>
          <p:cNvSpPr/>
          <p:nvPr/>
        </p:nvSpPr>
        <p:spPr>
          <a:xfrm>
            <a:off x="5827594" y="4822801"/>
            <a:ext cx="723331" cy="843594"/>
          </a:xfrm>
          <a:custGeom>
            <a:avLst/>
            <a:gdLst>
              <a:gd name="connsiteX0" fmla="*/ 559558 w 723331"/>
              <a:gd name="connsiteY0" fmla="*/ 22154 h 843594"/>
              <a:gd name="connsiteX1" fmla="*/ 68239 w 723331"/>
              <a:gd name="connsiteY1" fmla="*/ 76745 h 843594"/>
              <a:gd name="connsiteX2" fmla="*/ 109182 w 723331"/>
              <a:gd name="connsiteY2" fmla="*/ 63098 h 843594"/>
              <a:gd name="connsiteX3" fmla="*/ 68239 w 723331"/>
              <a:gd name="connsiteY3" fmla="*/ 117689 h 843594"/>
              <a:gd name="connsiteX4" fmla="*/ 13648 w 723331"/>
              <a:gd name="connsiteY4" fmla="*/ 240518 h 843594"/>
              <a:gd name="connsiteX5" fmla="*/ 0 w 723331"/>
              <a:gd name="connsiteY5" fmla="*/ 295109 h 843594"/>
              <a:gd name="connsiteX6" fmla="*/ 27296 w 723331"/>
              <a:gd name="connsiteY6" fmla="*/ 390644 h 843594"/>
              <a:gd name="connsiteX7" fmla="*/ 81887 w 723331"/>
              <a:gd name="connsiteY7" fmla="*/ 404292 h 843594"/>
              <a:gd name="connsiteX8" fmla="*/ 109182 w 723331"/>
              <a:gd name="connsiteY8" fmla="*/ 445235 h 843594"/>
              <a:gd name="connsiteX9" fmla="*/ 191069 w 723331"/>
              <a:gd name="connsiteY9" fmla="*/ 540769 h 843594"/>
              <a:gd name="connsiteX10" fmla="*/ 204716 w 723331"/>
              <a:gd name="connsiteY10" fmla="*/ 595360 h 843594"/>
              <a:gd name="connsiteX11" fmla="*/ 232012 w 723331"/>
              <a:gd name="connsiteY11" fmla="*/ 649951 h 843594"/>
              <a:gd name="connsiteX12" fmla="*/ 245660 w 723331"/>
              <a:gd name="connsiteY12" fmla="*/ 690895 h 843594"/>
              <a:gd name="connsiteX13" fmla="*/ 313899 w 723331"/>
              <a:gd name="connsiteY13" fmla="*/ 841020 h 843594"/>
              <a:gd name="connsiteX14" fmla="*/ 436728 w 723331"/>
              <a:gd name="connsiteY14" fmla="*/ 827372 h 843594"/>
              <a:gd name="connsiteX15" fmla="*/ 504967 w 723331"/>
              <a:gd name="connsiteY15" fmla="*/ 800077 h 843594"/>
              <a:gd name="connsiteX16" fmla="*/ 545910 w 723331"/>
              <a:gd name="connsiteY16" fmla="*/ 786429 h 843594"/>
              <a:gd name="connsiteX17" fmla="*/ 573206 w 723331"/>
              <a:gd name="connsiteY17" fmla="*/ 745486 h 843594"/>
              <a:gd name="connsiteX18" fmla="*/ 668740 w 723331"/>
              <a:gd name="connsiteY18" fmla="*/ 636303 h 843594"/>
              <a:gd name="connsiteX19" fmla="*/ 723331 w 723331"/>
              <a:gd name="connsiteY19" fmla="*/ 527121 h 843594"/>
              <a:gd name="connsiteX20" fmla="*/ 709684 w 723331"/>
              <a:gd name="connsiteY20" fmla="*/ 363348 h 843594"/>
              <a:gd name="connsiteX21" fmla="*/ 696036 w 723331"/>
              <a:gd name="connsiteY21" fmla="*/ 322405 h 843594"/>
              <a:gd name="connsiteX22" fmla="*/ 668740 w 723331"/>
              <a:gd name="connsiteY22" fmla="*/ 254166 h 843594"/>
              <a:gd name="connsiteX23" fmla="*/ 655093 w 723331"/>
              <a:gd name="connsiteY23" fmla="*/ 90393 h 843594"/>
              <a:gd name="connsiteX24" fmla="*/ 477672 w 723331"/>
              <a:gd name="connsiteY24" fmla="*/ 8506 h 84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3331" h="843594">
                <a:moveTo>
                  <a:pt x="559558" y="22154"/>
                </a:moveTo>
                <a:cubicBezTo>
                  <a:pt x="395785" y="40351"/>
                  <a:pt x="232343" y="61826"/>
                  <a:pt x="68239" y="76745"/>
                </a:cubicBezTo>
                <a:cubicBezTo>
                  <a:pt x="53912" y="78047"/>
                  <a:pt x="109182" y="48712"/>
                  <a:pt x="109182" y="63098"/>
                </a:cubicBezTo>
                <a:cubicBezTo>
                  <a:pt x="109182" y="85844"/>
                  <a:pt x="81887" y="99492"/>
                  <a:pt x="68239" y="117689"/>
                </a:cubicBezTo>
                <a:cubicBezTo>
                  <a:pt x="36232" y="245715"/>
                  <a:pt x="81106" y="88738"/>
                  <a:pt x="13648" y="240518"/>
                </a:cubicBezTo>
                <a:cubicBezTo>
                  <a:pt x="6030" y="257658"/>
                  <a:pt x="4549" y="276912"/>
                  <a:pt x="0" y="295109"/>
                </a:cubicBezTo>
                <a:cubicBezTo>
                  <a:pt x="9099" y="326954"/>
                  <a:pt x="7424" y="364149"/>
                  <a:pt x="27296" y="390644"/>
                </a:cubicBezTo>
                <a:cubicBezTo>
                  <a:pt x="38550" y="405650"/>
                  <a:pt x="66280" y="393887"/>
                  <a:pt x="81887" y="404292"/>
                </a:cubicBezTo>
                <a:cubicBezTo>
                  <a:pt x="95535" y="413390"/>
                  <a:pt x="98507" y="432781"/>
                  <a:pt x="109182" y="445235"/>
                </a:cubicBezTo>
                <a:cubicBezTo>
                  <a:pt x="208471" y="561072"/>
                  <a:pt x="128401" y="446769"/>
                  <a:pt x="191069" y="540769"/>
                </a:cubicBezTo>
                <a:cubicBezTo>
                  <a:pt x="195618" y="558966"/>
                  <a:pt x="198130" y="577797"/>
                  <a:pt x="204716" y="595360"/>
                </a:cubicBezTo>
                <a:cubicBezTo>
                  <a:pt x="211860" y="614410"/>
                  <a:pt x="223998" y="631251"/>
                  <a:pt x="232012" y="649951"/>
                </a:cubicBezTo>
                <a:cubicBezTo>
                  <a:pt x="237679" y="663174"/>
                  <a:pt x="241111" y="677247"/>
                  <a:pt x="245660" y="690895"/>
                </a:cubicBezTo>
                <a:cubicBezTo>
                  <a:pt x="251962" y="735009"/>
                  <a:pt x="245348" y="825201"/>
                  <a:pt x="313899" y="841020"/>
                </a:cubicBezTo>
                <a:cubicBezTo>
                  <a:pt x="354039" y="850283"/>
                  <a:pt x="395785" y="831921"/>
                  <a:pt x="436728" y="827372"/>
                </a:cubicBezTo>
                <a:cubicBezTo>
                  <a:pt x="459474" y="818274"/>
                  <a:pt x="482028" y="808679"/>
                  <a:pt x="504967" y="800077"/>
                </a:cubicBezTo>
                <a:cubicBezTo>
                  <a:pt x="518437" y="795026"/>
                  <a:pt x="534676" y="795416"/>
                  <a:pt x="545910" y="786429"/>
                </a:cubicBezTo>
                <a:cubicBezTo>
                  <a:pt x="558718" y="776182"/>
                  <a:pt x="562531" y="757940"/>
                  <a:pt x="573206" y="745486"/>
                </a:cubicBezTo>
                <a:cubicBezTo>
                  <a:pt x="621017" y="689707"/>
                  <a:pt x="632566" y="698316"/>
                  <a:pt x="668740" y="636303"/>
                </a:cubicBezTo>
                <a:cubicBezTo>
                  <a:pt x="689242" y="601156"/>
                  <a:pt x="723331" y="527121"/>
                  <a:pt x="723331" y="527121"/>
                </a:cubicBezTo>
                <a:cubicBezTo>
                  <a:pt x="718782" y="472530"/>
                  <a:pt x="716924" y="417648"/>
                  <a:pt x="709684" y="363348"/>
                </a:cubicBezTo>
                <a:cubicBezTo>
                  <a:pt x="707783" y="349088"/>
                  <a:pt x="701087" y="335875"/>
                  <a:pt x="696036" y="322405"/>
                </a:cubicBezTo>
                <a:cubicBezTo>
                  <a:pt x="687434" y="299466"/>
                  <a:pt x="677839" y="276912"/>
                  <a:pt x="668740" y="254166"/>
                </a:cubicBezTo>
                <a:cubicBezTo>
                  <a:pt x="664191" y="199575"/>
                  <a:pt x="664099" y="144428"/>
                  <a:pt x="655093" y="90393"/>
                </a:cubicBezTo>
                <a:cubicBezTo>
                  <a:pt x="633533" y="-38968"/>
                  <a:pt x="619070" y="8506"/>
                  <a:pt x="477672" y="8506"/>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Dowolny kształt: kształt 8">
            <a:extLst>
              <a:ext uri="{FF2B5EF4-FFF2-40B4-BE49-F238E27FC236}">
                <a16:creationId xmlns:a16="http://schemas.microsoft.com/office/drawing/2014/main" id="{45BBE7B5-F834-40AC-A1FF-B1C2555A5B15}"/>
              </a:ext>
            </a:extLst>
          </p:cNvPr>
          <p:cNvSpPr/>
          <p:nvPr/>
        </p:nvSpPr>
        <p:spPr>
          <a:xfrm>
            <a:off x="4380814" y="5030231"/>
            <a:ext cx="737336" cy="660885"/>
          </a:xfrm>
          <a:custGeom>
            <a:avLst/>
            <a:gdLst>
              <a:gd name="connsiteX0" fmla="*/ 122947 w 737336"/>
              <a:gd name="connsiteY0" fmla="*/ 101327 h 660885"/>
              <a:gd name="connsiteX1" fmla="*/ 117 w 737336"/>
              <a:gd name="connsiteY1" fmla="*/ 633590 h 660885"/>
              <a:gd name="connsiteX2" fmla="*/ 54708 w 737336"/>
              <a:gd name="connsiteY2" fmla="*/ 660885 h 660885"/>
              <a:gd name="connsiteX3" fmla="*/ 327664 w 737336"/>
              <a:gd name="connsiteY3" fmla="*/ 647238 h 660885"/>
              <a:gd name="connsiteX4" fmla="*/ 368607 w 737336"/>
              <a:gd name="connsiteY4" fmla="*/ 633590 h 660885"/>
              <a:gd name="connsiteX5" fmla="*/ 436846 w 737336"/>
              <a:gd name="connsiteY5" fmla="*/ 619942 h 660885"/>
              <a:gd name="connsiteX6" fmla="*/ 491437 w 737336"/>
              <a:gd name="connsiteY6" fmla="*/ 592647 h 660885"/>
              <a:gd name="connsiteX7" fmla="*/ 641562 w 737336"/>
              <a:gd name="connsiteY7" fmla="*/ 524408 h 660885"/>
              <a:gd name="connsiteX8" fmla="*/ 723449 w 737336"/>
              <a:gd name="connsiteY8" fmla="*/ 387930 h 660885"/>
              <a:gd name="connsiteX9" fmla="*/ 737096 w 737336"/>
              <a:gd name="connsiteY9" fmla="*/ 292396 h 660885"/>
              <a:gd name="connsiteX10" fmla="*/ 709801 w 737336"/>
              <a:gd name="connsiteY10" fmla="*/ 169566 h 660885"/>
              <a:gd name="connsiteX11" fmla="*/ 641562 w 737336"/>
              <a:gd name="connsiteY11" fmla="*/ 87679 h 660885"/>
              <a:gd name="connsiteX12" fmla="*/ 546028 w 737336"/>
              <a:gd name="connsiteY12" fmla="*/ 60384 h 660885"/>
              <a:gd name="connsiteX13" fmla="*/ 245777 w 737336"/>
              <a:gd name="connsiteY13" fmla="*/ 19441 h 660885"/>
              <a:gd name="connsiteX14" fmla="*/ 95652 w 737336"/>
              <a:gd name="connsiteY14" fmla="*/ 19441 h 660885"/>
              <a:gd name="connsiteX15" fmla="*/ 82004 w 737336"/>
              <a:gd name="connsiteY15" fmla="*/ 60384 h 660885"/>
              <a:gd name="connsiteX16" fmla="*/ 54708 w 737336"/>
              <a:gd name="connsiteY16" fmla="*/ 114975 h 660885"/>
              <a:gd name="connsiteX17" fmla="*/ 82004 w 737336"/>
              <a:gd name="connsiteY17" fmla="*/ 265100 h 66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7336" h="660885">
                <a:moveTo>
                  <a:pt x="122947" y="101327"/>
                </a:moveTo>
                <a:cubicBezTo>
                  <a:pt x="82004" y="278748"/>
                  <a:pt x="22159" y="452845"/>
                  <a:pt x="117" y="633590"/>
                </a:cubicBezTo>
                <a:cubicBezTo>
                  <a:pt x="-2346" y="653785"/>
                  <a:pt x="34381" y="660038"/>
                  <a:pt x="54708" y="660885"/>
                </a:cubicBezTo>
                <a:lnTo>
                  <a:pt x="327664" y="647238"/>
                </a:lnTo>
                <a:cubicBezTo>
                  <a:pt x="341312" y="642689"/>
                  <a:pt x="354651" y="637079"/>
                  <a:pt x="368607" y="633590"/>
                </a:cubicBezTo>
                <a:cubicBezTo>
                  <a:pt x="391111" y="627964"/>
                  <a:pt x="414840" y="627277"/>
                  <a:pt x="436846" y="619942"/>
                </a:cubicBezTo>
                <a:cubicBezTo>
                  <a:pt x="456147" y="613508"/>
                  <a:pt x="472657" y="600472"/>
                  <a:pt x="491437" y="592647"/>
                </a:cubicBezTo>
                <a:cubicBezTo>
                  <a:pt x="636732" y="532107"/>
                  <a:pt x="559520" y="579102"/>
                  <a:pt x="641562" y="524408"/>
                </a:cubicBezTo>
                <a:cubicBezTo>
                  <a:pt x="707438" y="425593"/>
                  <a:pt x="681482" y="471863"/>
                  <a:pt x="723449" y="387930"/>
                </a:cubicBezTo>
                <a:cubicBezTo>
                  <a:pt x="727998" y="356085"/>
                  <a:pt x="739103" y="324501"/>
                  <a:pt x="737096" y="292396"/>
                </a:cubicBezTo>
                <a:cubicBezTo>
                  <a:pt x="734480" y="250536"/>
                  <a:pt x="723064" y="209356"/>
                  <a:pt x="709801" y="169566"/>
                </a:cubicBezTo>
                <a:cubicBezTo>
                  <a:pt x="703531" y="150757"/>
                  <a:pt x="656763" y="95280"/>
                  <a:pt x="641562" y="87679"/>
                </a:cubicBezTo>
                <a:cubicBezTo>
                  <a:pt x="611940" y="72868"/>
                  <a:pt x="577682" y="70124"/>
                  <a:pt x="546028" y="60384"/>
                </a:cubicBezTo>
                <a:cubicBezTo>
                  <a:pt x="379152" y="9038"/>
                  <a:pt x="532909" y="37386"/>
                  <a:pt x="245777" y="19441"/>
                </a:cubicBezTo>
                <a:cubicBezTo>
                  <a:pt x="189927" y="824"/>
                  <a:pt x="168404" y="-12893"/>
                  <a:pt x="95652" y="19441"/>
                </a:cubicBezTo>
                <a:cubicBezTo>
                  <a:pt x="82506" y="25284"/>
                  <a:pt x="87671" y="47161"/>
                  <a:pt x="82004" y="60384"/>
                </a:cubicBezTo>
                <a:cubicBezTo>
                  <a:pt x="73990" y="79084"/>
                  <a:pt x="63807" y="96778"/>
                  <a:pt x="54708" y="114975"/>
                </a:cubicBezTo>
                <a:cubicBezTo>
                  <a:pt x="68768" y="269631"/>
                  <a:pt x="18108" y="265100"/>
                  <a:pt x="82004" y="26510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2602001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0CD8EDC0-E329-4A19-59BA-B07C6244E2A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948264" y="5373216"/>
            <a:ext cx="1619672" cy="1484784"/>
          </a:xfrm>
          <a:prstGeom prst="rect">
            <a:avLst/>
          </a:prstGeom>
        </p:spPr>
      </p:pic>
      <p:sp>
        <p:nvSpPr>
          <p:cNvPr id="2" name="Tytuł 1">
            <a:extLst>
              <a:ext uri="{FF2B5EF4-FFF2-40B4-BE49-F238E27FC236}">
                <a16:creationId xmlns:a16="http://schemas.microsoft.com/office/drawing/2014/main" id="{CEF155D9-6431-45A0-9E04-35913F593299}"/>
              </a:ext>
            </a:extLst>
          </p:cNvPr>
          <p:cNvSpPr>
            <a:spLocks noGrp="1"/>
          </p:cNvSpPr>
          <p:nvPr>
            <p:ph type="title"/>
          </p:nvPr>
        </p:nvSpPr>
        <p:spPr/>
        <p:txBody>
          <a:bodyPr/>
          <a:lstStyle/>
          <a:p>
            <a:r>
              <a:rPr lang="pl-PL" b="1" dirty="0">
                <a:solidFill>
                  <a:srgbClr val="00B050"/>
                </a:solidFill>
              </a:rPr>
              <a:t>REMEMBER!</a:t>
            </a:r>
            <a:br>
              <a:rPr lang="pl-PL" dirty="0"/>
            </a:br>
            <a:endParaRPr lang="pl-PL" dirty="0"/>
          </a:p>
        </p:txBody>
      </p:sp>
      <p:sp>
        <p:nvSpPr>
          <p:cNvPr id="3" name="Symbol zastępczy zawartości 2">
            <a:extLst>
              <a:ext uri="{FF2B5EF4-FFF2-40B4-BE49-F238E27FC236}">
                <a16:creationId xmlns:a16="http://schemas.microsoft.com/office/drawing/2014/main" id="{44DBC7CE-C6AA-4DB4-99C4-EDC14FD0EFF0}"/>
              </a:ext>
            </a:extLst>
          </p:cNvPr>
          <p:cNvSpPr>
            <a:spLocks noGrp="1"/>
          </p:cNvSpPr>
          <p:nvPr>
            <p:ph idx="1"/>
          </p:nvPr>
        </p:nvSpPr>
        <p:spPr>
          <a:xfrm>
            <a:off x="179512" y="1166018"/>
            <a:ext cx="8507288" cy="4525963"/>
          </a:xfrm>
        </p:spPr>
        <p:txBody>
          <a:bodyPr/>
          <a:lstStyle/>
          <a:p>
            <a:pPr lvl="0"/>
            <a:r>
              <a:rPr lang="en-US" dirty="0"/>
              <a:t>ONLY YOU CAN STOP THE VIOLENCE</a:t>
            </a:r>
            <a:endParaRPr lang="pl-PL" dirty="0"/>
          </a:p>
          <a:p>
            <a:pPr lvl="0"/>
            <a:r>
              <a:rPr lang="en-US" dirty="0"/>
              <a:t>REPORTING THIS TO ADULTS IS NOT SNITCHING BUT CARE FOR YOURSELF AND OTHERS' SAFETY AND WELL-BEING</a:t>
            </a:r>
            <a:endParaRPr lang="pl-PL" dirty="0"/>
          </a:p>
          <a:p>
            <a:pPr lvl="0"/>
            <a:r>
              <a:rPr lang="en-US" dirty="0"/>
              <a:t>ALWAYS REACT WHEN YOU SEE HOW SOMEONE HURTING ANOTHER HPERSON- LACK OF REACTION MAKES YOU A SUPPORTER!</a:t>
            </a:r>
            <a:endParaRPr lang="pl-PL" dirty="0"/>
          </a:p>
          <a:p>
            <a:pPr lvl="0"/>
            <a:r>
              <a:rPr lang="en-US" dirty="0"/>
              <a:t>YOUR OBJECTION - REACTION IS COURAGE, EMPATHY AND IT STOPS VIOLENCE!</a:t>
            </a:r>
            <a:endParaRPr lang="pl-PL" dirty="0"/>
          </a:p>
        </p:txBody>
      </p:sp>
    </p:spTree>
    <p:extLst>
      <p:ext uri="{BB962C8B-B14F-4D97-AF65-F5344CB8AC3E}">
        <p14:creationId xmlns:p14="http://schemas.microsoft.com/office/powerpoint/2010/main" val="30110225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74B4B28-EA69-4A3C-9C4B-2AB33CB1955B}"/>
              </a:ext>
            </a:extLst>
          </p:cNvPr>
          <p:cNvSpPr>
            <a:spLocks noGrp="1"/>
          </p:cNvSpPr>
          <p:nvPr>
            <p:ph type="title"/>
          </p:nvPr>
        </p:nvSpPr>
        <p:spPr/>
        <p:txBody>
          <a:bodyPr/>
          <a:lstStyle/>
          <a:p>
            <a:r>
              <a:rPr lang="pl-PL" b="1" dirty="0">
                <a:solidFill>
                  <a:srgbClr val="0070C0"/>
                </a:solidFill>
              </a:rPr>
              <a:t>CREATING A CLASS CONTRACT</a:t>
            </a:r>
          </a:p>
        </p:txBody>
      </p:sp>
      <p:pic>
        <p:nvPicPr>
          <p:cNvPr id="12" name="Symbol zastępczy zawartości 11">
            <a:extLst>
              <a:ext uri="{FF2B5EF4-FFF2-40B4-BE49-F238E27FC236}">
                <a16:creationId xmlns:a16="http://schemas.microsoft.com/office/drawing/2014/main" id="{BA010CFF-2C34-4CA0-20E4-2B413F231823}"/>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79503" y="1600200"/>
            <a:ext cx="7584993" cy="4525963"/>
          </a:xfrm>
        </p:spPr>
      </p:pic>
      <p:pic>
        <p:nvPicPr>
          <p:cNvPr id="14" name="Obraz 13">
            <a:extLst>
              <a:ext uri="{FF2B5EF4-FFF2-40B4-BE49-F238E27FC236}">
                <a16:creationId xmlns:a16="http://schemas.microsoft.com/office/drawing/2014/main" id="{A55960AB-80E2-1287-461A-C88584F1E01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1417638"/>
            <a:ext cx="2564904" cy="2564904"/>
          </a:xfrm>
          <a:prstGeom prst="rect">
            <a:avLst/>
          </a:prstGeom>
        </p:spPr>
      </p:pic>
    </p:spTree>
    <p:extLst>
      <p:ext uri="{BB962C8B-B14F-4D97-AF65-F5344CB8AC3E}">
        <p14:creationId xmlns:p14="http://schemas.microsoft.com/office/powerpoint/2010/main" val="33762709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6D2FD6D-23D7-40EC-B8AE-BCDA2200FD06}"/>
              </a:ext>
            </a:extLst>
          </p:cNvPr>
          <p:cNvSpPr>
            <a:spLocks noGrp="1"/>
          </p:cNvSpPr>
          <p:nvPr>
            <p:ph type="title"/>
          </p:nvPr>
        </p:nvSpPr>
        <p:spPr>
          <a:xfrm>
            <a:off x="457200" y="116632"/>
            <a:ext cx="8229600" cy="1301006"/>
          </a:xfrm>
        </p:spPr>
        <p:txBody>
          <a:bodyPr/>
          <a:lstStyle/>
          <a:p>
            <a:r>
              <a:rPr lang="pl-PL" b="1" dirty="0">
                <a:solidFill>
                  <a:schemeClr val="accent1">
                    <a:lumMod val="60000"/>
                    <a:lumOff val="40000"/>
                  </a:schemeClr>
                </a:solidFill>
              </a:rPr>
              <a:t>THE AMBASSADOR OF EMPATHY</a:t>
            </a:r>
          </a:p>
        </p:txBody>
      </p:sp>
      <p:sp>
        <p:nvSpPr>
          <p:cNvPr id="3" name="Symbol zastępczy zawartości 2">
            <a:extLst>
              <a:ext uri="{FF2B5EF4-FFF2-40B4-BE49-F238E27FC236}">
                <a16:creationId xmlns:a16="http://schemas.microsoft.com/office/drawing/2014/main" id="{60E93019-BFE8-4561-8DD6-EED214188E7B}"/>
              </a:ext>
            </a:extLst>
          </p:cNvPr>
          <p:cNvSpPr>
            <a:spLocks noGrp="1"/>
          </p:cNvSpPr>
          <p:nvPr>
            <p:ph idx="1"/>
          </p:nvPr>
        </p:nvSpPr>
        <p:spPr>
          <a:xfrm>
            <a:off x="457200" y="1124744"/>
            <a:ext cx="8229600" cy="5458618"/>
          </a:xfrm>
        </p:spPr>
        <p:txBody>
          <a:bodyPr/>
          <a:lstStyle/>
          <a:p>
            <a:pPr algn="ctr"/>
            <a:r>
              <a:rPr lang="en-US" dirty="0"/>
              <a:t>YOU CAN TURN TO THIS PERSON IF YOU FEEL THAT A CLASSMATE IS HURTING YOU VERBALLY OR PHYSICALLY</a:t>
            </a:r>
            <a:endParaRPr lang="pl-PL" dirty="0"/>
          </a:p>
          <a:p>
            <a:pPr marL="0" indent="0">
              <a:buNone/>
            </a:pPr>
            <a:endParaRPr lang="pl-PL" dirty="0">
              <a:solidFill>
                <a:srgbClr val="FFC000"/>
              </a:solidFill>
            </a:endParaRPr>
          </a:p>
          <a:p>
            <a:pPr marL="0" indent="0">
              <a:buNone/>
            </a:pPr>
            <a:r>
              <a:rPr lang="en-US" dirty="0">
                <a:solidFill>
                  <a:srgbClr val="FFC000"/>
                </a:solidFill>
              </a:rPr>
              <a:t>Girl:……………………..</a:t>
            </a:r>
          </a:p>
          <a:p>
            <a:pPr marL="0" indent="0">
              <a:buNone/>
            </a:pPr>
            <a:r>
              <a:rPr lang="en-US" dirty="0">
                <a:solidFill>
                  <a:srgbClr val="FFC000"/>
                </a:solidFill>
              </a:rPr>
              <a:t>Boy:……………………..</a:t>
            </a:r>
            <a:endParaRPr lang="pl-PL" dirty="0">
              <a:solidFill>
                <a:srgbClr val="FFC000"/>
              </a:solidFill>
            </a:endParaRPr>
          </a:p>
          <a:p>
            <a:pPr marL="0" indent="0">
              <a:buNone/>
            </a:pPr>
            <a:endParaRPr lang="en-US" dirty="0">
              <a:solidFill>
                <a:srgbClr val="FFC000"/>
              </a:solidFill>
            </a:endParaRPr>
          </a:p>
          <a:p>
            <a:pPr algn="ctr"/>
            <a:r>
              <a:rPr lang="en-US" dirty="0" err="1"/>
              <a:t>He/She</a:t>
            </a:r>
            <a:r>
              <a:rPr lang="en-US" dirty="0"/>
              <a:t> will talk to this person, reminding him/her about our workshop and if it does not help, he will turn to the class teacher</a:t>
            </a:r>
          </a:p>
        </p:txBody>
      </p:sp>
      <p:pic>
        <p:nvPicPr>
          <p:cNvPr id="6" name="Obraz 5">
            <a:extLst>
              <a:ext uri="{FF2B5EF4-FFF2-40B4-BE49-F238E27FC236}">
                <a16:creationId xmlns:a16="http://schemas.microsoft.com/office/drawing/2014/main" id="{8067E26D-1526-4A7B-0607-56A5B04508F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00192" y="3140968"/>
            <a:ext cx="2669282" cy="1868497"/>
          </a:xfrm>
          <a:prstGeom prst="rect">
            <a:avLst/>
          </a:prstGeom>
        </p:spPr>
      </p:pic>
    </p:spTree>
    <p:extLst>
      <p:ext uri="{BB962C8B-B14F-4D97-AF65-F5344CB8AC3E}">
        <p14:creationId xmlns:p14="http://schemas.microsoft.com/office/powerpoint/2010/main" val="28055060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975EF03-A07E-4360-A5EB-AA30586D3A8B}"/>
              </a:ext>
            </a:extLst>
          </p:cNvPr>
          <p:cNvSpPr>
            <a:spLocks noGrp="1"/>
          </p:cNvSpPr>
          <p:nvPr>
            <p:ph type="title"/>
          </p:nvPr>
        </p:nvSpPr>
        <p:spPr>
          <a:xfrm>
            <a:off x="457200" y="274638"/>
            <a:ext cx="8229600" cy="562074"/>
          </a:xfrm>
        </p:spPr>
        <p:txBody>
          <a:bodyPr>
            <a:normAutofit fontScale="90000"/>
          </a:bodyPr>
          <a:lstStyle/>
          <a:p>
            <a:r>
              <a:rPr lang="pl-PL" b="1" dirty="0">
                <a:solidFill>
                  <a:srgbClr val="FF0000"/>
                </a:solidFill>
              </a:rPr>
              <a:t>I HAVE A CHALLENGE</a:t>
            </a:r>
          </a:p>
        </p:txBody>
      </p:sp>
      <p:sp>
        <p:nvSpPr>
          <p:cNvPr id="3" name="Symbol zastępczy zawartości 2">
            <a:extLst>
              <a:ext uri="{FF2B5EF4-FFF2-40B4-BE49-F238E27FC236}">
                <a16:creationId xmlns:a16="http://schemas.microsoft.com/office/drawing/2014/main" id="{5209D64B-FA64-40AE-9D7B-B4BF3081B58A}"/>
              </a:ext>
            </a:extLst>
          </p:cNvPr>
          <p:cNvSpPr>
            <a:spLocks noGrp="1"/>
          </p:cNvSpPr>
          <p:nvPr>
            <p:ph idx="1"/>
          </p:nvPr>
        </p:nvSpPr>
        <p:spPr>
          <a:xfrm>
            <a:off x="457200" y="1124744"/>
            <a:ext cx="8363272" cy="5458618"/>
          </a:xfrm>
        </p:spPr>
        <p:txBody>
          <a:bodyPr>
            <a:normAutofit/>
          </a:bodyPr>
          <a:lstStyle/>
          <a:p>
            <a:pPr lvl="0"/>
            <a:r>
              <a:rPr lang="en-US" dirty="0"/>
              <a:t>I KNOW that in almost every school there are people who have experienced such unpleasantness from colleagues</a:t>
            </a:r>
            <a:endParaRPr lang="pl-PL" dirty="0"/>
          </a:p>
          <a:p>
            <a:r>
              <a:rPr lang="en-US" dirty="0">
                <a:solidFill>
                  <a:srgbClr val="FF0000"/>
                </a:solidFill>
              </a:rPr>
              <a:t>BEFORE YOU SAY SOMETHING TO SOMEONE, PAUSE/STOP AND ASK YOURSELF 2 QUESTIONS</a:t>
            </a:r>
            <a:r>
              <a:rPr lang="en-US" dirty="0"/>
              <a:t>:</a:t>
            </a:r>
            <a:endParaRPr lang="pl-PL" dirty="0"/>
          </a:p>
          <a:p>
            <a:pPr lvl="0"/>
            <a:r>
              <a:rPr lang="en-US" dirty="0"/>
              <a:t>WILL THIS PERSON FEEL BETTER if I say this, if I do what I want to do?</a:t>
            </a:r>
            <a:endParaRPr lang="pl-PL" dirty="0"/>
          </a:p>
          <a:p>
            <a:r>
              <a:rPr lang="en-US" dirty="0"/>
              <a:t>WOULD I WANT someone to say that about me, to show me such a picture, to repeat such a rumor about me?</a:t>
            </a:r>
            <a:endParaRPr lang="pl-PL" dirty="0"/>
          </a:p>
        </p:txBody>
      </p:sp>
    </p:spTree>
    <p:extLst>
      <p:ext uri="{BB962C8B-B14F-4D97-AF65-F5344CB8AC3E}">
        <p14:creationId xmlns:p14="http://schemas.microsoft.com/office/powerpoint/2010/main" val="23637108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AE9699A8-6582-4020-9F58-EA2BC4C2CDD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44209" y="635533"/>
            <a:ext cx="2808312" cy="5586933"/>
          </a:xfrm>
          <a:prstGeom prst="rect">
            <a:avLst/>
          </a:prstGeom>
          <a:noFill/>
        </p:spPr>
      </p:pic>
      <p:sp>
        <p:nvSpPr>
          <p:cNvPr id="2" name="Tytuł 1">
            <a:extLst>
              <a:ext uri="{FF2B5EF4-FFF2-40B4-BE49-F238E27FC236}">
                <a16:creationId xmlns:a16="http://schemas.microsoft.com/office/drawing/2014/main" id="{FF10924E-E6CD-4C1E-9B0D-8682B37E1642}"/>
              </a:ext>
            </a:extLst>
          </p:cNvPr>
          <p:cNvSpPr>
            <a:spLocks noGrp="1"/>
          </p:cNvSpPr>
          <p:nvPr>
            <p:ph type="title"/>
          </p:nvPr>
        </p:nvSpPr>
        <p:spPr>
          <a:xfrm>
            <a:off x="457200" y="274638"/>
            <a:ext cx="8229600" cy="1143000"/>
          </a:xfrm>
        </p:spPr>
        <p:txBody>
          <a:bodyPr anchor="ctr">
            <a:normAutofit/>
          </a:bodyPr>
          <a:lstStyle/>
          <a:p>
            <a:r>
              <a:rPr lang="pl-PL" b="1" dirty="0"/>
              <a:t>REMEMBER!</a:t>
            </a:r>
          </a:p>
        </p:txBody>
      </p:sp>
      <p:sp>
        <p:nvSpPr>
          <p:cNvPr id="3" name="Symbol zastępczy zawartości 2">
            <a:extLst>
              <a:ext uri="{FF2B5EF4-FFF2-40B4-BE49-F238E27FC236}">
                <a16:creationId xmlns:a16="http://schemas.microsoft.com/office/drawing/2014/main" id="{7FBACF69-11C6-489B-8ACF-9AC0452A51BE}"/>
              </a:ext>
            </a:extLst>
          </p:cNvPr>
          <p:cNvSpPr>
            <a:spLocks noGrp="1"/>
          </p:cNvSpPr>
          <p:nvPr>
            <p:ph sz="half" idx="1"/>
          </p:nvPr>
        </p:nvSpPr>
        <p:spPr>
          <a:xfrm>
            <a:off x="169827" y="1417638"/>
            <a:ext cx="7138477" cy="5586933"/>
          </a:xfrm>
        </p:spPr>
        <p:txBody>
          <a:bodyPr>
            <a:normAutofit/>
          </a:bodyPr>
          <a:lstStyle/>
          <a:p>
            <a:pPr algn="ctr">
              <a:lnSpc>
                <a:spcPct val="90000"/>
              </a:lnSpc>
            </a:pPr>
            <a:r>
              <a:rPr lang="en-US" sz="3200" dirty="0"/>
              <a:t>IT'S NOT OK WHEN YOU HUMILIATE AND MAKE OTHER PEOPLE JUST BECAUSE THEY DO / LOOK / FEEL DIFFERENTLY THAN YOU!</a:t>
            </a:r>
            <a:endParaRPr lang="pl-PL" sz="3200" dirty="0"/>
          </a:p>
          <a:p>
            <a:pPr marL="0" indent="0" algn="ctr">
              <a:lnSpc>
                <a:spcPct val="90000"/>
              </a:lnSpc>
              <a:buNone/>
            </a:pPr>
            <a:endParaRPr lang="en-US" sz="3200" dirty="0"/>
          </a:p>
          <a:p>
            <a:pPr algn="ctr">
              <a:lnSpc>
                <a:spcPct val="90000"/>
              </a:lnSpc>
            </a:pPr>
            <a:r>
              <a:rPr lang="en-US" sz="3200" dirty="0">
                <a:solidFill>
                  <a:srgbClr val="7030A0"/>
                </a:solidFill>
              </a:rPr>
              <a:t>NO ONE IS LESS IMPORTANT THAN YOU!</a:t>
            </a:r>
            <a:endParaRPr lang="pl-PL" sz="3200" dirty="0">
              <a:solidFill>
                <a:srgbClr val="7030A0"/>
              </a:solidFill>
            </a:endParaRPr>
          </a:p>
          <a:p>
            <a:pPr algn="ctr">
              <a:lnSpc>
                <a:spcPct val="90000"/>
              </a:lnSpc>
            </a:pPr>
            <a:endParaRPr lang="en-US" sz="3200" dirty="0"/>
          </a:p>
          <a:p>
            <a:pPr algn="ctr">
              <a:lnSpc>
                <a:spcPct val="90000"/>
              </a:lnSpc>
            </a:pPr>
            <a:r>
              <a:rPr lang="en-US" sz="3200" dirty="0">
                <a:solidFill>
                  <a:srgbClr val="7030A0"/>
                </a:solidFill>
              </a:rPr>
              <a:t>AND YOU ARE NOT MORE IMPORTANT THAN OTHERS!</a:t>
            </a:r>
          </a:p>
          <a:p>
            <a:pPr algn="ctr">
              <a:lnSpc>
                <a:spcPct val="90000"/>
              </a:lnSpc>
            </a:pPr>
            <a:r>
              <a:rPr lang="en-US" sz="3200" dirty="0">
                <a:solidFill>
                  <a:srgbClr val="FF0000"/>
                </a:solidFill>
              </a:rPr>
              <a:t>I am OK – You are OK !</a:t>
            </a:r>
          </a:p>
          <a:p>
            <a:pPr>
              <a:lnSpc>
                <a:spcPct val="90000"/>
              </a:lnSpc>
            </a:pPr>
            <a:endParaRPr lang="pl-PL" sz="2400" b="1" dirty="0"/>
          </a:p>
        </p:txBody>
      </p:sp>
    </p:spTree>
    <p:extLst>
      <p:ext uri="{BB962C8B-B14F-4D97-AF65-F5344CB8AC3E}">
        <p14:creationId xmlns:p14="http://schemas.microsoft.com/office/powerpoint/2010/main" val="1318760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solidFill>
                  <a:schemeClr val="tx2">
                    <a:lumMod val="60000"/>
                    <a:lumOff val="40000"/>
                  </a:schemeClr>
                </a:solidFill>
              </a:rPr>
              <a:t>Temperament</a:t>
            </a:r>
          </a:p>
        </p:txBody>
      </p:sp>
      <p:sp>
        <p:nvSpPr>
          <p:cNvPr id="3" name="Symbol zastępczy zawartości 2"/>
          <p:cNvSpPr>
            <a:spLocks noGrp="1"/>
          </p:cNvSpPr>
          <p:nvPr>
            <p:ph idx="1"/>
          </p:nvPr>
        </p:nvSpPr>
        <p:spPr/>
        <p:txBody>
          <a:bodyPr/>
          <a:lstStyle/>
          <a:p>
            <a:pPr marL="0" indent="0">
              <a:buNone/>
            </a:pPr>
            <a:r>
              <a:rPr lang="pl-PL" b="1" dirty="0" err="1"/>
              <a:t>Types</a:t>
            </a:r>
            <a:r>
              <a:rPr lang="pl-PL" b="1" dirty="0"/>
              <a:t> of temperament:</a:t>
            </a:r>
          </a:p>
          <a:p>
            <a:r>
              <a:rPr lang="pl-PL" sz="4400" b="1" dirty="0" err="1">
                <a:solidFill>
                  <a:schemeClr val="tx2">
                    <a:lumMod val="60000"/>
                    <a:lumOff val="40000"/>
                  </a:schemeClr>
                </a:solidFill>
              </a:rPr>
              <a:t>Sanguine</a:t>
            </a:r>
            <a:endParaRPr lang="pl-PL" sz="4400" b="1" dirty="0">
              <a:solidFill>
                <a:schemeClr val="tx2">
                  <a:lumMod val="60000"/>
                  <a:lumOff val="40000"/>
                </a:schemeClr>
              </a:solidFill>
            </a:endParaRPr>
          </a:p>
          <a:p>
            <a:r>
              <a:rPr lang="pl-PL" sz="4400" b="1" dirty="0" err="1">
                <a:solidFill>
                  <a:srgbClr val="FF0000"/>
                </a:solidFill>
              </a:rPr>
              <a:t>Choleric</a:t>
            </a:r>
            <a:endParaRPr lang="pl-PL" sz="4400" b="1" dirty="0">
              <a:solidFill>
                <a:srgbClr val="FF0000"/>
              </a:solidFill>
            </a:endParaRPr>
          </a:p>
          <a:p>
            <a:r>
              <a:rPr lang="pl-PL" sz="4400" b="1" dirty="0" err="1">
                <a:solidFill>
                  <a:srgbClr val="00B050"/>
                </a:solidFill>
              </a:rPr>
              <a:t>Melancholic</a:t>
            </a:r>
            <a:endParaRPr lang="pl-PL" sz="4400" b="1" dirty="0">
              <a:solidFill>
                <a:srgbClr val="00B050"/>
              </a:solidFill>
            </a:endParaRPr>
          </a:p>
          <a:p>
            <a:r>
              <a:rPr lang="pl-PL" sz="4400" b="1" dirty="0" err="1">
                <a:solidFill>
                  <a:srgbClr val="FFC000"/>
                </a:solidFill>
              </a:rPr>
              <a:t>Phlegmatic</a:t>
            </a:r>
            <a:endParaRPr lang="pl-PL" sz="4400" b="1" dirty="0">
              <a:solidFill>
                <a:srgbClr val="FFC000"/>
              </a:solidFill>
            </a:endParaRPr>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928" y="2852936"/>
            <a:ext cx="4896544" cy="3143250"/>
          </a:xfrm>
          <a:prstGeom prst="rect">
            <a:avLst/>
          </a:prstGeom>
        </p:spPr>
      </p:pic>
    </p:spTree>
    <p:extLst>
      <p:ext uri="{BB962C8B-B14F-4D97-AF65-F5344CB8AC3E}">
        <p14:creationId xmlns:p14="http://schemas.microsoft.com/office/powerpoint/2010/main" val="3659889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59C0329-938E-4E9F-BC8E-ED3B54298F6A}"/>
              </a:ext>
            </a:extLst>
          </p:cNvPr>
          <p:cNvSpPr>
            <a:spLocks noGrp="1"/>
          </p:cNvSpPr>
          <p:nvPr>
            <p:ph type="title"/>
          </p:nvPr>
        </p:nvSpPr>
        <p:spPr>
          <a:xfrm>
            <a:off x="457200" y="274638"/>
            <a:ext cx="8229600" cy="457199"/>
          </a:xfrm>
        </p:spPr>
        <p:txBody>
          <a:bodyPr/>
          <a:lstStyle/>
          <a:p>
            <a:r>
              <a:rPr lang="pl-PL" sz="3600" b="1" dirty="0" err="1">
                <a:solidFill>
                  <a:schemeClr val="accent5">
                    <a:lumMod val="75000"/>
                  </a:schemeClr>
                </a:solidFill>
                <a:latin typeface="Arial" panose="020B0604020202020204" pitchFamily="34" charset="0"/>
                <a:ea typeface="Times New Roman" panose="02020603050405020304" pitchFamily="18" charset="0"/>
                <a:cs typeface="+mn-cs"/>
              </a:rPr>
              <a:t>Sanguine</a:t>
            </a:r>
            <a:endParaRPr lang="pl-PL" sz="3600" dirty="0">
              <a:solidFill>
                <a:schemeClr val="accent5">
                  <a:lumMod val="75000"/>
                </a:schemeClr>
              </a:solidFill>
            </a:endParaRPr>
          </a:p>
        </p:txBody>
      </p:sp>
      <p:sp>
        <p:nvSpPr>
          <p:cNvPr id="3" name="Symbol zastępczy zawartości 2">
            <a:extLst>
              <a:ext uri="{FF2B5EF4-FFF2-40B4-BE49-F238E27FC236}">
                <a16:creationId xmlns:a16="http://schemas.microsoft.com/office/drawing/2014/main" id="{505DEB16-E016-43CF-B956-862ECF22A5F1}"/>
              </a:ext>
            </a:extLst>
          </p:cNvPr>
          <p:cNvSpPr>
            <a:spLocks noGrp="1"/>
          </p:cNvSpPr>
          <p:nvPr>
            <p:ph idx="1"/>
          </p:nvPr>
        </p:nvSpPr>
        <p:spPr>
          <a:xfrm>
            <a:off x="232937" y="836712"/>
            <a:ext cx="8435280" cy="4929411"/>
          </a:xfrm>
        </p:spPr>
        <p:txBody>
          <a:bodyPr/>
          <a:lstStyle/>
          <a:p>
            <a:pPr algn="just"/>
            <a:r>
              <a:rPr lang="en-US" dirty="0">
                <a:latin typeface="Arial" panose="020B0604020202020204" pitchFamily="34" charset="0"/>
                <a:ea typeface="Times New Roman" panose="02020603050405020304" pitchFamily="18" charset="0"/>
              </a:rPr>
              <a:t>Optimist, able to attract people, open and spontaneous, has a good sense of humor and a lot of energy</a:t>
            </a:r>
          </a:p>
          <a:p>
            <a:pPr algn="just"/>
            <a:r>
              <a:rPr lang="en-US" dirty="0">
                <a:latin typeface="Arial" panose="020B0604020202020204" pitchFamily="34" charset="0"/>
                <a:ea typeface="Times New Roman" panose="02020603050405020304" pitchFamily="18" charset="0"/>
              </a:rPr>
              <a:t>Talkative, curious. He lives a day at a time. He's the soul of the party. Makes friends easily.</a:t>
            </a:r>
          </a:p>
          <a:p>
            <a:pPr algn="just"/>
            <a:r>
              <a:rPr lang="en-US" dirty="0">
                <a:latin typeface="Arial" panose="020B0604020202020204" pitchFamily="34" charset="0"/>
                <a:ea typeface="Times New Roman" panose="02020603050405020304" pitchFamily="18" charset="0"/>
              </a:rPr>
              <a:t>Doesn't get angry, likes to be the center of attention, apologizes quickly.</a:t>
            </a:r>
          </a:p>
          <a:p>
            <a:pPr algn="just"/>
            <a:r>
              <a:rPr lang="en-US" dirty="0">
                <a:latin typeface="Arial" panose="020B0604020202020204" pitchFamily="34" charset="0"/>
                <a:ea typeface="Times New Roman" panose="02020603050405020304" pitchFamily="18" charset="0"/>
              </a:rPr>
              <a:t>He looks for everything, loses things, often forgets.</a:t>
            </a:r>
          </a:p>
          <a:p>
            <a:pPr algn="just"/>
            <a:r>
              <a:rPr lang="en-US" dirty="0">
                <a:latin typeface="Arial" panose="020B0604020202020204" pitchFamily="34" charset="0"/>
                <a:ea typeface="Times New Roman" panose="02020603050405020304" pitchFamily="18" charset="0"/>
              </a:rPr>
              <a:t>A flash in the pan type of person.</a:t>
            </a:r>
          </a:p>
        </p:txBody>
      </p:sp>
    </p:spTree>
    <p:extLst>
      <p:ext uri="{BB962C8B-B14F-4D97-AF65-F5344CB8AC3E}">
        <p14:creationId xmlns:p14="http://schemas.microsoft.com/office/powerpoint/2010/main" val="461060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B28146E-C4D8-4827-9DDF-F49173369D3B}"/>
              </a:ext>
            </a:extLst>
          </p:cNvPr>
          <p:cNvSpPr>
            <a:spLocks noGrp="1"/>
          </p:cNvSpPr>
          <p:nvPr>
            <p:ph type="title"/>
          </p:nvPr>
        </p:nvSpPr>
        <p:spPr>
          <a:xfrm>
            <a:off x="457200" y="0"/>
            <a:ext cx="8229600" cy="1417638"/>
          </a:xfrm>
        </p:spPr>
        <p:txBody>
          <a:bodyPr/>
          <a:lstStyle/>
          <a:p>
            <a:r>
              <a:rPr lang="pl-PL" b="1" dirty="0" err="1">
                <a:solidFill>
                  <a:srgbClr val="FF0000"/>
                </a:solidFill>
              </a:rPr>
              <a:t>Energetic</a:t>
            </a:r>
            <a:r>
              <a:rPr lang="pl-PL" b="1" dirty="0">
                <a:solidFill>
                  <a:srgbClr val="FF0000"/>
                </a:solidFill>
              </a:rPr>
              <a:t> </a:t>
            </a:r>
            <a:r>
              <a:rPr lang="pl-PL" b="1" dirty="0" err="1">
                <a:solidFill>
                  <a:srgbClr val="FF0000"/>
                </a:solidFill>
              </a:rPr>
              <a:t>choleric</a:t>
            </a:r>
            <a:endParaRPr lang="pl-PL" b="1" dirty="0">
              <a:solidFill>
                <a:srgbClr val="FF0000"/>
              </a:solidFill>
            </a:endParaRPr>
          </a:p>
        </p:txBody>
      </p:sp>
      <p:sp>
        <p:nvSpPr>
          <p:cNvPr id="3" name="Symbol zastępczy zawartości 2">
            <a:extLst>
              <a:ext uri="{FF2B5EF4-FFF2-40B4-BE49-F238E27FC236}">
                <a16:creationId xmlns:a16="http://schemas.microsoft.com/office/drawing/2014/main" id="{F3EE5B6A-327B-4554-A7FA-FE4D41DCEB4C}"/>
              </a:ext>
            </a:extLst>
          </p:cNvPr>
          <p:cNvSpPr>
            <a:spLocks noGrp="1"/>
          </p:cNvSpPr>
          <p:nvPr>
            <p:ph idx="1"/>
          </p:nvPr>
        </p:nvSpPr>
        <p:spPr>
          <a:xfrm>
            <a:off x="251520" y="1124744"/>
            <a:ext cx="8712968" cy="5001419"/>
          </a:xfrm>
        </p:spPr>
        <p:txBody>
          <a:bodyPr/>
          <a:lstStyle/>
          <a:p>
            <a:pPr algn="just"/>
            <a:r>
              <a:rPr lang="en-US" dirty="0">
                <a:latin typeface="Arial" panose="020B0604020202020204" pitchFamily="34" charset="0"/>
                <a:ea typeface="Times New Roman" panose="02020603050405020304" pitchFamily="18" charset="0"/>
              </a:rPr>
              <a:t>Action-oriented, a natural-born boss, leader of the herd☺,</a:t>
            </a:r>
          </a:p>
          <a:p>
            <a:pPr algn="just"/>
            <a:r>
              <a:rPr lang="en-US" dirty="0">
                <a:latin typeface="Arial" panose="020B0604020202020204" pitchFamily="34" charset="0"/>
                <a:ea typeface="Times New Roman" panose="02020603050405020304" pitchFamily="18" charset="0"/>
              </a:rPr>
              <a:t>Respected and trusted by people</a:t>
            </a:r>
          </a:p>
          <a:p>
            <a:pPr algn="just"/>
            <a:r>
              <a:rPr lang="en-US" dirty="0">
                <a:latin typeface="Arial" panose="020B0604020202020204" pitchFamily="34" charset="0"/>
                <a:ea typeface="Times New Roman" panose="02020603050405020304" pitchFamily="18" charset="0"/>
              </a:rPr>
              <a:t>Good organizer</a:t>
            </a:r>
          </a:p>
          <a:p>
            <a:pPr algn="just"/>
            <a:r>
              <a:rPr lang="en-US" dirty="0">
                <a:latin typeface="Arial" panose="020B0604020202020204" pitchFamily="34" charset="0"/>
                <a:ea typeface="Times New Roman" panose="02020603050405020304" pitchFamily="18" charset="0"/>
              </a:rPr>
              <a:t>Able to allocate tasks and organize of others</a:t>
            </a:r>
          </a:p>
          <a:p>
            <a:pPr algn="just"/>
            <a:r>
              <a:rPr lang="en-US" dirty="0">
                <a:latin typeface="Arial" panose="020B0604020202020204" pitchFamily="34" charset="0"/>
                <a:ea typeface="Times New Roman" panose="02020603050405020304" pitchFamily="18" charset="0"/>
              </a:rPr>
              <a:t>Impatient, often acts first thinks later</a:t>
            </a:r>
          </a:p>
          <a:p>
            <a:pPr algn="just"/>
            <a:r>
              <a:rPr lang="pl-PL" dirty="0">
                <a:latin typeface="Arial" panose="020B0604020202020204" pitchFamily="34" charset="0"/>
                <a:ea typeface="Times New Roman" panose="02020603050405020304" pitchFamily="18" charset="0"/>
              </a:rPr>
              <a:t>E</a:t>
            </a:r>
            <a:r>
              <a:rPr lang="en-US" dirty="0" err="1">
                <a:latin typeface="Arial" panose="020B0604020202020204" pitchFamily="34" charset="0"/>
                <a:ea typeface="Times New Roman" panose="02020603050405020304" pitchFamily="18" charset="0"/>
              </a:rPr>
              <a:t>xplosive</a:t>
            </a:r>
            <a:r>
              <a:rPr lang="en-US" dirty="0">
                <a:latin typeface="Arial" panose="020B0604020202020204" pitchFamily="34" charset="0"/>
                <a:ea typeface="Times New Roman" panose="02020603050405020304" pitchFamily="18" charset="0"/>
              </a:rPr>
              <a:t> ;)</a:t>
            </a:r>
          </a:p>
          <a:p>
            <a:pPr algn="just"/>
            <a:endParaRPr lang="pl-PL" dirty="0"/>
          </a:p>
        </p:txBody>
      </p:sp>
    </p:spTree>
    <p:extLst>
      <p:ext uri="{BB962C8B-B14F-4D97-AF65-F5344CB8AC3E}">
        <p14:creationId xmlns:p14="http://schemas.microsoft.com/office/powerpoint/2010/main" val="2378140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F4C8A02-A1EF-488A-84A5-C0973378C3C7}"/>
              </a:ext>
            </a:extLst>
          </p:cNvPr>
          <p:cNvSpPr>
            <a:spLocks noGrp="1"/>
          </p:cNvSpPr>
          <p:nvPr>
            <p:ph type="title"/>
          </p:nvPr>
        </p:nvSpPr>
        <p:spPr>
          <a:xfrm>
            <a:off x="457200" y="0"/>
            <a:ext cx="8229600" cy="908720"/>
          </a:xfrm>
        </p:spPr>
        <p:txBody>
          <a:bodyPr/>
          <a:lstStyle/>
          <a:p>
            <a:r>
              <a:rPr lang="pl-PL" dirty="0" err="1">
                <a:solidFill>
                  <a:srgbClr val="FFC000"/>
                </a:solidFill>
              </a:rPr>
              <a:t>Phlegmatic</a:t>
            </a:r>
            <a:r>
              <a:rPr lang="pl-PL" dirty="0">
                <a:solidFill>
                  <a:srgbClr val="FFC000"/>
                </a:solidFill>
              </a:rPr>
              <a:t> </a:t>
            </a:r>
          </a:p>
        </p:txBody>
      </p:sp>
      <p:sp>
        <p:nvSpPr>
          <p:cNvPr id="3" name="Symbol zastępczy zawartości 2">
            <a:extLst>
              <a:ext uri="{FF2B5EF4-FFF2-40B4-BE49-F238E27FC236}">
                <a16:creationId xmlns:a16="http://schemas.microsoft.com/office/drawing/2014/main" id="{31EEBC23-53BB-4493-9796-D915E5774B00}"/>
              </a:ext>
            </a:extLst>
          </p:cNvPr>
          <p:cNvSpPr>
            <a:spLocks noGrp="1"/>
          </p:cNvSpPr>
          <p:nvPr>
            <p:ph idx="1"/>
          </p:nvPr>
        </p:nvSpPr>
        <p:spPr>
          <a:xfrm>
            <a:off x="0" y="908720"/>
            <a:ext cx="8964488" cy="5217443"/>
          </a:xfrm>
        </p:spPr>
        <p:txBody>
          <a:bodyPr/>
          <a:lstStyle/>
          <a:p>
            <a:pPr algn="just"/>
            <a:r>
              <a:rPr lang="en-US" dirty="0">
                <a:latin typeface="Arial" panose="020B0604020202020204" pitchFamily="34" charset="0"/>
                <a:ea typeface="Times New Roman" panose="02020603050405020304" pitchFamily="18" charset="0"/>
              </a:rPr>
              <a:t>An observer</a:t>
            </a:r>
          </a:p>
          <a:p>
            <a:pPr algn="just"/>
            <a:r>
              <a:rPr lang="en-US" dirty="0">
                <a:latin typeface="Arial" panose="020B0604020202020204" pitchFamily="34" charset="0"/>
                <a:ea typeface="Times New Roman" panose="02020603050405020304" pitchFamily="18" charset="0"/>
              </a:rPr>
              <a:t>Calm, poised and patient, quiet and cheerful at the same time</a:t>
            </a:r>
          </a:p>
          <a:p>
            <a:pPr algn="just"/>
            <a:r>
              <a:rPr lang="en-US" dirty="0">
                <a:latin typeface="Arial" panose="020B0604020202020204" pitchFamily="34" charset="0"/>
                <a:ea typeface="Times New Roman" panose="02020603050405020304" pitchFamily="18" charset="0"/>
              </a:rPr>
              <a:t>Reluctant to share emotions hidden deep inside.</a:t>
            </a:r>
          </a:p>
          <a:p>
            <a:pPr algn="just"/>
            <a:r>
              <a:rPr lang="en-US" dirty="0">
                <a:latin typeface="Arial" panose="020B0604020202020204" pitchFamily="34" charset="0"/>
                <a:ea typeface="Times New Roman" panose="02020603050405020304" pitchFamily="18" charset="0"/>
              </a:rPr>
              <a:t>Kind, polite, friendly</a:t>
            </a:r>
          </a:p>
          <a:p>
            <a:pPr algn="just"/>
            <a:r>
              <a:rPr lang="en-US" dirty="0">
                <a:latin typeface="Arial" panose="020B0604020202020204" pitchFamily="34" charset="0"/>
                <a:ea typeface="Times New Roman" panose="02020603050405020304" pitchFamily="18" charset="0"/>
              </a:rPr>
              <a:t>Can sympathize and care.</a:t>
            </a:r>
          </a:p>
          <a:p>
            <a:pPr algn="just"/>
            <a:r>
              <a:rPr lang="en-US" dirty="0">
                <a:latin typeface="Arial" panose="020B0604020202020204" pitchFamily="34" charset="0"/>
                <a:ea typeface="Times New Roman" panose="02020603050405020304" pitchFamily="18" charset="0"/>
              </a:rPr>
              <a:t>A good listener.</a:t>
            </a:r>
          </a:p>
          <a:p>
            <a:pPr algn="just"/>
            <a:r>
              <a:rPr lang="en-US" dirty="0">
                <a:latin typeface="Arial" panose="020B0604020202020204" pitchFamily="34" charset="0"/>
                <a:ea typeface="Times New Roman" panose="02020603050405020304" pitchFamily="18" charset="0"/>
              </a:rPr>
              <a:t>Slow, not too energetic.</a:t>
            </a:r>
          </a:p>
          <a:p>
            <a:pPr algn="just"/>
            <a:r>
              <a:rPr lang="en-US" dirty="0">
                <a:latin typeface="Arial" panose="020B0604020202020204" pitchFamily="34" charset="0"/>
                <a:ea typeface="Times New Roman" panose="02020603050405020304" pitchFamily="18" charset="0"/>
              </a:rPr>
              <a:t>Radiating calm.</a:t>
            </a:r>
          </a:p>
        </p:txBody>
      </p:sp>
    </p:spTree>
    <p:extLst>
      <p:ext uri="{BB962C8B-B14F-4D97-AF65-F5344CB8AC3E}">
        <p14:creationId xmlns:p14="http://schemas.microsoft.com/office/powerpoint/2010/main" val="3023191920"/>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32356</TotalTime>
  <Words>2449</Words>
  <Application>Microsoft Office PowerPoint</Application>
  <PresentationFormat>Pokaz na ekranie (4:3)</PresentationFormat>
  <Paragraphs>345</Paragraphs>
  <Slides>57</Slides>
  <Notes>0</Notes>
  <HiddenSlides>0</HiddenSlides>
  <MMClips>0</MMClips>
  <ScaleCrop>false</ScaleCrop>
  <HeadingPairs>
    <vt:vector size="6" baseType="variant">
      <vt:variant>
        <vt:lpstr>Używane czcionki</vt:lpstr>
      </vt:variant>
      <vt:variant>
        <vt:i4>8</vt:i4>
      </vt:variant>
      <vt:variant>
        <vt:lpstr>Motyw</vt:lpstr>
      </vt:variant>
      <vt:variant>
        <vt:i4>2</vt:i4>
      </vt:variant>
      <vt:variant>
        <vt:lpstr>Tytuły slajdów</vt:lpstr>
      </vt:variant>
      <vt:variant>
        <vt:i4>57</vt:i4>
      </vt:variant>
    </vt:vector>
  </HeadingPairs>
  <TitlesOfParts>
    <vt:vector size="67" baseType="lpstr">
      <vt:lpstr>Arial</vt:lpstr>
      <vt:lpstr>Book Antiqua</vt:lpstr>
      <vt:lpstr>Calibri</vt:lpstr>
      <vt:lpstr>Estrangelo Edessa</vt:lpstr>
      <vt:lpstr>Georgia Ref</vt:lpstr>
      <vt:lpstr>Symbol</vt:lpstr>
      <vt:lpstr>Times New Roman</vt:lpstr>
      <vt:lpstr>Wingdings</vt:lpstr>
      <vt:lpstr>Motyw pakietu Office</vt:lpstr>
      <vt:lpstr>4_Motyw pakietu Office</vt:lpstr>
      <vt:lpstr>Prezentacja programu PowerPoint</vt:lpstr>
      <vt:lpstr>Materials were developed by:</vt:lpstr>
      <vt:lpstr>Workshops dedicated to empathy and counteracting bullying </vt:lpstr>
      <vt:lpstr>Who am I?</vt:lpstr>
      <vt:lpstr>TEMPERAMENT</vt:lpstr>
      <vt:lpstr>Temperament</vt:lpstr>
      <vt:lpstr>Sanguine</vt:lpstr>
      <vt:lpstr>Energetic choleric</vt:lpstr>
      <vt:lpstr>Phlegmatic </vt:lpstr>
      <vt:lpstr>Melancholic</vt:lpstr>
      <vt:lpstr>Which is THE BEST?</vt:lpstr>
      <vt:lpstr>Can they be compared?  WHO is nicer?</vt:lpstr>
      <vt:lpstr>What is more delicious?</vt:lpstr>
      <vt:lpstr>What is better?</vt:lpstr>
      <vt:lpstr>Which place is more enjoyable?</vt:lpstr>
      <vt:lpstr>What does this prove? </vt:lpstr>
      <vt:lpstr>We differ beautifully!</vt:lpstr>
      <vt:lpstr>We differ beautifully</vt:lpstr>
      <vt:lpstr>Strengths </vt:lpstr>
      <vt:lpstr>STRENGTHS</vt:lpstr>
      <vt:lpstr>Each one of us has a unique set of strengths</vt:lpstr>
      <vt:lpstr>Not every girl has to</vt:lpstr>
      <vt:lpstr>Not every boy has to </vt:lpstr>
      <vt:lpstr>SELF-ESTEEM</vt:lpstr>
      <vt:lpstr>Types of self-esteem</vt:lpstr>
      <vt:lpstr>INTERPRETATION of what happens to us </vt:lpstr>
      <vt:lpstr>Self-esteem  “the 3rd place – THE BRONZE MEDAL”</vt:lpstr>
      <vt:lpstr>Low SELF-ESTEEM</vt:lpstr>
      <vt:lpstr>Correct SELF-ESTEEM</vt:lpstr>
      <vt:lpstr>10 year-old AREK</vt:lpstr>
      <vt:lpstr>9 year-old ELA</vt:lpstr>
      <vt:lpstr>Prezentacja programu PowerPoint</vt:lpstr>
      <vt:lpstr>Nonviolent Communication (NVC)</vt:lpstr>
      <vt:lpstr>Language of the Jackal- the YOU message </vt:lpstr>
      <vt:lpstr>Language of the Giraffe- the I message</vt:lpstr>
      <vt:lpstr>Language of the Giraffe- the I message</vt:lpstr>
      <vt:lpstr>ADVANTAGES of “giraffe language”</vt:lpstr>
      <vt:lpstr>Find the "I MESSAGE"</vt:lpstr>
      <vt:lpstr>Change the “YOU message” to the “I message”</vt:lpstr>
      <vt:lpstr>The 4-step model of Nonviolent Communication</vt:lpstr>
      <vt:lpstr>Are you a good team?</vt:lpstr>
      <vt:lpstr>6 basic EMOTIONS </vt:lpstr>
      <vt:lpstr>BODY LANGUAGE</vt:lpstr>
      <vt:lpstr>Bullying at school</vt:lpstr>
      <vt:lpstr>What is bullying?</vt:lpstr>
      <vt:lpstr>Prezentacja programu PowerPoint</vt:lpstr>
      <vt:lpstr>Prezentacja programu PowerPoint</vt:lpstr>
      <vt:lpstr>WHY DO SOME CHILDREN HURT THEIR FRIENDS?</vt:lpstr>
      <vt:lpstr>Consequences of bullying on a persecuted and excluded person</vt:lpstr>
      <vt:lpstr>The effects of bullying</vt:lpstr>
      <vt:lpstr>CYBER VIOLENCE</vt:lpstr>
      <vt:lpstr>The key role of WITNESSES of violence</vt:lpstr>
      <vt:lpstr>REMEMBER! </vt:lpstr>
      <vt:lpstr>CREATING A CLASS CONTRACT</vt:lpstr>
      <vt:lpstr>THE AMBASSADOR OF EMPATHY</vt:lpstr>
      <vt:lpstr>I HAVE A CHALLENGE</vt:lpstr>
      <vt:lpstr>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Warsztat z doradcą zawodowym</dc:title>
  <dc:creator>Admin</dc:creator>
  <cp:lastModifiedBy>Edumocni</cp:lastModifiedBy>
  <cp:revision>102</cp:revision>
  <dcterms:created xsi:type="dcterms:W3CDTF">2019-05-15T20:10:45Z</dcterms:created>
  <dcterms:modified xsi:type="dcterms:W3CDTF">2023-07-17T08:19:53Z</dcterms:modified>
</cp:coreProperties>
</file>