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Helvetica Neue" panose="020B0604020202020204" charset="0"/>
      <p:regular r:id="rId66"/>
      <p:bold r:id="rId67"/>
      <p:italic r:id="rId68"/>
      <p:boldItalic r:id="rId69"/>
    </p:embeddedFont>
    <p:embeddedFont>
      <p:font typeface="Verdana" panose="020B060403050404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4" roundtripDataSignature="AMtx7mg793jTTItE2PJ6BV8fJbQfXHc2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customschemas.google.com/relationships/presentationmetadata" Target="metadata"/><Relationship Id="rId5" Type="http://schemas.openxmlformats.org/officeDocument/2006/relationships/slide" Target="slides/slide3.xml"/><Relationship Id="rId61" Type="http://schemas.openxmlformats.org/officeDocument/2006/relationships/font" Target="fonts/font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3" name="Google Shape;93;p5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4" name="Google Shape;94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7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9" name="Google Shape;119;p7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7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1" name="Google Shape;121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7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6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eareok.pl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mocni.p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ww.bluebook.it/" TargetMode="External"/><Relationship Id="rId4" Type="http://schemas.openxmlformats.org/officeDocument/2006/relationships/hyperlink" Target="https://www.facebook.com/profile.php?id=10005927254794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climatemonitor.it/?p=50933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>
            <a:spLocks noGrp="1"/>
          </p:cNvSpPr>
          <p:nvPr>
            <p:ph type="body" idx="1"/>
          </p:nvPr>
        </p:nvSpPr>
        <p:spPr>
          <a:xfrm>
            <a:off x="179512" y="1600200"/>
            <a:ext cx="8856984" cy="50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/>
              <a:t>Programma del workshop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/>
              <a:t>per studenti dai 10 ai 14 anni</a:t>
            </a:r>
            <a:endParaRPr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/>
              <a:t>Progetto Erasmus+ "I am OK, you are OK"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/>
              <a:t>Obiettivo del progetto: </a:t>
            </a:r>
            <a:r>
              <a:rPr lang="en-US" sz="2400"/>
              <a:t>sensibilizzare i docenti, gli studenti e i genitori della scuola primaria e secondaria di primo grado sui processi di prevenzione del bullismo e del cyberbullismo.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/>
              <a:t>Sito web: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I am OK, you are OK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4" name="Google Shape;164;p1" descr="C:\Users\fundacjaedumocni\AppData\Local\Microsoft\Windows\INetCache\Content.Word\EN Co-funded by the EU_PANTON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592" y="627380"/>
            <a:ext cx="2089150" cy="43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2734" y="480232"/>
            <a:ext cx="105029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/>
          <p:cNvPicPr preferRelativeResize="0"/>
          <p:nvPr/>
        </p:nvPicPr>
        <p:blipFill rotWithShape="1">
          <a:blip r:embed="rId6">
            <a:alphaModFix/>
          </a:blip>
          <a:srcRect t="24175" b="28570"/>
          <a:stretch/>
        </p:blipFill>
        <p:spPr>
          <a:xfrm>
            <a:off x="4910978" y="516744"/>
            <a:ext cx="1688465" cy="59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67729" y="593198"/>
            <a:ext cx="681990" cy="668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>
            <a:spLocks noGrp="1"/>
          </p:cNvSpPr>
          <p:nvPr>
            <p:ph type="title"/>
          </p:nvPr>
        </p:nvSpPr>
        <p:spPr>
          <a:xfrm>
            <a:off x="2694620" y="0"/>
            <a:ext cx="3754760" cy="90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C000"/>
                </a:solidFill>
              </a:rPr>
              <a:t>Flemmatico</a:t>
            </a:r>
            <a:endParaRPr sz="5400" b="1">
              <a:solidFill>
                <a:srgbClr val="FFC000"/>
              </a:solidFill>
            </a:endParaRPr>
          </a:p>
        </p:txBody>
      </p:sp>
      <p:sp>
        <p:nvSpPr>
          <p:cNvPr id="224" name="Google Shape;224;p10"/>
          <p:cNvSpPr txBox="1">
            <a:spLocks noGrp="1"/>
          </p:cNvSpPr>
          <p:nvPr>
            <p:ph type="body" idx="1"/>
          </p:nvPr>
        </p:nvSpPr>
        <p:spPr>
          <a:xfrm>
            <a:off x="0" y="1052736"/>
            <a:ext cx="9036496" cy="518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Osservatore.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Calmo, equilibrato, paziente e allegro allo stesso tempo.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Riluttante a condividere le emozioni nascoste nel profondo.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Gentile, educato, amichevole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Riesce a mettersi nei panni degli altri.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Un buon ascoltatore.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Non troppo energico.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Qual è il migliore?</a:t>
            </a:r>
            <a:endParaRPr/>
          </a:p>
        </p:txBody>
      </p:sp>
      <p:pic>
        <p:nvPicPr>
          <p:cNvPr id="230" name="Google Shape;230;p11" descr="Obraz zawierający clipart&#10;&#10;Opis wygenerowany automatyczn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71738" y="1600200"/>
            <a:ext cx="3128453" cy="5055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"/>
          <p:cNvSpPr txBox="1">
            <a:spLocks noGrp="1"/>
          </p:cNvSpPr>
          <p:nvPr>
            <p:ph type="title"/>
          </p:nvPr>
        </p:nvSpPr>
        <p:spPr>
          <a:xfrm>
            <a:off x="533400" y="335427"/>
            <a:ext cx="8229600" cy="109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/>
              <a:t>Si possono confrontare? </a:t>
            </a:r>
            <a:br>
              <a:rPr lang="en-US" b="1"/>
            </a:br>
            <a:r>
              <a:rPr lang="en-US" b="1"/>
              <a:t>Chi è più bello?</a:t>
            </a:r>
            <a:endParaRPr/>
          </a:p>
        </p:txBody>
      </p:sp>
      <p:pic>
        <p:nvPicPr>
          <p:cNvPr id="236" name="Google Shape;236;p12" descr="Obraz zawierający kot, wewnątrz, siedzi, ssak&#10;&#10;Opis wygenerowany automatyczni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b="3979"/>
          <a:stretch/>
        </p:blipFill>
        <p:spPr>
          <a:xfrm>
            <a:off x="4566118" y="3496951"/>
            <a:ext cx="4572000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 descr="Obraz zawierający pies, siedzi, brązowy, wewnątrz&#10;&#10;Opis wygenerowany automatyczn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256" y="1792432"/>
            <a:ext cx="3810862" cy="5088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Cosa è più delizioso?</a:t>
            </a:r>
            <a:endParaRPr/>
          </a:p>
        </p:txBody>
      </p:sp>
      <p:pic>
        <p:nvPicPr>
          <p:cNvPr id="243" name="Google Shape;243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2" y="3429000"/>
            <a:ext cx="4322438" cy="371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88" y="1700808"/>
            <a:ext cx="4514312" cy="3173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Cosa è più delizioso?</a:t>
            </a:r>
            <a:endParaRPr/>
          </a:p>
        </p:txBody>
      </p:sp>
      <p:pic>
        <p:nvPicPr>
          <p:cNvPr id="250" name="Google Shape;250;p14" descr="Obraz zawierający żywność, wewnątrz, naczynie, posiłek&#10;&#10;Opis wygenerowany automatyczni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16016" y="2204864"/>
            <a:ext cx="4427984" cy="33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 descr="Obraz zawierający żywność, kanapka, przekąski, sałata&#10;&#10;Opis wygenerowany automatyczn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2204864"/>
            <a:ext cx="4427984" cy="333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>
            <a:spLocks noGrp="1"/>
          </p:cNvSpPr>
          <p:nvPr>
            <p:ph type="title"/>
          </p:nvPr>
        </p:nvSpPr>
        <p:spPr>
          <a:xfrm>
            <a:off x="0" y="16509"/>
            <a:ext cx="762660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/>
              <a:t>Quale luogo è più piacevole?</a:t>
            </a:r>
            <a:endParaRPr sz="4800" b="1"/>
          </a:p>
        </p:txBody>
      </p:sp>
      <p:pic>
        <p:nvPicPr>
          <p:cNvPr id="257" name="Google Shape;257;p15" descr="Obraz zawierający zewnętrzne, woda, plaża, niebo&#10;&#10;Opis wygenerowany automatyczn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0872"/>
          <a:stretch/>
        </p:blipFill>
        <p:spPr>
          <a:xfrm>
            <a:off x="72007" y="3512912"/>
            <a:ext cx="4572001" cy="330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 descr="Obraz zawierający góra, trawa, niebo, zewnętrzne&#10;&#10;Opis wygenerowany automatyczni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709864" y="1412776"/>
            <a:ext cx="4398640" cy="329898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5"/>
          <p:cNvSpPr txBox="1"/>
          <p:nvPr/>
        </p:nvSpPr>
        <p:spPr>
          <a:xfrm>
            <a:off x="151437" y="1366714"/>
            <a:ext cx="45584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mare o la montagna?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Che cosa ci dimostra? </a:t>
            </a:r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body" idx="1"/>
          </p:nvPr>
        </p:nvSpPr>
        <p:spPr>
          <a:xfrm>
            <a:off x="251520" y="1556792"/>
            <a:ext cx="8640960" cy="4531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Ognuno è diverso e unico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Non vale la pena di confrontarsi con nessuno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Ogni personalità ha vantaggi e svantaggi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Alcune persone vi apprezzeranno per i vostri tratti di carattere, mentre altre vi eviteranno per gli stessi tratti.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Siate fedeli a voi stessi e restate con chi vi apprezza così come siete!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 txBox="1">
            <a:spLocks noGrp="1"/>
          </p:cNvSpPr>
          <p:nvPr>
            <p:ph type="title"/>
          </p:nvPr>
        </p:nvSpPr>
        <p:spPr>
          <a:xfrm>
            <a:off x="755576" y="188640"/>
            <a:ext cx="7416824" cy="12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C00000"/>
                </a:solidFill>
              </a:rPr>
              <a:t>Siamo meravigliosamente diversi!</a:t>
            </a:r>
            <a:endParaRPr/>
          </a:p>
        </p:txBody>
      </p:sp>
      <p:pic>
        <p:nvPicPr>
          <p:cNvPr id="271" name="Google Shape;271;p17" descr="Obraz zawierający osoba, wewnątrz&#10;&#10;Opis wygenerowany automatycznie"/>
          <p:cNvPicPr preferRelativeResize="0"/>
          <p:nvPr/>
        </p:nvPicPr>
        <p:blipFill rotWithShape="1">
          <a:blip r:embed="rId3">
            <a:alphaModFix/>
          </a:blip>
          <a:srcRect t="17704"/>
          <a:stretch/>
        </p:blipFill>
        <p:spPr>
          <a:xfrm flipH="1">
            <a:off x="179512" y="1268760"/>
            <a:ext cx="2090175" cy="287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7" descr="Obraz zawierający osoba, wewnątrz&#10;&#10;Opis wygenerowany automatyczn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4763" y="1701195"/>
            <a:ext cx="2305527" cy="414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5149" y="3685320"/>
            <a:ext cx="2458851" cy="317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6904" y="4365105"/>
            <a:ext cx="4044044" cy="249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" y="669590"/>
            <a:ext cx="2766053" cy="308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8"/>
          <p:cNvSpPr txBox="1">
            <a:spLocks noGrp="1"/>
          </p:cNvSpPr>
          <p:nvPr>
            <p:ph type="title"/>
          </p:nvPr>
        </p:nvSpPr>
        <p:spPr>
          <a:xfrm>
            <a:off x="1403648" y="332656"/>
            <a:ext cx="6779096" cy="108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C00000"/>
                </a:solidFill>
              </a:rPr>
              <a:t>Siamo meravigliosamente diversi!</a:t>
            </a:r>
            <a:endParaRPr/>
          </a:p>
        </p:txBody>
      </p:sp>
      <p:pic>
        <p:nvPicPr>
          <p:cNvPr id="281" name="Google Shape;281;p18" descr="Obraz zawierający osoba, ściana, wewnątrz&#10;&#10;Opis wygenerowany automatyczn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62" y="3795885"/>
            <a:ext cx="3659341" cy="306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8" descr="Obraz zawierający osoba, młode, pozujący&#10;&#10;Opis wygenerowany automatyczn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3683" y="2718602"/>
            <a:ext cx="2740948" cy="411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3993446" y="3429000"/>
            <a:ext cx="2282078" cy="3418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"/>
          <p:cNvSpPr txBox="1">
            <a:spLocks noGrp="1"/>
          </p:cNvSpPr>
          <p:nvPr>
            <p:ph type="title"/>
          </p:nvPr>
        </p:nvSpPr>
        <p:spPr>
          <a:xfrm>
            <a:off x="2715717" y="-7303"/>
            <a:ext cx="405902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>
                <a:solidFill>
                  <a:schemeClr val="accent1"/>
                </a:solidFill>
              </a:rPr>
              <a:t>Punti di forza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89" name="Google Shape;289;p19"/>
          <p:cNvSpPr txBox="1">
            <a:spLocks noGrp="1"/>
          </p:cNvSpPr>
          <p:nvPr>
            <p:ph type="body" idx="1"/>
          </p:nvPr>
        </p:nvSpPr>
        <p:spPr>
          <a:xfrm>
            <a:off x="106423" y="980728"/>
            <a:ext cx="4292352" cy="55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/>
              <a:t>Buona memoria</a:t>
            </a:r>
            <a:endParaRPr sz="3400"/>
          </a:p>
          <a:p>
            <a:pPr marL="342900" lvl="0" indent="-342900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/>
              <a:t>Capacità linguistiche</a:t>
            </a:r>
            <a:endParaRPr sz="3400"/>
          </a:p>
          <a:p>
            <a:pPr marL="342900" lvl="0" indent="-342900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/>
              <a:t>Facilità di stabilire relazioni</a:t>
            </a:r>
            <a:endParaRPr sz="3400"/>
          </a:p>
          <a:p>
            <a:pPr marL="342900" lvl="0" indent="-175577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400"/>
          </a:p>
          <a:p>
            <a:pPr marL="342900" lvl="0" indent="-342900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/>
              <a:t>Talento artistico/musicale</a:t>
            </a:r>
            <a:endParaRPr/>
          </a:p>
          <a:p>
            <a:pPr marL="342900" lvl="0" indent="-342900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/>
              <a:t>Abilità culinarie</a:t>
            </a:r>
            <a:endParaRPr sz="3400"/>
          </a:p>
          <a:p>
            <a:pPr marL="342900" lvl="0" indent="-342900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/>
              <a:t>Capacità di recitazione</a:t>
            </a:r>
            <a:endParaRPr sz="3400"/>
          </a:p>
          <a:p>
            <a:pPr marL="342900" lvl="0" indent="-342900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/>
              <a:t>Confortare/sostenere gli altri</a:t>
            </a:r>
            <a:endParaRPr sz="3400"/>
          </a:p>
          <a:p>
            <a:pPr marL="342900" lvl="0" indent="-175577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400"/>
          </a:p>
          <a:p>
            <a:pPr marL="342900" lvl="0" indent="-342900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/>
              <a:t>Competenze matematiche</a:t>
            </a:r>
            <a:endParaRPr sz="3400"/>
          </a:p>
          <a:p>
            <a:pPr marL="342900" lvl="0" indent="-342900" algn="l" rtl="0">
              <a:spcBef>
                <a:spcPts val="52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/>
              <a:t>Capacità di leadership</a:t>
            </a:r>
            <a:endParaRPr/>
          </a:p>
          <a:p>
            <a:pPr marL="342900" lvl="0" indent="-205105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205105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205105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205105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205105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90" name="Google Shape;290;p19"/>
          <p:cNvSpPr txBox="1"/>
          <p:nvPr/>
        </p:nvSpPr>
        <p:spPr>
          <a:xfrm>
            <a:off x="106423" y="5776808"/>
            <a:ext cx="448235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Buon senso estetico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Buon contatto con gli animali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19" descr="Obraz zawierający różowy, zewnętrzne, sport, tenis&#10;&#10;Opis wygenerowany automatyczn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8774" y="752701"/>
            <a:ext cx="4292352" cy="5560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 materiali sono stati sviluppati da:</a:t>
            </a:r>
            <a:endParaRPr/>
          </a:p>
        </p:txBody>
      </p:sp>
      <p:sp>
        <p:nvSpPr>
          <p:cNvPr id="173" name="Google Shape;173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Fundacja Edumocni</a:t>
            </a: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, Polonia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Justyna Kołodziej</a:t>
            </a: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, Educatrice</a:t>
            </a:r>
            <a:endParaRPr sz="2000"/>
          </a:p>
          <a:p>
            <a:pPr marL="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Bluebook s.r.l</a:t>
            </a: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, Italia 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Finanziato dall'Unione europea. Le opinioni espresse appartengono, tuttavia, al solo o ai soli autori e non riflettono necessariamente le opinioni dell'Unione europea o dell’Agenzia esecutiva europea per l’istruzione e la cultura (EACEA). Né l'Unione europea né l'EACEA possono esserne ritenute responsabili. </a:t>
            </a:r>
            <a:endParaRPr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Attribuzione 4.0 Internazionale (CC BY 4.0)</a:t>
            </a:r>
            <a:endParaRPr/>
          </a:p>
        </p:txBody>
      </p:sp>
      <p:pic>
        <p:nvPicPr>
          <p:cNvPr id="174" name="Google Shape;174;p2" descr="http://i.creativecommons.org/l/by/3.0/88x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52900" y="5308758"/>
            <a:ext cx="838200" cy="29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 txBox="1">
            <a:spLocks noGrp="1"/>
          </p:cNvSpPr>
          <p:nvPr>
            <p:ph type="title"/>
          </p:nvPr>
        </p:nvSpPr>
        <p:spPr>
          <a:xfrm>
            <a:off x="457198" y="260648"/>
            <a:ext cx="8363273" cy="128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r>
              <a:rPr lang="en-US" b="1">
                <a:solidFill>
                  <a:schemeClr val="accent1"/>
                </a:solidFill>
              </a:rPr>
              <a:t>Ognuno di noi ha un insieme unico di punti di forza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297" name="Google Shape;297;p20" descr="Obraz zawierający zewnętrzne, kamień&#10;&#10;Opis wygenerowany automatyczn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8943" y="3586411"/>
            <a:ext cx="2199315" cy="329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 descr="Obraz zawierający osoba, stół, wewnątrz, mały&#10;&#10;Opis wygenerowany automatyczn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8505" y="3586410"/>
            <a:ext cx="2199316" cy="32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0" descr="braz zawierający tekst, drzewo, zewnętrzne, trawa&#10;&#10;Opis wygenerowany automatycznie"/>
          <p:cNvPicPr preferRelativeResize="0"/>
          <p:nvPr/>
        </p:nvPicPr>
        <p:blipFill rotWithShape="1">
          <a:blip r:embed="rId5">
            <a:alphaModFix/>
          </a:blip>
          <a:srcRect b="11766"/>
          <a:stretch/>
        </p:blipFill>
        <p:spPr>
          <a:xfrm>
            <a:off x="111128" y="1887989"/>
            <a:ext cx="4460871" cy="284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0" descr="Obraz zawierający tekst, osoba&#10;&#10;Opis wygenerowany automatyczni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378" y="4755540"/>
            <a:ext cx="3119555" cy="208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638457" y="3455366"/>
            <a:ext cx="3789041" cy="301622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1"/>
          <p:cNvSpPr txBox="1">
            <a:spLocks noGrp="1"/>
          </p:cNvSpPr>
          <p:nvPr>
            <p:ph type="title"/>
          </p:nvPr>
        </p:nvSpPr>
        <p:spPr>
          <a:xfrm>
            <a:off x="457200" y="241980"/>
            <a:ext cx="8229600" cy="85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Non tutte le ragazze devono . . .</a:t>
            </a:r>
            <a:endParaRPr b="1"/>
          </a:p>
        </p:txBody>
      </p:sp>
      <p:sp>
        <p:nvSpPr>
          <p:cNvPr id="307" name="Google Shape;307;p21"/>
          <p:cNvSpPr txBox="1">
            <a:spLocks noGrp="1"/>
          </p:cNvSpPr>
          <p:nvPr>
            <p:ph type="body" idx="1"/>
          </p:nvPr>
        </p:nvSpPr>
        <p:spPr>
          <a:xfrm>
            <a:off x="361797" y="1092086"/>
            <a:ext cx="8679295" cy="35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Amare la pittura e interessarsi alla moda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Amare i glitter e il colore rosa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Avere i capelli lunghi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Indossare gonne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Avere una calligrafia ordinata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08" name="Google Shape;308;p21" descr="Obraz zawierający stół&#10;&#10;Opis wygenerowany automatyczn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464" y="5024842"/>
            <a:ext cx="3016228" cy="177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2" descr="Obraz zawierający osoba&#10;&#10;Opis wygenerowany automatyczn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4763" y="3726228"/>
            <a:ext cx="3048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/>
              <a:t>Non tutti i ragazzi devono . . .</a:t>
            </a:r>
            <a:br>
              <a:rPr lang="en-US" b="1">
                <a:solidFill>
                  <a:srgbClr val="00B0F0"/>
                </a:solidFill>
              </a:rPr>
            </a:br>
            <a:endParaRPr b="1">
              <a:solidFill>
                <a:srgbClr val="00B0F0"/>
              </a:solidFill>
            </a:endParaRPr>
          </a:p>
        </p:txBody>
      </p:sp>
      <p:sp>
        <p:nvSpPr>
          <p:cNvPr id="315" name="Google Shape;315;p22"/>
          <p:cNvSpPr txBox="1">
            <a:spLocks noGrp="1"/>
          </p:cNvSpPr>
          <p:nvPr>
            <p:ph type="body" idx="1"/>
          </p:nvPr>
        </p:nvSpPr>
        <p:spPr>
          <a:xfrm>
            <a:off x="457200" y="1701785"/>
            <a:ext cx="6635080" cy="357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Essere interessati alle auto e al calcio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Amare l'educazione fisica 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Essere fisicamente forti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Avere i capelli corti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alibri"/>
              <a:buNone/>
            </a:pPr>
            <a:r>
              <a:rPr lang="en-US" sz="5400" b="1">
                <a:solidFill>
                  <a:srgbClr val="C00000"/>
                </a:solidFill>
              </a:rPr>
              <a:t>AUTOSTIMA</a:t>
            </a:r>
            <a:endParaRPr/>
          </a:p>
        </p:txBody>
      </p:sp>
      <p:sp>
        <p:nvSpPr>
          <p:cNvPr id="321" name="Google Shape;321;p23"/>
          <p:cNvSpPr txBox="1">
            <a:spLocks noGrp="1"/>
          </p:cNvSpPr>
          <p:nvPr>
            <p:ph type="body" idx="2"/>
          </p:nvPr>
        </p:nvSpPr>
        <p:spPr>
          <a:xfrm>
            <a:off x="430730" y="1772816"/>
            <a:ext cx="8229600" cy="331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la nostra autostima è la valutazione che diamo a noi stessi in base a ciò che accade nella nostra vita e con il tipo di relazioni che costruiamo intorno a noi</a:t>
            </a:r>
            <a:endParaRPr sz="3200"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Confrontandoci con genitori, amici e insegnanti, la nostra autostima può cambiare</a:t>
            </a:r>
            <a:endParaRPr sz="3200" i="0"/>
          </a:p>
          <a:p>
            <a:pPr marL="34290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34290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"/>
          <p:cNvSpPr txBox="1">
            <a:spLocks noGrp="1"/>
          </p:cNvSpPr>
          <p:nvPr>
            <p:ph type="title"/>
          </p:nvPr>
        </p:nvSpPr>
        <p:spPr>
          <a:xfrm>
            <a:off x="457200" y="-78641"/>
            <a:ext cx="8229600" cy="171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alibri"/>
              <a:buNone/>
            </a:pPr>
            <a:r>
              <a:rPr lang="en-US" sz="5400" b="1">
                <a:solidFill>
                  <a:srgbClr val="C00000"/>
                </a:solidFill>
              </a:rPr>
              <a:t>Tipi di autostima</a:t>
            </a:r>
            <a:endParaRPr sz="5400" b="1">
              <a:solidFill>
                <a:srgbClr val="C00000"/>
              </a:solidFill>
            </a:endParaRPr>
          </a:p>
        </p:txBody>
      </p:sp>
      <p:sp>
        <p:nvSpPr>
          <p:cNvPr id="327" name="Google Shape;327;p24"/>
          <p:cNvSpPr txBox="1">
            <a:spLocks noGrp="1"/>
          </p:cNvSpPr>
          <p:nvPr>
            <p:ph type="body" idx="1"/>
          </p:nvPr>
        </p:nvSpPr>
        <p:spPr>
          <a:xfrm>
            <a:off x="6137920" y="5344388"/>
            <a:ext cx="2530624" cy="1107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Char char="•"/>
            </a:pPr>
            <a:r>
              <a:rPr lang="en-US" sz="6600"/>
              <a:t>Bassa</a:t>
            </a:r>
            <a:endParaRPr sz="6600"/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2"/>
          </p:nvPr>
        </p:nvSpPr>
        <p:spPr>
          <a:xfrm>
            <a:off x="607605" y="1635561"/>
            <a:ext cx="199898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Char char="•"/>
            </a:pPr>
            <a:r>
              <a:rPr lang="en-US" sz="6000"/>
              <a:t>Alta</a:t>
            </a:r>
            <a:endParaRPr/>
          </a:p>
        </p:txBody>
      </p:sp>
      <p:sp>
        <p:nvSpPr>
          <p:cNvPr id="329" name="Google Shape;329;p24"/>
          <p:cNvSpPr txBox="1"/>
          <p:nvPr/>
        </p:nvSpPr>
        <p:spPr>
          <a:xfrm>
            <a:off x="2267744" y="3212976"/>
            <a:ext cx="403244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600"/>
              <a:buFont typeface="Arial"/>
              <a:buChar char="•"/>
            </a:pPr>
            <a:r>
              <a:rPr lang="en-US" sz="6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Adeguata</a:t>
            </a:r>
            <a:endParaRPr sz="6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Un punto di vista diverso su cosa ci accade</a:t>
            </a:r>
            <a:endParaRPr/>
          </a:p>
        </p:txBody>
      </p:sp>
      <p:pic>
        <p:nvPicPr>
          <p:cNvPr id="335" name="Google Shape;335;p25" descr="Obraz zawierający wewnątrz, ściana, stół&#10;&#10;Opis wygenerowany automatyczn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69020" y="2057399"/>
            <a:ext cx="6805959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 txBox="1">
            <a:spLocks noGrp="1"/>
          </p:cNvSpPr>
          <p:nvPr>
            <p:ph type="title"/>
          </p:nvPr>
        </p:nvSpPr>
        <p:spPr>
          <a:xfrm>
            <a:off x="457200" y="232435"/>
            <a:ext cx="8229600" cy="82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"il 3° posto - LA MEDAGLIA DI BRONZO"</a:t>
            </a:r>
            <a:endParaRPr>
              <a:solidFill>
                <a:srgbClr val="494429"/>
              </a:solidFill>
            </a:endParaRPr>
          </a:p>
        </p:txBody>
      </p:sp>
      <p:sp>
        <p:nvSpPr>
          <p:cNvPr id="341" name="Google Shape;341;p26"/>
          <p:cNvSpPr txBox="1">
            <a:spLocks noGrp="1"/>
          </p:cNvSpPr>
          <p:nvPr>
            <p:ph type="body" idx="1"/>
          </p:nvPr>
        </p:nvSpPr>
        <p:spPr>
          <a:xfrm>
            <a:off x="228600" y="1268760"/>
            <a:ext cx="4343400" cy="544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None/>
            </a:pPr>
            <a:r>
              <a:rPr lang="en-US" sz="4300" b="1">
                <a:solidFill>
                  <a:srgbClr val="00B0F0"/>
                </a:solidFill>
              </a:rPr>
              <a:t>Bassa autostima</a:t>
            </a:r>
            <a:endParaRPr sz="4300" b="1">
              <a:solidFill>
                <a:srgbClr val="00B0F0"/>
              </a:solidFill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rgbClr val="00B0F0"/>
              </a:buClr>
              <a:buSzPct val="100000"/>
              <a:buChar char="•"/>
            </a:pPr>
            <a:r>
              <a:rPr lang="en-US">
                <a:solidFill>
                  <a:srgbClr val="00B0F0"/>
                </a:solidFill>
              </a:rPr>
              <a:t>" Oh no! Sono l'ultimo, solo il terzo posto".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rgbClr val="00B0F0"/>
              </a:buClr>
              <a:buSzPct val="100000"/>
              <a:buChar char="•"/>
            </a:pPr>
            <a:r>
              <a:rPr lang="en-US">
                <a:solidFill>
                  <a:srgbClr val="00B0F0"/>
                </a:solidFill>
              </a:rPr>
              <a:t>"Peccato che non sono andato bene come i miei amici".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rgbClr val="00B0F0"/>
              </a:buClr>
              <a:buSzPct val="100000"/>
              <a:buChar char="•"/>
            </a:pPr>
            <a:r>
              <a:rPr lang="en-US">
                <a:solidFill>
                  <a:srgbClr val="00B0F0"/>
                </a:solidFill>
              </a:rPr>
              <a:t>"Sono il peggiore dei tre".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rgbClr val="00B0F0"/>
              </a:buClr>
              <a:buSzPct val="175000"/>
              <a:buChar char="•"/>
            </a:pPr>
            <a:r>
              <a:rPr lang="en-US">
                <a:solidFill>
                  <a:srgbClr val="00B0F0"/>
                </a:solidFill>
              </a:rPr>
              <a:t>"Sono sfortunato"</a:t>
            </a:r>
            <a:endParaRPr sz="1600"/>
          </a:p>
        </p:txBody>
      </p:sp>
      <p:sp>
        <p:nvSpPr>
          <p:cNvPr id="342" name="Google Shape;342;p26"/>
          <p:cNvSpPr txBox="1">
            <a:spLocks noGrp="1"/>
          </p:cNvSpPr>
          <p:nvPr>
            <p:ph type="body" idx="2"/>
          </p:nvPr>
        </p:nvSpPr>
        <p:spPr>
          <a:xfrm>
            <a:off x="4599112" y="1268760"/>
            <a:ext cx="4544888" cy="558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None/>
            </a:pPr>
            <a:r>
              <a:rPr lang="en-US" sz="4300" b="1">
                <a:solidFill>
                  <a:srgbClr val="00B050"/>
                </a:solidFill>
              </a:rPr>
              <a:t>Autostima adeguata</a:t>
            </a:r>
            <a:endParaRPr sz="4300" b="1">
              <a:solidFill>
                <a:srgbClr val="00B050"/>
              </a:solidFill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rgbClr val="00B050"/>
              </a:buClr>
              <a:buSzPct val="100000"/>
              <a:buChar char="•"/>
            </a:pPr>
            <a:r>
              <a:rPr lang="en-US">
                <a:solidFill>
                  <a:srgbClr val="00B050"/>
                </a:solidFill>
              </a:rPr>
              <a:t>"Wow! Sono sul podio, è un successo".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rgbClr val="00B050"/>
              </a:buClr>
              <a:buSzPct val="100000"/>
              <a:buChar char="•"/>
            </a:pPr>
            <a:r>
              <a:rPr lang="en-US">
                <a:solidFill>
                  <a:srgbClr val="00B050"/>
                </a:solidFill>
              </a:rPr>
              <a:t>"Ho fatto progressi perché l'anno scorso ero settimo".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rgbClr val="00B050"/>
              </a:buClr>
              <a:buSzPct val="100000"/>
              <a:buChar char="•"/>
            </a:pPr>
            <a:r>
              <a:rPr lang="en-US">
                <a:solidFill>
                  <a:srgbClr val="00B050"/>
                </a:solidFill>
              </a:rPr>
              <a:t>"Valeva la pena di impegnarsi di più: gli effetti ci sono".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rgbClr val="00B050"/>
              </a:buClr>
              <a:buSzPct val="100000"/>
              <a:buChar char="•"/>
            </a:pPr>
            <a:r>
              <a:rPr lang="en-US">
                <a:solidFill>
                  <a:srgbClr val="00B050"/>
                </a:solidFill>
              </a:rPr>
              <a:t>"Forse l'anno prossimo riuscirò ad arrivare al 2° posto".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Bassa autostima</a:t>
            </a:r>
            <a:endParaRPr b="1"/>
          </a:p>
        </p:txBody>
      </p:sp>
      <p:sp>
        <p:nvSpPr>
          <p:cNvPr id="348" name="Google Shape;348;p27"/>
          <p:cNvSpPr txBox="1">
            <a:spLocks noGrp="1"/>
          </p:cNvSpPr>
          <p:nvPr>
            <p:ph type="body" idx="1"/>
          </p:nvPr>
        </p:nvSpPr>
        <p:spPr>
          <a:xfrm>
            <a:off x="63864" y="1773417"/>
            <a:ext cx="5660264" cy="3989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significa avere un'opinione molto sfavorevole di se stessi,</a:t>
            </a:r>
            <a:endParaRPr/>
          </a:p>
          <a:p>
            <a:pPr marL="342900" lvl="0" indent="-342900" algn="just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una persona con un basso livello di autostima è passiva, riluttante a qualsiasi attività, si isola dagli altri, è dominata dalla tristezza, dalla paura, dal pessimismo, ha paura del rifiuto</a:t>
            </a:r>
            <a:endParaRPr/>
          </a:p>
          <a:p>
            <a:pPr marL="342900" lvl="0" indent="-342900" algn="just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si sente inferiore agli altri</a:t>
            </a:r>
            <a:endParaRPr/>
          </a:p>
        </p:txBody>
      </p:sp>
      <p:pic>
        <p:nvPicPr>
          <p:cNvPr id="349" name="Google Shape;349;p27" descr="Obraz zawierający osoba, ściana, wewnątrz, kobieta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24219" r="16217" b="-1"/>
          <a:stretch/>
        </p:blipFill>
        <p:spPr>
          <a:xfrm>
            <a:off x="5832513" y="1773417"/>
            <a:ext cx="3250362" cy="3642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 txBox="1">
            <a:spLocks noGrp="1"/>
          </p:cNvSpPr>
          <p:nvPr>
            <p:ph type="title"/>
          </p:nvPr>
        </p:nvSpPr>
        <p:spPr>
          <a:xfrm>
            <a:off x="1146448" y="168517"/>
            <a:ext cx="6851104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/>
              <a:t>Autostima adeguata</a:t>
            </a:r>
            <a:endParaRPr b="1"/>
          </a:p>
        </p:txBody>
      </p:sp>
      <p:sp>
        <p:nvSpPr>
          <p:cNvPr id="355" name="Google Shape;355;p28"/>
          <p:cNvSpPr txBox="1">
            <a:spLocks noGrp="1"/>
          </p:cNvSpPr>
          <p:nvPr>
            <p:ph type="body" idx="2"/>
          </p:nvPr>
        </p:nvSpPr>
        <p:spPr>
          <a:xfrm>
            <a:off x="3203848" y="1124744"/>
            <a:ext cx="5688632" cy="514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Conosco i miei difetti e li accetto</a:t>
            </a:r>
            <a:endParaRPr sz="3600"/>
          </a:p>
          <a:p>
            <a:pPr marL="342900" lvl="0" indent="-114300" algn="just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342900" lvl="0" indent="-342900" algn="just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Nessuno deve essere, ed è, perfetto!</a:t>
            </a:r>
            <a:endParaRPr/>
          </a:p>
          <a:p>
            <a:pPr marL="342900" lvl="0" indent="-114300" algn="just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342900" lvl="0" indent="-342900" algn="just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Conosco i miei pregi e li accetto!</a:t>
            </a:r>
            <a:endParaRPr/>
          </a:p>
        </p:txBody>
      </p:sp>
      <p:pic>
        <p:nvPicPr>
          <p:cNvPr id="356" name="Google Shape;356;p28" descr="Obraz zawierający osoba, ściana, kobieta&#10;&#10;Opis wygenerowany automatycznie"/>
          <p:cNvPicPr preferRelativeResize="0"/>
          <p:nvPr/>
        </p:nvPicPr>
        <p:blipFill rotWithShape="1">
          <a:blip r:embed="rId3">
            <a:alphaModFix/>
          </a:blip>
          <a:srcRect b="15948"/>
          <a:stretch/>
        </p:blipFill>
        <p:spPr>
          <a:xfrm>
            <a:off x="0" y="805538"/>
            <a:ext cx="2818656" cy="345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323616"/>
            <a:ext cx="2534384" cy="253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9"/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7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CC00CC"/>
                </a:solidFill>
              </a:rPr>
              <a:t>Marco di 10 anni</a:t>
            </a:r>
            <a:endParaRPr b="1">
              <a:solidFill>
                <a:srgbClr val="CC00CC"/>
              </a:solidFill>
            </a:endParaRPr>
          </a:p>
        </p:txBody>
      </p:sp>
      <p:sp>
        <p:nvSpPr>
          <p:cNvPr id="363" name="Google Shape;363;p29"/>
          <p:cNvSpPr txBox="1">
            <a:spLocks noGrp="1"/>
          </p:cNvSpPr>
          <p:nvPr>
            <p:ph type="body" idx="1"/>
          </p:nvPr>
        </p:nvSpPr>
        <p:spPr>
          <a:xfrm>
            <a:off x="251520" y="1296973"/>
            <a:ext cx="4244280" cy="532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Al mattino sente il padre:</a:t>
            </a:r>
            <a:endParaRPr/>
          </a:p>
          <a:p>
            <a:pPr marL="0" lvl="0" indent="0" algn="l" rtl="0">
              <a:spcBef>
                <a:spcPts val="518"/>
              </a:spcBef>
              <a:spcAft>
                <a:spcPts val="0"/>
              </a:spcAft>
              <a:buClr>
                <a:srgbClr val="CC00CC"/>
              </a:buClr>
              <a:buSzPct val="100000"/>
              <a:buNone/>
            </a:pPr>
            <a:r>
              <a:rPr lang="en-US">
                <a:solidFill>
                  <a:srgbClr val="CC00CC"/>
                </a:solidFill>
              </a:rPr>
              <a:t>"Sbrigati, farò di nuovo tardi al lavoro per colpa tua".</a:t>
            </a:r>
            <a:endParaRPr/>
          </a:p>
          <a:p>
            <a:pPr marL="0" lvl="0" indent="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A scuola, durante l'ora di educazione fisica, ha sentito dire da un compagno di classe: </a:t>
            </a:r>
            <a:r>
              <a:rPr lang="en-US">
                <a:solidFill>
                  <a:srgbClr val="CC00CC"/>
                </a:solidFill>
              </a:rPr>
              <a:t>"Perdente, abbiamo perso per colpa tua!".</a:t>
            </a:r>
            <a:endParaRPr/>
          </a:p>
          <a:p>
            <a:pPr marL="0" lvl="0" indent="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Durante l'intervallo, ha sentito dire da un compagno di classe che aveva </a:t>
            </a:r>
            <a:r>
              <a:rPr lang="en-US">
                <a:solidFill>
                  <a:srgbClr val="CC00CC"/>
                </a:solidFill>
              </a:rPr>
              <a:t>"pantaloni da donna" </a:t>
            </a:r>
            <a:r>
              <a:rPr lang="en-US"/>
              <a:t>e ha visto gli altri ridere di lui.</a:t>
            </a:r>
            <a:endParaRPr/>
          </a:p>
        </p:txBody>
      </p:sp>
      <p:sp>
        <p:nvSpPr>
          <p:cNvPr id="364" name="Google Shape;364;p29"/>
          <p:cNvSpPr txBox="1">
            <a:spLocks noGrp="1"/>
          </p:cNvSpPr>
          <p:nvPr>
            <p:ph type="body" idx="2"/>
          </p:nvPr>
        </p:nvSpPr>
        <p:spPr>
          <a:xfrm>
            <a:off x="4853880" y="2420888"/>
            <a:ext cx="4038600" cy="201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31" algn="l" rtl="0"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100000"/>
              <a:buChar char="•"/>
            </a:pPr>
            <a:r>
              <a:rPr lang="en-US" sz="3500" b="1">
                <a:solidFill>
                  <a:srgbClr val="CC00CC"/>
                </a:solidFill>
              </a:rPr>
              <a:t>COSA PROVA?</a:t>
            </a:r>
            <a:endParaRPr/>
          </a:p>
          <a:p>
            <a:pPr marL="342900" lvl="0" indent="-342931" algn="l" rtl="0">
              <a:spcBef>
                <a:spcPts val="647"/>
              </a:spcBef>
              <a:spcAft>
                <a:spcPts val="0"/>
              </a:spcAft>
              <a:buClr>
                <a:srgbClr val="CC00CC"/>
              </a:buClr>
              <a:buSzPct val="100000"/>
              <a:buChar char="•"/>
            </a:pPr>
            <a:r>
              <a:rPr lang="en-US" sz="3500" b="1">
                <a:solidFill>
                  <a:srgbClr val="CC00CC"/>
                </a:solidFill>
              </a:rPr>
              <a:t>COSA PENSA DI SÉ?</a:t>
            </a:r>
            <a:endParaRPr/>
          </a:p>
          <a:p>
            <a:pPr marL="342900" lvl="0" indent="-342931" algn="l" rtl="0">
              <a:spcBef>
                <a:spcPts val="647"/>
              </a:spcBef>
              <a:spcAft>
                <a:spcPts val="0"/>
              </a:spcAft>
              <a:buClr>
                <a:srgbClr val="CC00CC"/>
              </a:buClr>
              <a:buSzPct val="100000"/>
              <a:buChar char="•"/>
            </a:pPr>
            <a:r>
              <a:rPr lang="en-US" sz="3500" b="1">
                <a:solidFill>
                  <a:srgbClr val="CC00CC"/>
                </a:solidFill>
              </a:rPr>
              <a:t>COM’ È LA SUA AUTOSTIMA?</a:t>
            </a:r>
            <a:endParaRPr sz="3500" b="1">
              <a:solidFill>
                <a:srgbClr val="CC00CC"/>
              </a:solidFill>
            </a:endParaRPr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" descr="Obraz zawierający trawa, osoba&#10;&#10;Opis wygenerowany automatyczn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1603" y="2780928"/>
            <a:ext cx="5580794" cy="372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"/>
          <p:cNvSpPr txBox="1">
            <a:spLocks noGrp="1"/>
          </p:cNvSpPr>
          <p:nvPr>
            <p:ph type="ctrTitle"/>
          </p:nvPr>
        </p:nvSpPr>
        <p:spPr>
          <a:xfrm>
            <a:off x="685800" y="356543"/>
            <a:ext cx="7772400" cy="220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Workshop dedicato all'empatia e al contrasto del bullismo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0"/>
          <p:cNvSpPr txBox="1">
            <a:spLocks noGrp="1"/>
          </p:cNvSpPr>
          <p:nvPr>
            <p:ph type="title"/>
          </p:nvPr>
        </p:nvSpPr>
        <p:spPr>
          <a:xfrm>
            <a:off x="457200" y="261386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00B0F0"/>
                </a:solidFill>
              </a:rPr>
              <a:t>ELA di 9 anni</a:t>
            </a:r>
            <a:endParaRPr b="1">
              <a:solidFill>
                <a:srgbClr val="00B0F0"/>
              </a:solidFill>
            </a:endParaRPr>
          </a:p>
        </p:txBody>
      </p:sp>
      <p:sp>
        <p:nvSpPr>
          <p:cNvPr id="370" name="Google Shape;370;p30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4038600" cy="50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La mattina si sente dire da sua madre: "</a:t>
            </a:r>
            <a:r>
              <a:rPr lang="en-US">
                <a:solidFill>
                  <a:srgbClr val="00B0F0"/>
                </a:solidFill>
              </a:rPr>
              <a:t>Perché piangi ancora, piagnucolona? Ne ho abbastanza!".</a:t>
            </a:r>
            <a:endParaRPr/>
          </a:p>
          <a:p>
            <a:pPr marL="342900" lvl="0" indent="-205105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 scuola, l'insegnante le disse: </a:t>
            </a:r>
            <a:r>
              <a:rPr lang="en-US">
                <a:solidFill>
                  <a:srgbClr val="00B0F0"/>
                </a:solidFill>
              </a:rPr>
              <a:t>"Ela, hai preso di nuovo un’insufficienza in matematica. Senza la matematica avrai difficoltà nella vita".</a:t>
            </a:r>
            <a:endParaRPr/>
          </a:p>
          <a:p>
            <a:pPr marL="0" lvl="0" indent="0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 compagni di classe le dicono: </a:t>
            </a:r>
            <a:r>
              <a:rPr lang="en-US">
                <a:solidFill>
                  <a:srgbClr val="00B0F0"/>
                </a:solidFill>
              </a:rPr>
              <a:t>"Sei strana perché non ascolti la musica popolare".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371" name="Google Shape;371;p30"/>
          <p:cNvSpPr txBox="1"/>
          <p:nvPr/>
        </p:nvSpPr>
        <p:spPr>
          <a:xfrm>
            <a:off x="4853880" y="2420888"/>
            <a:ext cx="4038600" cy="201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marR="0" lvl="0" indent="-342931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/>
              <a:buChar char="•"/>
            </a:pPr>
            <a:r>
              <a:rPr lang="en-US" sz="35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COSA PROVA?</a:t>
            </a:r>
            <a:endParaRPr/>
          </a:p>
          <a:p>
            <a:pPr marL="342900" marR="0" lvl="0" indent="-342931" algn="l" rtl="0">
              <a:spcBef>
                <a:spcPts val="647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/>
              <a:buChar char="•"/>
            </a:pPr>
            <a:r>
              <a:rPr lang="en-US" sz="35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COSA PENSA DI SÉ?</a:t>
            </a:r>
            <a:endParaRPr/>
          </a:p>
          <a:p>
            <a:pPr marL="342900" marR="0" lvl="0" indent="-342931" algn="l" rtl="0">
              <a:spcBef>
                <a:spcPts val="647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/>
              <a:buChar char="•"/>
            </a:pPr>
            <a:r>
              <a:rPr lang="en-US" sz="35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COM’ È LA SUA AUTOSTIMA?</a:t>
            </a:r>
            <a:endParaRPr sz="3500" b="1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1" descr="Obraz zawierający zabawka, różne, kilka&#10;&#10;Opis wygenerowany automatyczn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439963" y="1500188"/>
            <a:ext cx="6858000" cy="385762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1"/>
          <p:cNvSpPr txBox="1">
            <a:spLocks noGrp="1"/>
          </p:cNvSpPr>
          <p:nvPr>
            <p:ph type="body" idx="1"/>
          </p:nvPr>
        </p:nvSpPr>
        <p:spPr>
          <a:xfrm>
            <a:off x="0" y="625352"/>
            <a:ext cx="5760639" cy="6264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Siete unici e necessari, nonostante difetti e debolezze</a:t>
            </a:r>
            <a:endParaRPr sz="3000"/>
          </a:p>
          <a:p>
            <a:pPr marL="342900" lvl="0" indent="-3429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Nominate i vostri punti di forza, concentratevi su di essi e costruite la vostra vita attorno ad essi.</a:t>
            </a:r>
            <a:endParaRPr/>
          </a:p>
          <a:p>
            <a:pPr marL="342900" lvl="0" indent="-3429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/>
              <a:t>Siamo come un puzzle: ogni pezzo è necessario per creare l'intero quadro. Ognuno di noi è diverso e questo è MERAVIGLIOSO.</a:t>
            </a:r>
            <a:endParaRPr b="0" i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Comunicazione non violenta (NVC)</a:t>
            </a:r>
            <a:endParaRPr/>
          </a:p>
        </p:txBody>
      </p:sp>
      <p:sp>
        <p:nvSpPr>
          <p:cNvPr id="383" name="Google Shape;383;p32"/>
          <p:cNvSpPr/>
          <p:nvPr/>
        </p:nvSpPr>
        <p:spPr>
          <a:xfrm>
            <a:off x="-9812584" y="-84779881"/>
            <a:ext cx="2054730" cy="17107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</a:pPr>
            <a:r>
              <a:rPr lang="en-US"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linguaggio dello sciacallo e della giraffa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5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     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19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   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32"/>
          <p:cNvPicPr preferRelativeResize="0"/>
          <p:nvPr/>
        </p:nvPicPr>
        <p:blipFill rotWithShape="1">
          <a:blip r:embed="rId3">
            <a:alphaModFix/>
          </a:blip>
          <a:srcRect r="11569"/>
          <a:stretch/>
        </p:blipFill>
        <p:spPr>
          <a:xfrm>
            <a:off x="4140411" y="2679304"/>
            <a:ext cx="5003590" cy="377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 rotWithShape="1">
          <a:blip r:embed="rId4">
            <a:alphaModFix/>
          </a:blip>
          <a:srcRect l="5202"/>
          <a:stretch/>
        </p:blipFill>
        <p:spPr>
          <a:xfrm>
            <a:off x="0" y="2679304"/>
            <a:ext cx="4600873" cy="377403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/>
          <p:nvPr/>
        </p:nvSpPr>
        <p:spPr>
          <a:xfrm>
            <a:off x="325754" y="1482994"/>
            <a:ext cx="85502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linguaggio dello sciacallo e della giraffa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Il linguaggio dello sciacallo – “TU”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392" name="Google Shape;392;p33"/>
          <p:cNvSpPr txBox="1">
            <a:spLocks noGrp="1"/>
          </p:cNvSpPr>
          <p:nvPr>
            <p:ph type="body" idx="1"/>
          </p:nvPr>
        </p:nvSpPr>
        <p:spPr>
          <a:xfrm>
            <a:off x="251520" y="1772816"/>
            <a:ext cx="8229600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Decidi sempre tu dove andare, sono stufa!</a:t>
            </a:r>
            <a:endParaRPr/>
          </a:p>
          <a:p>
            <a:pPr marL="342900" lvl="0" indent="-34290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Non mi ascolti mai!</a:t>
            </a:r>
            <a:endParaRPr/>
          </a:p>
          <a:p>
            <a:pPr marL="342900" lvl="0" indent="-34290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Sei tu il problema.</a:t>
            </a:r>
            <a:endParaRPr/>
          </a:p>
          <a:p>
            <a:pPr marL="342900" lvl="0" indent="-34290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Perché non ti comporti come gli altri?</a:t>
            </a:r>
            <a:endParaRPr/>
          </a:p>
          <a:p>
            <a:pPr marL="342900" lvl="0" indent="-34290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Non riesci a parlare normalmente!</a:t>
            </a:r>
            <a:endParaRPr/>
          </a:p>
          <a:p>
            <a:pPr marL="342900" lvl="0" indent="-34290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Sei troppo sensibile!</a:t>
            </a:r>
            <a:endParaRPr/>
          </a:p>
          <a:p>
            <a:pPr marL="342900" lvl="0" indent="-34290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Smettila di piangerti addosso! Gli altri stanno peggio di te.</a:t>
            </a:r>
            <a:endParaRPr/>
          </a:p>
        </p:txBody>
      </p:sp>
      <p:pic>
        <p:nvPicPr>
          <p:cNvPr id="393" name="Google Shape;3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390121" y="1005009"/>
            <a:ext cx="2299745" cy="3933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0070C0"/>
                </a:solidFill>
              </a:rPr>
              <a:t>Il linguaggio della giraffa – “IO”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399" name="Google Shape;399;p34"/>
          <p:cNvSpPr txBox="1">
            <a:spLocks noGrp="1"/>
          </p:cNvSpPr>
          <p:nvPr>
            <p:ph type="body" idx="1"/>
          </p:nvPr>
        </p:nvSpPr>
        <p:spPr>
          <a:xfrm>
            <a:off x="287524" y="1484784"/>
            <a:ext cx="5940660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Non mi piace quando decidi sempre tu dove andare, questa volta vorrei decidere io.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Mi sento ignorata quando non mi rispondi.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È difficile per me sentirmi dire che sono troppo sensibile, è come se i miei sentimenti venissero sottovalutati e giudicati.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Non permetto a te (o a nessun altro) di parlarmi in questo modo!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00" name="Google Shape;40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7408" y="1283478"/>
            <a:ext cx="2509068" cy="429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5"/>
          <p:cNvSpPr txBox="1">
            <a:spLocks noGrp="1"/>
          </p:cNvSpPr>
          <p:nvPr>
            <p:ph type="title"/>
          </p:nvPr>
        </p:nvSpPr>
        <p:spPr>
          <a:xfrm>
            <a:off x="665718" y="188640"/>
            <a:ext cx="785921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</a:rPr>
              <a:t>Il linguaggio della giraffa – “IO”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06" name="Google Shape;406;p35"/>
          <p:cNvSpPr txBox="1">
            <a:spLocks noGrp="1"/>
          </p:cNvSpPr>
          <p:nvPr>
            <p:ph type="body" idx="1"/>
          </p:nvPr>
        </p:nvSpPr>
        <p:spPr>
          <a:xfrm>
            <a:off x="480526" y="1556792"/>
            <a:ext cx="8229600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Dice solo qualcosa su di me, sulle mie reazioni e sui miei sentimenti riguardo al comportamento dell'altra persona.</a:t>
            </a:r>
            <a:endParaRPr/>
          </a:p>
          <a:p>
            <a:pPr marL="0" lvl="0" indent="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>
              <a:solidFill>
                <a:srgbClr val="00B05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lvl="0" indent="0" algn="just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en-US" b="1">
                <a:solidFill>
                  <a:schemeClr val="accent1"/>
                </a:solidFill>
              </a:rPr>
              <a:t>"Mi dispiace che non mi richiami".</a:t>
            </a:r>
            <a:endParaRPr/>
          </a:p>
          <a:p>
            <a:pPr marL="0" lvl="0" indent="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0" lvl="0" indent="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/>
              <a:t>Invece di - </a:t>
            </a:r>
            <a:r>
              <a:rPr lang="en-US" b="1">
                <a:solidFill>
                  <a:srgbClr val="C00000"/>
                </a:solidFill>
              </a:rPr>
              <a:t>Non mi richiami mai!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0C0"/>
                </a:solidFill>
              </a:rPr>
              <a:t>I vantaggi del linguaggio della „giraffa”</a:t>
            </a:r>
            <a:endParaRPr/>
          </a:p>
        </p:txBody>
      </p:sp>
      <p:sp>
        <p:nvSpPr>
          <p:cNvPr id="412" name="Google Shape;412;p36"/>
          <p:cNvSpPr txBox="1">
            <a:spLocks noGrp="1"/>
          </p:cNvSpPr>
          <p:nvPr>
            <p:ph type="body" idx="1"/>
          </p:nvPr>
        </p:nvSpPr>
        <p:spPr>
          <a:xfrm>
            <a:off x="215516" y="1888678"/>
            <a:ext cx="8712968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u="sng"/>
              <a:t>non</a:t>
            </a:r>
            <a:r>
              <a:rPr lang="en-US"/>
              <a:t> giudica l'altra persona,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è concreta, basata sui fatti,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è personale, quindi aumenta il livello di apertura della relazione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il messaggio TU: "Sei un egoista. Come al solito, non mi ascolti!".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il messaggio IO: "Mi sento ignorata quando guardi il telefono mentre ti parlo".</a:t>
            </a:r>
            <a:endParaRPr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7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0C0"/>
                </a:solidFill>
              </a:rPr>
              <a:t>Trova la „giraffa”</a:t>
            </a:r>
            <a:endParaRPr/>
          </a:p>
        </p:txBody>
      </p:sp>
      <p:sp>
        <p:nvSpPr>
          <p:cNvPr id="418" name="Google Shape;418;p37"/>
          <p:cNvSpPr txBox="1">
            <a:spLocks noGrp="1"/>
          </p:cNvSpPr>
          <p:nvPr>
            <p:ph type="body" idx="1"/>
          </p:nvPr>
        </p:nvSpPr>
        <p:spPr>
          <a:xfrm>
            <a:off x="107504" y="1052736"/>
            <a:ext cx="8856984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i="1"/>
              <a:t>Non mi piace quando arrivi in ritardo alle nostre riunioni.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i="1"/>
              <a:t>Smetti di autocommiserarti e inizia a imparare.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i="1"/>
              <a:t>Mi dà fastidio che ora parli al telefono.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i="1"/>
              <a:t>Sei estremamente irresponsabile, sei in ritardo.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i="1"/>
              <a:t>È colpa tua, per colpa tua non sono riuscito a finire il compito.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i="1"/>
              <a:t>Sei pigro, continui a rimandare le cose a più tardi</a:t>
            </a:r>
            <a:endParaRPr sz="2800" i="1"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i="1"/>
              <a:t>Non riesco a concentrarmi in questa confusione</a:t>
            </a:r>
            <a:endParaRPr sz="2800" i="1"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i="1"/>
              <a:t>Mi sento in colpa quando non mi rispondi</a:t>
            </a:r>
            <a:endParaRPr sz="2800" i="1"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i="1"/>
              <a:t>Mi sento arrabbiato quando mi parli in questo modo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C00000"/>
                </a:solidFill>
              </a:rPr>
              <a:t>Dallo “sciacallo” alla “giraffa” 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424" name="Google Shape;424;p38"/>
          <p:cNvSpPr txBox="1">
            <a:spLocks noGrp="1"/>
          </p:cNvSpPr>
          <p:nvPr>
            <p:ph type="body" idx="1"/>
          </p:nvPr>
        </p:nvSpPr>
        <p:spPr>
          <a:xfrm>
            <a:off x="149701" y="1556792"/>
            <a:ext cx="8964488" cy="420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“Mi interrompi sempre quando parlo".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"Non ascolti mai quello che dico".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"Continui a prendere il mio caricabatterie senza chiedere".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"Sei proprio disordinato, come hai potuto perdere il quaderno?".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9"/>
          <p:cNvSpPr txBox="1">
            <a:spLocks noGrp="1"/>
          </p:cNvSpPr>
          <p:nvPr>
            <p:ph type="title"/>
          </p:nvPr>
        </p:nvSpPr>
        <p:spPr>
          <a:xfrm>
            <a:off x="484515" y="13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Come comunicare con il linguaggio della giraffa?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430" name="Google Shape;430;p39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8784976" cy="568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1. Esprimere i propri sentimenti 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Sento/non mi piace/sono . . . 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 2. Descrizione dei fatti a cui ci riferiamo - osservazioni senza giudizio    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Quando. . . (descrizione dei fatti)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3. Esprimere i propri bisogni 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Perché ho bisogno. . . 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4. Vorrei, spero . . . - cioè chiedere un comportamento specifico per il futuro        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Mi aspetto che la prossima volta . . 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Chi </a:t>
            </a:r>
            <a:r>
              <a:rPr lang="en-US" sz="4800" b="1"/>
              <a:t>sono</a:t>
            </a:r>
            <a:r>
              <a:rPr lang="en-US" b="1"/>
              <a:t>?</a:t>
            </a:r>
            <a:endParaRPr/>
          </a:p>
        </p:txBody>
      </p:sp>
      <p:sp>
        <p:nvSpPr>
          <p:cNvPr id="186" name="Google Shape;186;p4"/>
          <p:cNvSpPr txBox="1">
            <a:spLocks noGrp="1"/>
          </p:cNvSpPr>
          <p:nvPr>
            <p:ph type="body" idx="1"/>
          </p:nvPr>
        </p:nvSpPr>
        <p:spPr>
          <a:xfrm>
            <a:off x="457200" y="1196752"/>
            <a:ext cx="857929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Conoscere se stessi come condizione per una vita felice e un rapporto sano con gli altri</a:t>
            </a:r>
            <a:endParaRPr/>
          </a:p>
        </p:txBody>
      </p:sp>
      <p:pic>
        <p:nvPicPr>
          <p:cNvPr id="187" name="Google Shape;18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9232" y="2694930"/>
            <a:ext cx="5545535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36C09"/>
                </a:solidFill>
              </a:rPr>
              <a:t>Sei emozioni base</a:t>
            </a:r>
            <a:endParaRPr b="1">
              <a:solidFill>
                <a:srgbClr val="E36C09"/>
              </a:solidFill>
            </a:endParaRPr>
          </a:p>
        </p:txBody>
      </p:sp>
      <p:sp>
        <p:nvSpPr>
          <p:cNvPr id="436" name="Google Shape;436;p40"/>
          <p:cNvSpPr txBox="1">
            <a:spLocks noGrp="1"/>
          </p:cNvSpPr>
          <p:nvPr>
            <p:ph type="body" idx="1"/>
          </p:nvPr>
        </p:nvSpPr>
        <p:spPr>
          <a:xfrm>
            <a:off x="179512" y="1196752"/>
            <a:ext cx="8784976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Una delle funzioni principali delle espressioni facciali (microgesti) è quella di comunicare i nostri stati emotivi e i nostri atteggiamenti.  </a:t>
            </a:r>
            <a:endParaRPr/>
          </a:p>
          <a:p>
            <a:pPr marL="0" lvl="0" indent="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0" lvl="0" indent="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Esistono </a:t>
            </a:r>
            <a:r>
              <a:rPr lang="en-US" sz="2800" b="1"/>
              <a:t>6 emozioni </a:t>
            </a:r>
            <a:r>
              <a:rPr lang="en-US" sz="2800"/>
              <a:t>facciali</a:t>
            </a:r>
            <a:r>
              <a:rPr lang="en-US" sz="2800" b="1"/>
              <a:t> principali</a:t>
            </a:r>
            <a:r>
              <a:rPr lang="en-US" sz="2800"/>
              <a:t>: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felicità,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sorpresa,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paura,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tristezza,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rabbia,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disgusto.</a:t>
            </a:r>
            <a:endParaRPr sz="2800"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1"/>
          <p:cNvSpPr txBox="1">
            <a:spLocks noGrp="1"/>
          </p:cNvSpPr>
          <p:nvPr>
            <p:ph type="title"/>
          </p:nvPr>
        </p:nvSpPr>
        <p:spPr>
          <a:xfrm>
            <a:off x="82076" y="30532"/>
            <a:ext cx="5606108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36C09"/>
                </a:solidFill>
              </a:rPr>
              <a:t>Linguaggio del corpo</a:t>
            </a:r>
            <a:endParaRPr b="1">
              <a:solidFill>
                <a:srgbClr val="E36C09"/>
              </a:solidFill>
            </a:endParaRPr>
          </a:p>
        </p:txBody>
      </p:sp>
      <p:pic>
        <p:nvPicPr>
          <p:cNvPr id="442" name="Google Shape;442;p41"/>
          <p:cNvPicPr preferRelativeResize="0"/>
          <p:nvPr/>
        </p:nvPicPr>
        <p:blipFill rotWithShape="1">
          <a:blip r:embed="rId3">
            <a:alphaModFix/>
          </a:blip>
          <a:srcRect r="16080"/>
          <a:stretch/>
        </p:blipFill>
        <p:spPr>
          <a:xfrm>
            <a:off x="790397" y="1487060"/>
            <a:ext cx="3434522" cy="27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4437112"/>
            <a:ext cx="3310548" cy="220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1" descr="C:\Users\Justyna\Desktop\zdziwion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7242" y="1001447"/>
            <a:ext cx="4104169" cy="269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0870" y="4005064"/>
            <a:ext cx="2636912" cy="263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2"/>
          <p:cNvSpPr txBox="1"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/>
              <a:t>Bullismo a scuola</a:t>
            </a:r>
            <a:endParaRPr sz="5400" b="1"/>
          </a:p>
        </p:txBody>
      </p:sp>
      <p:pic>
        <p:nvPicPr>
          <p:cNvPr id="451" name="Google Shape;451;p42" descr="Obraz zawierający osoba, dziewczynka, tłum&#10;&#10;Opis wygenerowany automatyczn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519" y="2449101"/>
            <a:ext cx="7126962" cy="4176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3"/>
          <p:cNvSpPr txBox="1">
            <a:spLocks noGrp="1"/>
          </p:cNvSpPr>
          <p:nvPr>
            <p:ph type="title"/>
          </p:nvPr>
        </p:nvSpPr>
        <p:spPr>
          <a:xfrm>
            <a:off x="457200" y="1902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70C0"/>
                </a:solidFill>
              </a:rPr>
              <a:t>Cos’è il bullismo?</a:t>
            </a:r>
            <a:endParaRPr/>
          </a:p>
        </p:txBody>
      </p:sp>
      <p:pic>
        <p:nvPicPr>
          <p:cNvPr id="457" name="Google Shape;457;p43" descr="Obraz zawierający osoba, wewnątrz, karmienie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2848" r="37588" b="-1"/>
          <a:stretch/>
        </p:blipFill>
        <p:spPr>
          <a:xfrm>
            <a:off x="82240" y="1556792"/>
            <a:ext cx="4073525" cy="456510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3"/>
          <p:cNvSpPr txBox="1">
            <a:spLocks noGrp="1"/>
          </p:cNvSpPr>
          <p:nvPr>
            <p:ph type="body" idx="2"/>
          </p:nvPr>
        </p:nvSpPr>
        <p:spPr>
          <a:xfrm>
            <a:off x="4355976" y="2060848"/>
            <a:ext cx="4680520" cy="309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Si tratta di un'esposizione regolare e con effetti a lungo termine di uno studente ad azioni ostili da parte di altri studenti, il cui scopo è quello di causargli dolore in senso psicologico (umiliazione, angoscia e senso di rifiuto).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4"/>
          <p:cNvSpPr txBox="1"/>
          <p:nvPr/>
        </p:nvSpPr>
        <p:spPr>
          <a:xfrm>
            <a:off x="863588" y="620688"/>
            <a:ext cx="74168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 3 caratteristiche del bullismo</a:t>
            </a:r>
            <a:endParaRPr sz="36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/>
              <a:t>1. Intenzionalità</a:t>
            </a:r>
            <a:endParaRPr sz="2400" b="1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- Azione volta a causare un danno</a:t>
            </a: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- Non sempre presente nella fase iniziale</a:t>
            </a: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/>
              <a:t>2. Ripetitività</a:t>
            </a:r>
            <a:endParaRPr sz="2400" b="1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- Nel caso della violenza relazionale, si basa sulla persistenza</a:t>
            </a: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/>
              <a:t>3. Squilibrio di forze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- Può essere dovuto alla superiorità fisica, ma spesso deriva da altri fattori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5"/>
          <p:cNvSpPr txBox="1">
            <a:spLocks noGrp="1"/>
          </p:cNvSpPr>
          <p:nvPr>
            <p:ph type="body" idx="1"/>
          </p:nvPr>
        </p:nvSpPr>
        <p:spPr>
          <a:xfrm>
            <a:off x="457200" y="332656"/>
            <a:ext cx="8229600" cy="6336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/>
              <a:t>TIPI DI BULLISMO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en-US" sz="2000" b="1">
                <a:solidFill>
                  <a:schemeClr val="accent4"/>
                </a:solidFill>
              </a:rPr>
              <a:t>Fisico: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colpire, tirare, spingere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distruzione o furto di oggetti di un altro studente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en-US" sz="2000" b="1">
                <a:solidFill>
                  <a:schemeClr val="accent4"/>
                </a:solidFill>
              </a:rPr>
              <a:t>Verbale: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prendere in giro, insultare o fare commenti volgari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spettegolare sulla persona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en-US" sz="2000" b="1">
                <a:solidFill>
                  <a:schemeClr val="accent4"/>
                </a:solidFill>
              </a:rPr>
              <a:t>Violenza informatica: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invio di messaggi ingiuriosi tramite smartphone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invio di foto compromettenti della vittima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attacchi su piattaforme online (social media)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en-US" sz="2000" b="1">
                <a:solidFill>
                  <a:schemeClr val="accent4"/>
                </a:solidFill>
              </a:rPr>
              <a:t>Relazionale: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Esclusione dalle attività comuni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Non comunicare/ ignorare la vittima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- Manipolazione degli altri in modo che si allontanino dalla vittima</a:t>
            </a:r>
            <a:endParaRPr sz="2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6"/>
          <p:cNvSpPr txBox="1">
            <a:spLocks noGrp="1"/>
          </p:cNvSpPr>
          <p:nvPr>
            <p:ph type="title"/>
          </p:nvPr>
        </p:nvSpPr>
        <p:spPr>
          <a:xfrm>
            <a:off x="310378" y="476672"/>
            <a:ext cx="85072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Quali sono le motivazioni che spingono a fare il bullo/a?</a:t>
            </a:r>
            <a:endParaRPr b="1"/>
          </a:p>
        </p:txBody>
      </p:sp>
      <p:sp>
        <p:nvSpPr>
          <p:cNvPr id="475" name="Google Shape;475;p46"/>
          <p:cNvSpPr txBox="1">
            <a:spLocks noGrp="1"/>
          </p:cNvSpPr>
          <p:nvPr>
            <p:ph type="body" idx="1"/>
          </p:nvPr>
        </p:nvSpPr>
        <p:spPr>
          <a:xfrm>
            <a:off x="449222" y="2132856"/>
            <a:ext cx="8229600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Si sentono infelici e sfogano la loro tristezza, la loro rabbia e il loro dolore sugli altri</a:t>
            </a: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Subiscono violenza domestica e si sfogano sui più deboli</a:t>
            </a: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Hanno un basso livello di empatia</a:t>
            </a: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Hanno una bassa autostima e fanno di tutto per non farla notare agli altri dimostrando "forza".</a:t>
            </a:r>
            <a:endParaRPr sz="2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47" descr="Obraz zawierający osoba, wewnątrz, jedzenie, picie&#10;&#10;Opis wygenerowany automatyczn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8315" y="3492930"/>
            <a:ext cx="4895686" cy="326731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7"/>
          <p:cNvSpPr txBox="1"/>
          <p:nvPr/>
        </p:nvSpPr>
        <p:spPr>
          <a:xfrm>
            <a:off x="4248314" y="7083513"/>
            <a:ext cx="4572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autor: Nieznany autor, licencja: </a:t>
            </a: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7"/>
          <p:cNvSpPr txBox="1">
            <a:spLocks noGrp="1"/>
          </p:cNvSpPr>
          <p:nvPr>
            <p:ph type="title"/>
          </p:nvPr>
        </p:nvSpPr>
        <p:spPr>
          <a:xfrm>
            <a:off x="251520" y="274638"/>
            <a:ext cx="8892480" cy="142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0C0"/>
                </a:solidFill>
              </a:rPr>
              <a:t>Conseguenze del bullismo su una persona perseguitata ed esclusa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483" name="Google Shape;483;p47"/>
          <p:cNvSpPr txBox="1">
            <a:spLocks noGrp="1"/>
          </p:cNvSpPr>
          <p:nvPr>
            <p:ph type="body" idx="1"/>
          </p:nvPr>
        </p:nvSpPr>
        <p:spPr>
          <a:xfrm>
            <a:off x="133514" y="1963459"/>
            <a:ext cx="8229600" cy="293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Che cosa prova la persona che sta vivendo questa esperienza?</a:t>
            </a:r>
            <a:endParaRPr/>
          </a:p>
          <a:p>
            <a:pPr marL="342900" lvl="0" indent="-177800" algn="just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/>
          </a:p>
          <a:p>
            <a:pPr marL="342900" lvl="0" indent="-342900" algn="just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Che cosa prova?</a:t>
            </a:r>
            <a:endParaRPr/>
          </a:p>
          <a:p>
            <a:pPr marL="342900" lvl="0" indent="-177800" algn="just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/>
          </a:p>
          <a:p>
            <a:pPr marL="342900" lvl="0" indent="-342900" algn="just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Che cosa pensa di sé?</a:t>
            </a:r>
            <a:endParaRPr sz="260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8"/>
          <p:cNvSpPr txBox="1">
            <a:spLocks noGrp="1"/>
          </p:cNvSpPr>
          <p:nvPr>
            <p:ph type="title"/>
          </p:nvPr>
        </p:nvSpPr>
        <p:spPr>
          <a:xfrm>
            <a:off x="457200" y="146438"/>
            <a:ext cx="8435280" cy="177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0C0"/>
                </a:solidFill>
              </a:rPr>
              <a:t>Gli effetti del bullismo a lungo termine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489" name="Google Shape;489;p48"/>
          <p:cNvSpPr txBox="1">
            <a:spLocks noGrp="1"/>
          </p:cNvSpPr>
          <p:nvPr>
            <p:ph type="body" idx="1"/>
          </p:nvPr>
        </p:nvSpPr>
        <p:spPr>
          <a:xfrm>
            <a:off x="457200" y="191683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ansia sociale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depressione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pensieri suicidi. Esiste un termine chiamato "bullo-cidio" (suicidio dovuto al bullismo)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riduzione dell'autostima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disturbi psicosomatici come insonnia e perdita dell'appetito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CYBERBULLISMO</a:t>
            </a:r>
            <a:endParaRPr/>
          </a:p>
        </p:txBody>
      </p:sp>
      <p:sp>
        <p:nvSpPr>
          <p:cNvPr id="495" name="Google Shape;495;p49"/>
          <p:cNvSpPr txBox="1"/>
          <p:nvPr/>
        </p:nvSpPr>
        <p:spPr>
          <a:xfrm>
            <a:off x="25152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pubblicare online video o foto umilianti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pubblicare commenti e post ridicoli e volgari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impersonare altre persone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esclusione da gruppi online</a:t>
            </a:r>
            <a:endParaRPr/>
          </a:p>
        </p:txBody>
      </p:sp>
      <p:pic>
        <p:nvPicPr>
          <p:cNvPr id="496" name="Google Shape;496;p49" descr="Cyberbullismo Internet Computer - Immagini gratis su Pixabay - Pixabay"/>
          <p:cNvPicPr preferRelativeResize="0"/>
          <p:nvPr/>
        </p:nvPicPr>
        <p:blipFill rotWithShape="1">
          <a:blip r:embed="rId3">
            <a:alphaModFix/>
          </a:blip>
          <a:srcRect l="18932" r="21504" b="-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97" name="Google Shape;497;p49"/>
          <p:cNvSpPr txBox="1"/>
          <p:nvPr/>
        </p:nvSpPr>
        <p:spPr>
          <a:xfrm>
            <a:off x="4572000" y="6126163"/>
            <a:ext cx="25202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Credit: Image by Elf-Moondance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TEMPERAMENTO</a:t>
            </a:r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body" idx="1"/>
          </p:nvPr>
        </p:nvSpPr>
        <p:spPr>
          <a:xfrm>
            <a:off x="179512" y="1844824"/>
            <a:ext cx="8784976" cy="434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Il temperamento è un elemento importante della nostra personalità, della nostra natura, che rimane invariata nel corso della vita.</a:t>
            </a:r>
            <a:endParaRPr/>
          </a:p>
          <a:p>
            <a:pPr marL="228600" lvl="0" indent="-228600" algn="just" rtl="0">
              <a:lnSpc>
                <a:spcPct val="115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velocità e intensità di reazione, mobilità, alta e bassa energia, maggiore o minore suscettibilità alla fatica, maggiore o minore resistenza allo stress, bassa o alta sensibilità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0"/>
          <p:cNvSpPr txBox="1"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 ruolo chiave dei </a:t>
            </a:r>
            <a:r>
              <a:rPr lang="en-US" b="1"/>
              <a:t>testimoni</a:t>
            </a:r>
            <a:r>
              <a:rPr lang="en-US"/>
              <a:t> della violenza</a:t>
            </a:r>
            <a:endParaRPr/>
          </a:p>
        </p:txBody>
      </p:sp>
      <p:sp>
        <p:nvSpPr>
          <p:cNvPr id="503" name="Google Shape;503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7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"Il mondo è un luogo pericoloso, non a causa di coloro che fanno il male, ma a causa di coloro che guardano e non fanno nulla".</a:t>
            </a:r>
            <a:endParaRPr/>
          </a:p>
          <a:p>
            <a:pPr marL="0" lvl="0" indent="0" algn="ctr" rtl="0">
              <a:lnSpc>
                <a:spcPct val="107000"/>
              </a:lnSpc>
              <a:spcBef>
                <a:spcPts val="1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Albert Einstein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000"/>
              </a:lnSpc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04" name="Google Shape;50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4237" y="4019437"/>
            <a:ext cx="4230991" cy="2682472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50"/>
          <p:cNvSpPr/>
          <p:nvPr/>
        </p:nvSpPr>
        <p:spPr>
          <a:xfrm>
            <a:off x="6550925" y="4980642"/>
            <a:ext cx="2088232" cy="17655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50"/>
          <p:cNvSpPr/>
          <p:nvPr/>
        </p:nvSpPr>
        <p:spPr>
          <a:xfrm rot="10800000" flipH="1">
            <a:off x="1857788" y="5257800"/>
            <a:ext cx="1539993" cy="2594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0"/>
          <p:cNvSpPr/>
          <p:nvPr/>
        </p:nvSpPr>
        <p:spPr>
          <a:xfrm>
            <a:off x="3450612" y="5022376"/>
            <a:ext cx="684660" cy="805218"/>
          </a:xfrm>
          <a:custGeom>
            <a:avLst/>
            <a:gdLst/>
            <a:ahLst/>
            <a:cxnLst/>
            <a:rect l="l" t="t" r="r" b="b"/>
            <a:pathLst>
              <a:path w="684660" h="805218" extrusionOk="0">
                <a:moveTo>
                  <a:pt x="125101" y="81887"/>
                </a:moveTo>
                <a:cubicBezTo>
                  <a:pt x="84158" y="131929"/>
                  <a:pt x="25289" y="171591"/>
                  <a:pt x="2272" y="232012"/>
                </a:cubicBezTo>
                <a:cubicBezTo>
                  <a:pt x="-8192" y="259480"/>
                  <a:pt x="20356" y="390677"/>
                  <a:pt x="29567" y="436728"/>
                </a:cubicBezTo>
                <a:cubicBezTo>
                  <a:pt x="34116" y="491319"/>
                  <a:pt x="28553" y="547720"/>
                  <a:pt x="43215" y="600502"/>
                </a:cubicBezTo>
                <a:cubicBezTo>
                  <a:pt x="56618" y="648754"/>
                  <a:pt x="108869" y="699149"/>
                  <a:pt x="152397" y="723331"/>
                </a:cubicBezTo>
                <a:cubicBezTo>
                  <a:pt x="173813" y="735229"/>
                  <a:pt x="198249" y="740677"/>
                  <a:pt x="220636" y="750627"/>
                </a:cubicBezTo>
                <a:cubicBezTo>
                  <a:pt x="239227" y="758890"/>
                  <a:pt x="256177" y="770779"/>
                  <a:pt x="275227" y="777923"/>
                </a:cubicBezTo>
                <a:cubicBezTo>
                  <a:pt x="292790" y="784509"/>
                  <a:pt x="311783" y="786417"/>
                  <a:pt x="329818" y="791570"/>
                </a:cubicBezTo>
                <a:cubicBezTo>
                  <a:pt x="343650" y="795522"/>
                  <a:pt x="357113" y="800669"/>
                  <a:pt x="370761" y="805218"/>
                </a:cubicBezTo>
                <a:cubicBezTo>
                  <a:pt x="439000" y="796120"/>
                  <a:pt x="508274" y="792857"/>
                  <a:pt x="575478" y="777923"/>
                </a:cubicBezTo>
                <a:cubicBezTo>
                  <a:pt x="591490" y="774365"/>
                  <a:pt x="606580" y="763749"/>
                  <a:pt x="616421" y="750627"/>
                </a:cubicBezTo>
                <a:cubicBezTo>
                  <a:pt x="634731" y="726213"/>
                  <a:pt x="645626" y="696910"/>
                  <a:pt x="657364" y="668740"/>
                </a:cubicBezTo>
                <a:cubicBezTo>
                  <a:pt x="668430" y="642181"/>
                  <a:pt x="684660" y="586854"/>
                  <a:pt x="684660" y="586854"/>
                </a:cubicBezTo>
                <a:cubicBezTo>
                  <a:pt x="680111" y="477672"/>
                  <a:pt x="679085" y="368286"/>
                  <a:pt x="671012" y="259308"/>
                </a:cubicBezTo>
                <a:cubicBezTo>
                  <a:pt x="669949" y="244961"/>
                  <a:pt x="663031" y="231587"/>
                  <a:pt x="657364" y="218364"/>
                </a:cubicBezTo>
                <a:cubicBezTo>
                  <a:pt x="651696" y="205138"/>
                  <a:pt x="618004" y="135523"/>
                  <a:pt x="602773" y="122830"/>
                </a:cubicBezTo>
                <a:cubicBezTo>
                  <a:pt x="587144" y="109806"/>
                  <a:pt x="566882" y="103548"/>
                  <a:pt x="548182" y="95534"/>
                </a:cubicBezTo>
                <a:cubicBezTo>
                  <a:pt x="512517" y="80249"/>
                  <a:pt x="491112" y="79778"/>
                  <a:pt x="452648" y="68239"/>
                </a:cubicBezTo>
                <a:cubicBezTo>
                  <a:pt x="425089" y="59971"/>
                  <a:pt x="398426" y="48847"/>
                  <a:pt x="370761" y="40943"/>
                </a:cubicBezTo>
                <a:cubicBezTo>
                  <a:pt x="261395" y="9696"/>
                  <a:pt x="306646" y="24121"/>
                  <a:pt x="234284" y="0"/>
                </a:cubicBezTo>
                <a:cubicBezTo>
                  <a:pt x="184242" y="4549"/>
                  <a:pt x="132184" y="-1129"/>
                  <a:pt x="84158" y="13648"/>
                </a:cubicBezTo>
                <a:cubicBezTo>
                  <a:pt x="68481" y="18472"/>
                  <a:pt x="67364" y="41990"/>
                  <a:pt x="56863" y="54591"/>
                </a:cubicBezTo>
                <a:cubicBezTo>
                  <a:pt x="-16250" y="142325"/>
                  <a:pt x="15919" y="41765"/>
                  <a:pt x="15919" y="232012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0"/>
          <p:cNvSpPr/>
          <p:nvPr/>
        </p:nvSpPr>
        <p:spPr>
          <a:xfrm>
            <a:off x="5827594" y="4822801"/>
            <a:ext cx="723331" cy="843594"/>
          </a:xfrm>
          <a:custGeom>
            <a:avLst/>
            <a:gdLst/>
            <a:ahLst/>
            <a:cxnLst/>
            <a:rect l="l" t="t" r="r" b="b"/>
            <a:pathLst>
              <a:path w="723331" h="843594" extrusionOk="0">
                <a:moveTo>
                  <a:pt x="559558" y="22154"/>
                </a:moveTo>
                <a:cubicBezTo>
                  <a:pt x="395785" y="40351"/>
                  <a:pt x="232343" y="61826"/>
                  <a:pt x="68239" y="76745"/>
                </a:cubicBezTo>
                <a:cubicBezTo>
                  <a:pt x="53912" y="78047"/>
                  <a:pt x="109182" y="48712"/>
                  <a:pt x="109182" y="63098"/>
                </a:cubicBezTo>
                <a:cubicBezTo>
                  <a:pt x="109182" y="85844"/>
                  <a:pt x="81887" y="99492"/>
                  <a:pt x="68239" y="117689"/>
                </a:cubicBezTo>
                <a:cubicBezTo>
                  <a:pt x="36232" y="245715"/>
                  <a:pt x="81106" y="88738"/>
                  <a:pt x="13648" y="240518"/>
                </a:cubicBezTo>
                <a:cubicBezTo>
                  <a:pt x="6030" y="257658"/>
                  <a:pt x="4549" y="276912"/>
                  <a:pt x="0" y="295109"/>
                </a:cubicBezTo>
                <a:cubicBezTo>
                  <a:pt x="9099" y="326954"/>
                  <a:pt x="7424" y="364149"/>
                  <a:pt x="27296" y="390644"/>
                </a:cubicBezTo>
                <a:cubicBezTo>
                  <a:pt x="38550" y="405650"/>
                  <a:pt x="66280" y="393887"/>
                  <a:pt x="81887" y="404292"/>
                </a:cubicBezTo>
                <a:cubicBezTo>
                  <a:pt x="95535" y="413390"/>
                  <a:pt x="98507" y="432781"/>
                  <a:pt x="109182" y="445235"/>
                </a:cubicBezTo>
                <a:cubicBezTo>
                  <a:pt x="208471" y="561072"/>
                  <a:pt x="128401" y="446769"/>
                  <a:pt x="191069" y="540769"/>
                </a:cubicBezTo>
                <a:cubicBezTo>
                  <a:pt x="195618" y="558966"/>
                  <a:pt x="198130" y="577797"/>
                  <a:pt x="204716" y="595360"/>
                </a:cubicBezTo>
                <a:cubicBezTo>
                  <a:pt x="211860" y="614410"/>
                  <a:pt x="223998" y="631251"/>
                  <a:pt x="232012" y="649951"/>
                </a:cubicBezTo>
                <a:cubicBezTo>
                  <a:pt x="237679" y="663174"/>
                  <a:pt x="241111" y="677247"/>
                  <a:pt x="245660" y="690895"/>
                </a:cubicBezTo>
                <a:cubicBezTo>
                  <a:pt x="251962" y="735009"/>
                  <a:pt x="245348" y="825201"/>
                  <a:pt x="313899" y="841020"/>
                </a:cubicBezTo>
                <a:cubicBezTo>
                  <a:pt x="354039" y="850283"/>
                  <a:pt x="395785" y="831921"/>
                  <a:pt x="436728" y="827372"/>
                </a:cubicBezTo>
                <a:cubicBezTo>
                  <a:pt x="459474" y="818274"/>
                  <a:pt x="482028" y="808679"/>
                  <a:pt x="504967" y="800077"/>
                </a:cubicBezTo>
                <a:cubicBezTo>
                  <a:pt x="518437" y="795026"/>
                  <a:pt x="534676" y="795416"/>
                  <a:pt x="545910" y="786429"/>
                </a:cubicBezTo>
                <a:cubicBezTo>
                  <a:pt x="558718" y="776182"/>
                  <a:pt x="562531" y="757940"/>
                  <a:pt x="573206" y="745486"/>
                </a:cubicBezTo>
                <a:cubicBezTo>
                  <a:pt x="621017" y="689707"/>
                  <a:pt x="632566" y="698316"/>
                  <a:pt x="668740" y="636303"/>
                </a:cubicBezTo>
                <a:cubicBezTo>
                  <a:pt x="689242" y="601156"/>
                  <a:pt x="723331" y="527121"/>
                  <a:pt x="723331" y="527121"/>
                </a:cubicBezTo>
                <a:cubicBezTo>
                  <a:pt x="718782" y="472530"/>
                  <a:pt x="716924" y="417648"/>
                  <a:pt x="709684" y="363348"/>
                </a:cubicBezTo>
                <a:cubicBezTo>
                  <a:pt x="707783" y="349088"/>
                  <a:pt x="701087" y="335875"/>
                  <a:pt x="696036" y="322405"/>
                </a:cubicBezTo>
                <a:cubicBezTo>
                  <a:pt x="687434" y="299466"/>
                  <a:pt x="677839" y="276912"/>
                  <a:pt x="668740" y="254166"/>
                </a:cubicBezTo>
                <a:cubicBezTo>
                  <a:pt x="664191" y="199575"/>
                  <a:pt x="664099" y="144428"/>
                  <a:pt x="655093" y="90393"/>
                </a:cubicBezTo>
                <a:cubicBezTo>
                  <a:pt x="633533" y="-38968"/>
                  <a:pt x="619070" y="8506"/>
                  <a:pt x="477672" y="8506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50"/>
          <p:cNvSpPr/>
          <p:nvPr/>
        </p:nvSpPr>
        <p:spPr>
          <a:xfrm>
            <a:off x="4380814" y="5030231"/>
            <a:ext cx="737336" cy="660885"/>
          </a:xfrm>
          <a:custGeom>
            <a:avLst/>
            <a:gdLst/>
            <a:ahLst/>
            <a:cxnLst/>
            <a:rect l="l" t="t" r="r" b="b"/>
            <a:pathLst>
              <a:path w="737336" h="660885" extrusionOk="0">
                <a:moveTo>
                  <a:pt x="122947" y="101327"/>
                </a:moveTo>
                <a:cubicBezTo>
                  <a:pt x="82004" y="278748"/>
                  <a:pt x="22159" y="452845"/>
                  <a:pt x="117" y="633590"/>
                </a:cubicBezTo>
                <a:cubicBezTo>
                  <a:pt x="-2346" y="653785"/>
                  <a:pt x="34381" y="660038"/>
                  <a:pt x="54708" y="660885"/>
                </a:cubicBezTo>
                <a:lnTo>
                  <a:pt x="327664" y="647238"/>
                </a:lnTo>
                <a:cubicBezTo>
                  <a:pt x="341312" y="642689"/>
                  <a:pt x="354651" y="637079"/>
                  <a:pt x="368607" y="633590"/>
                </a:cubicBezTo>
                <a:cubicBezTo>
                  <a:pt x="391111" y="627964"/>
                  <a:pt x="414840" y="627277"/>
                  <a:pt x="436846" y="619942"/>
                </a:cubicBezTo>
                <a:cubicBezTo>
                  <a:pt x="456147" y="613508"/>
                  <a:pt x="472657" y="600472"/>
                  <a:pt x="491437" y="592647"/>
                </a:cubicBezTo>
                <a:cubicBezTo>
                  <a:pt x="636732" y="532107"/>
                  <a:pt x="559520" y="579102"/>
                  <a:pt x="641562" y="524408"/>
                </a:cubicBezTo>
                <a:cubicBezTo>
                  <a:pt x="707438" y="425593"/>
                  <a:pt x="681482" y="471863"/>
                  <a:pt x="723449" y="387930"/>
                </a:cubicBezTo>
                <a:cubicBezTo>
                  <a:pt x="727998" y="356085"/>
                  <a:pt x="739103" y="324501"/>
                  <a:pt x="737096" y="292396"/>
                </a:cubicBezTo>
                <a:cubicBezTo>
                  <a:pt x="734480" y="250536"/>
                  <a:pt x="723064" y="209356"/>
                  <a:pt x="709801" y="169566"/>
                </a:cubicBezTo>
                <a:cubicBezTo>
                  <a:pt x="703531" y="150757"/>
                  <a:pt x="656763" y="95280"/>
                  <a:pt x="641562" y="87679"/>
                </a:cubicBezTo>
                <a:cubicBezTo>
                  <a:pt x="611940" y="72868"/>
                  <a:pt x="577682" y="70124"/>
                  <a:pt x="546028" y="60384"/>
                </a:cubicBezTo>
                <a:cubicBezTo>
                  <a:pt x="379152" y="9038"/>
                  <a:pt x="532909" y="37386"/>
                  <a:pt x="245777" y="19441"/>
                </a:cubicBezTo>
                <a:cubicBezTo>
                  <a:pt x="189927" y="824"/>
                  <a:pt x="168404" y="-12893"/>
                  <a:pt x="95652" y="19441"/>
                </a:cubicBezTo>
                <a:cubicBezTo>
                  <a:pt x="82506" y="25284"/>
                  <a:pt x="87671" y="47161"/>
                  <a:pt x="82004" y="60384"/>
                </a:cubicBezTo>
                <a:cubicBezTo>
                  <a:pt x="73990" y="79084"/>
                  <a:pt x="63807" y="96778"/>
                  <a:pt x="54708" y="114975"/>
                </a:cubicBezTo>
                <a:cubicBezTo>
                  <a:pt x="68768" y="269631"/>
                  <a:pt x="18108" y="265100"/>
                  <a:pt x="82004" y="265100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1"/>
          <p:cNvSpPr txBox="1">
            <a:spLocks noGrp="1"/>
          </p:cNvSpPr>
          <p:nvPr>
            <p:ph type="title"/>
          </p:nvPr>
        </p:nvSpPr>
        <p:spPr>
          <a:xfrm>
            <a:off x="3162672" y="188640"/>
            <a:ext cx="2818656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B050"/>
                </a:solidFill>
              </a:rPr>
              <a:t>RICORDA</a:t>
            </a:r>
            <a:endParaRPr/>
          </a:p>
        </p:txBody>
      </p:sp>
      <p:sp>
        <p:nvSpPr>
          <p:cNvPr id="515" name="Google Shape;515;p51"/>
          <p:cNvSpPr txBox="1">
            <a:spLocks noGrp="1"/>
          </p:cNvSpPr>
          <p:nvPr>
            <p:ph type="body" idx="1"/>
          </p:nvPr>
        </p:nvSpPr>
        <p:spPr>
          <a:xfrm>
            <a:off x="179512" y="1714698"/>
            <a:ext cx="8507288" cy="514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SOLO VOI POTETE FERMARE LA VIOLENZA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DENUNCIARE IL FATTO AGLI ADULTI NON SIGNIFICA FARE LA SPIA, MA </a:t>
            </a:r>
            <a:r>
              <a:rPr lang="en-US" sz="2800" b="1"/>
              <a:t>PRENDERSI CURA</a:t>
            </a:r>
            <a:r>
              <a:rPr lang="en-US" sz="2800"/>
              <a:t> DELLA SICUREZZA E DEL </a:t>
            </a:r>
            <a:r>
              <a:rPr lang="en-US" sz="2800" b="1"/>
              <a:t>BENESSERE PROPRIO E ALTRUI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REAGITE SEMPRE QUANDO VEDETE COME QUALCUNO FA DEL MALE A UN'ALTRA PERSONA - LA MANCANZA DI REAZIONE FA DI VOI UN SOSTENITORE!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LA REAZIONE È DIMOSTRAZIONE DI CORAGGIO ED EMPATIA</a:t>
            </a:r>
            <a:endParaRPr sz="2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2"/>
          <p:cNvSpPr txBox="1">
            <a:spLocks noGrp="1"/>
          </p:cNvSpPr>
          <p:nvPr>
            <p:ph type="body" idx="1"/>
          </p:nvPr>
        </p:nvSpPr>
        <p:spPr>
          <a:xfrm>
            <a:off x="174526" y="2132856"/>
            <a:ext cx="8229600" cy="545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POTETE RIVOLGERVI A QUESTA PERSONA SE SENTITE CHE UN COMPAGNO DI CLASSE VI STA FACENDO DEL MALE VERBALMENTE O FISICAMENTE.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Ragazza:..........................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Ragazzo:..........................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Lui/lei parlerà con questa persona, ricordandole il nostro workshop e, se non sarà d'aiuto, si rivolgerà all'insegnante di classe.</a:t>
            </a:r>
            <a:endParaRPr/>
          </a:p>
        </p:txBody>
      </p:sp>
      <p:pic>
        <p:nvPicPr>
          <p:cNvPr id="521" name="Google Shape;52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192" y="3218793"/>
            <a:ext cx="2669282" cy="1868497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2"/>
          <p:cNvSpPr txBox="1"/>
          <p:nvPr/>
        </p:nvSpPr>
        <p:spPr>
          <a:xfrm>
            <a:off x="827583" y="330941"/>
            <a:ext cx="771787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Creare un contratto di classe</a:t>
            </a:r>
            <a:endParaRPr sz="44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 ambasciatori dell’empatia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3"/>
          <p:cNvSpPr txBox="1">
            <a:spLocks noGrp="1"/>
          </p:cNvSpPr>
          <p:nvPr>
            <p:ph type="title"/>
          </p:nvPr>
        </p:nvSpPr>
        <p:spPr>
          <a:xfrm>
            <a:off x="457200" y="54868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1">
                <a:solidFill>
                  <a:srgbClr val="FF0000"/>
                </a:solidFill>
              </a:rPr>
              <a:t>SFIDA</a:t>
            </a:r>
            <a:endParaRPr/>
          </a:p>
        </p:txBody>
      </p:sp>
      <p:sp>
        <p:nvSpPr>
          <p:cNvPr id="528" name="Google Shape;528;p53"/>
          <p:cNvSpPr txBox="1">
            <a:spLocks noGrp="1"/>
          </p:cNvSpPr>
          <p:nvPr>
            <p:ph type="body" idx="1"/>
          </p:nvPr>
        </p:nvSpPr>
        <p:spPr>
          <a:xfrm>
            <a:off x="453072" y="1556792"/>
            <a:ext cx="8363272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So che in quasi tutte le scuole ci sono persone che hanno subito atti di violenza da un compagno/a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PRIMA DI DIRE QUALCOSA A QUALCUNO, FERMATEVI E PONETEVI DUE DOMANDE: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Mi farà sentire bene dire qualcosa di sgradevole ad un mio compagno/a?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VORREI che qualcuno dicesse questo di me, che mi mostrasse una simile foto, che ripetesse una simile diceria su di me?</a:t>
            </a:r>
            <a:endParaRPr sz="2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RICORDATE</a:t>
            </a:r>
            <a:endParaRPr/>
          </a:p>
        </p:txBody>
      </p:sp>
      <p:sp>
        <p:nvSpPr>
          <p:cNvPr id="534" name="Google Shape;534;p54"/>
          <p:cNvSpPr txBox="1">
            <a:spLocks noGrp="1"/>
          </p:cNvSpPr>
          <p:nvPr>
            <p:ph type="body" idx="1"/>
          </p:nvPr>
        </p:nvSpPr>
        <p:spPr>
          <a:xfrm>
            <a:off x="84913" y="1772816"/>
            <a:ext cx="8974173" cy="366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NON VA BENE QUANDO SI UMILIANO E SI FANNO SENTIRE LE ALTRE PERSONE INFERIORI SOLO PERCHÉ SONO DIVERSE DA NOI!</a:t>
            </a:r>
            <a:endParaRPr/>
          </a:p>
          <a:p>
            <a:pPr marL="342900" lvl="0" indent="-13970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342900" lvl="0" indent="-34290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NESSUNO È MENO IMPORTANTE DI NOI!</a:t>
            </a:r>
            <a:endParaRPr/>
          </a:p>
          <a:p>
            <a:pPr marL="342900" lvl="0" indent="-13970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342900" lvl="0" indent="-34290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E NOI NON SIETE PIÙ IMPORTANTI DEGLI ALTRI!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/>
              <a:t>Tipi di temperamento:</a:t>
            </a:r>
            <a:endParaRPr b="1"/>
          </a:p>
        </p:txBody>
      </p:sp>
      <p:pic>
        <p:nvPicPr>
          <p:cNvPr id="199" name="Google Shape;19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6587" y="3311461"/>
            <a:ext cx="5457413" cy="350329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6"/>
          <p:cNvSpPr txBox="1">
            <a:spLocks noGrp="1"/>
          </p:cNvSpPr>
          <p:nvPr>
            <p:ph type="body" idx="1"/>
          </p:nvPr>
        </p:nvSpPr>
        <p:spPr>
          <a:xfrm>
            <a:off x="457200" y="1578496"/>
            <a:ext cx="8229600" cy="370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4000"/>
              <a:buChar char="•"/>
            </a:pPr>
            <a:r>
              <a:rPr lang="en-US" sz="4000" b="1">
                <a:solidFill>
                  <a:srgbClr val="31859B"/>
                </a:solidFill>
              </a:rPr>
              <a:t>Sanguigno</a:t>
            </a:r>
            <a:endParaRPr sz="4000" b="1">
              <a:solidFill>
                <a:srgbClr val="31859B"/>
              </a:solidFill>
            </a:endParaRPr>
          </a:p>
          <a:p>
            <a:pPr marL="342900" lvl="0" indent="-342900" algn="l" rtl="0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4000"/>
              <a:buChar char="•"/>
            </a:pPr>
            <a:r>
              <a:rPr lang="en-US" sz="4000" b="1">
                <a:solidFill>
                  <a:srgbClr val="FF0000"/>
                </a:solidFill>
              </a:rPr>
              <a:t>Collerico</a:t>
            </a:r>
            <a:endParaRPr sz="4000" b="1">
              <a:solidFill>
                <a:srgbClr val="FF0000"/>
              </a:solidFill>
            </a:endParaRPr>
          </a:p>
          <a:p>
            <a:pPr marL="342900" lvl="0" indent="-342900" algn="l" rtl="0">
              <a:spcBef>
                <a:spcPts val="800"/>
              </a:spcBef>
              <a:spcAft>
                <a:spcPts val="0"/>
              </a:spcAft>
              <a:buClr>
                <a:srgbClr val="00B050"/>
              </a:buClr>
              <a:buSzPts val="4000"/>
              <a:buChar char="•"/>
            </a:pPr>
            <a:r>
              <a:rPr lang="en-US" sz="4000" b="1">
                <a:solidFill>
                  <a:srgbClr val="00B050"/>
                </a:solidFill>
              </a:rPr>
              <a:t>Melanconico</a:t>
            </a:r>
            <a:endParaRPr sz="4000" b="1">
              <a:solidFill>
                <a:srgbClr val="00B050"/>
              </a:solidFill>
            </a:endParaRPr>
          </a:p>
          <a:p>
            <a:pPr marL="342900" lvl="0" indent="-342900" algn="l" rtl="0"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Char char="•"/>
            </a:pPr>
            <a:r>
              <a:rPr lang="en-US" sz="4000" b="1">
                <a:solidFill>
                  <a:srgbClr val="FFC000"/>
                </a:solidFill>
              </a:rPr>
              <a:t>Flemmatico </a:t>
            </a:r>
            <a:endParaRPr/>
          </a:p>
          <a:p>
            <a:pPr marL="0" lvl="0" indent="0" algn="l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4400" b="1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2982652" y="404664"/>
            <a:ext cx="3178696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31859B"/>
                </a:solidFill>
              </a:rPr>
              <a:t>Sanguigno</a:t>
            </a:r>
            <a:endParaRPr sz="5400">
              <a:solidFill>
                <a:srgbClr val="31859B"/>
              </a:solidFill>
            </a:endParaRPr>
          </a:p>
        </p:txBody>
      </p:sp>
      <p:sp>
        <p:nvSpPr>
          <p:cNvPr id="206" name="Google Shape;206;p7"/>
          <p:cNvSpPr txBox="1">
            <a:spLocks noGrp="1"/>
          </p:cNvSpPr>
          <p:nvPr>
            <p:ph type="body" idx="1"/>
          </p:nvPr>
        </p:nvSpPr>
        <p:spPr>
          <a:xfrm>
            <a:off x="179512" y="1628800"/>
            <a:ext cx="8784976" cy="402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Ottimista, capace di attrarre le persone, aperto e spontaneo, ha un buon senso dell'umorismo e molta energia.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Loquace, curioso. Vive giorno per giorno. È l'anima della festa. Fa amicizia facilmente.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Non si arrabbia, ama essere al centro dell'attenzione e si scusa in fretta.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È un tipo di persona che si fa notare.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3234680" y="162353"/>
            <a:ext cx="2746648" cy="94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</a:rPr>
              <a:t>Collerico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323528" y="1880828"/>
            <a:ext cx="8712968" cy="309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Orientato all'azione, leader.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Rispettato dalle persone.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Buon organizzatore.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Capace di assegnare i compiti (delegare).</a:t>
            </a:r>
            <a:endParaRPr/>
          </a:p>
          <a:p>
            <a:pPr marL="342900" lvl="0" indent="-34290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Impaziente ed esplosivo.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2586608" y="260648"/>
            <a:ext cx="3970784" cy="6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B050"/>
                </a:solidFill>
              </a:rPr>
              <a:t>Melanconico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18" name="Google Shape;218;p9"/>
          <p:cNvSpPr txBox="1">
            <a:spLocks noGrp="1"/>
          </p:cNvSpPr>
          <p:nvPr>
            <p:ph type="body" idx="1"/>
          </p:nvPr>
        </p:nvSpPr>
        <p:spPr>
          <a:xfrm>
            <a:off x="107504" y="1321693"/>
            <a:ext cx="8579296" cy="469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Pensatore e pessimista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Spesso sensibile alla bellezza, alla musica.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Sognatore.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Molto sensibile ai bisogni degli altri, dedito e coscienzioso.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Sceglie con cura gli amici, diffidente.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Introverso.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Persistente e preciso, ordinato.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2246</Words>
  <Application>Microsoft Office PowerPoint</Application>
  <PresentationFormat>Pokaz na ekranie (4:3)</PresentationFormat>
  <Paragraphs>304</Paragraphs>
  <Slides>54</Slides>
  <Notes>54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54</vt:i4>
      </vt:variant>
    </vt:vector>
  </HeadingPairs>
  <TitlesOfParts>
    <vt:vector size="61" baseType="lpstr">
      <vt:lpstr>Helvetica Neue</vt:lpstr>
      <vt:lpstr>Calibri</vt:lpstr>
      <vt:lpstr>Verdana</vt:lpstr>
      <vt:lpstr>Arial</vt:lpstr>
      <vt:lpstr>Book Antiqua</vt:lpstr>
      <vt:lpstr>Motyw pakietu Office</vt:lpstr>
      <vt:lpstr>4_Motyw pakietu Office</vt:lpstr>
      <vt:lpstr>Prezentacja programu PowerPoint</vt:lpstr>
      <vt:lpstr>I materiali sono stati sviluppati da:</vt:lpstr>
      <vt:lpstr>Workshop dedicato all'empatia e al contrasto del bullismo</vt:lpstr>
      <vt:lpstr>Chi sono?</vt:lpstr>
      <vt:lpstr>TEMPERAMENTO</vt:lpstr>
      <vt:lpstr>Tipi di temperamento:</vt:lpstr>
      <vt:lpstr>Sanguigno</vt:lpstr>
      <vt:lpstr>Collerico</vt:lpstr>
      <vt:lpstr>Melanconico</vt:lpstr>
      <vt:lpstr>Flemmatico</vt:lpstr>
      <vt:lpstr>Qual è il migliore?</vt:lpstr>
      <vt:lpstr>Si possono confrontare?  Chi è più bello?</vt:lpstr>
      <vt:lpstr>Cosa è più delizioso?</vt:lpstr>
      <vt:lpstr>Cosa è più delizioso?</vt:lpstr>
      <vt:lpstr>Quale luogo è più piacevole?</vt:lpstr>
      <vt:lpstr>Che cosa ci dimostra? </vt:lpstr>
      <vt:lpstr>Siamo meravigliosamente diversi!</vt:lpstr>
      <vt:lpstr>Siamo meravigliosamente diversi!</vt:lpstr>
      <vt:lpstr>Punti di forza</vt:lpstr>
      <vt:lpstr>Ognuno di noi ha un insieme unico di punti di forza</vt:lpstr>
      <vt:lpstr>Non tutte le ragazze devono . . .</vt:lpstr>
      <vt:lpstr>Non tutti i ragazzi devono . . . </vt:lpstr>
      <vt:lpstr>AUTOSTIMA</vt:lpstr>
      <vt:lpstr>Tipi di autostima</vt:lpstr>
      <vt:lpstr>Un punto di vista diverso su cosa ci accade</vt:lpstr>
      <vt:lpstr>"il 3° posto - LA MEDAGLIA DI BRONZO"</vt:lpstr>
      <vt:lpstr>Bassa autostima</vt:lpstr>
      <vt:lpstr>Autostima adeguata</vt:lpstr>
      <vt:lpstr>Marco di 10 anni</vt:lpstr>
      <vt:lpstr>ELA di 9 anni</vt:lpstr>
      <vt:lpstr>Prezentacja programu PowerPoint</vt:lpstr>
      <vt:lpstr>Comunicazione non violenta (NVC)</vt:lpstr>
      <vt:lpstr>Il linguaggio dello sciacallo – “TU”</vt:lpstr>
      <vt:lpstr>Il linguaggio della giraffa – “IO”</vt:lpstr>
      <vt:lpstr>Il linguaggio della giraffa – “IO”</vt:lpstr>
      <vt:lpstr>I vantaggi del linguaggio della „giraffa”</vt:lpstr>
      <vt:lpstr>Trova la „giraffa”</vt:lpstr>
      <vt:lpstr>Dallo “sciacallo” alla “giraffa” </vt:lpstr>
      <vt:lpstr>Come comunicare con il linguaggio della giraffa?</vt:lpstr>
      <vt:lpstr>Sei emozioni base</vt:lpstr>
      <vt:lpstr>Linguaggio del corpo</vt:lpstr>
      <vt:lpstr>Bullismo a scuola</vt:lpstr>
      <vt:lpstr>Cos’è il bullismo?</vt:lpstr>
      <vt:lpstr>Prezentacja programu PowerPoint</vt:lpstr>
      <vt:lpstr>Prezentacja programu PowerPoint</vt:lpstr>
      <vt:lpstr>Quali sono le motivazioni che spingono a fare il bullo/a?</vt:lpstr>
      <vt:lpstr>Conseguenze del bullismo su una persona perseguitata ed esclusa</vt:lpstr>
      <vt:lpstr>Gli effetti del bullismo a lungo termine</vt:lpstr>
      <vt:lpstr>CYBERBULLISMO</vt:lpstr>
      <vt:lpstr>Il ruolo chiave dei testimoni della violenza</vt:lpstr>
      <vt:lpstr>RICORDA</vt:lpstr>
      <vt:lpstr>Prezentacja programu PowerPoint</vt:lpstr>
      <vt:lpstr>SFIDA</vt:lpstr>
      <vt:lpstr>RICORDATE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Edumocni</cp:lastModifiedBy>
  <cp:revision>1</cp:revision>
  <dcterms:created xsi:type="dcterms:W3CDTF">2019-05-15T20:10:45Z</dcterms:created>
  <dcterms:modified xsi:type="dcterms:W3CDTF">2023-07-12T11:52:32Z</dcterms:modified>
</cp:coreProperties>
</file>