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7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Lst>
  <p:sldSz cx="9144000" cy="6858000" type="screen4x3"/>
  <p:notesSz cx="6858000" cy="9144000"/>
  <p:embeddedFontLst>
    <p:embeddedFont>
      <p:font typeface="Book Antiqua" panose="02040602050305030304" pitchFamily="18" charset="0"/>
      <p:regular r:id="rId71"/>
      <p:bold r:id="rId72"/>
      <p:italic r:id="rId73"/>
      <p:boldItalic r:id="rId74"/>
    </p:embeddedFont>
    <p:embeddedFont>
      <p:font typeface="Calibri" panose="020F0502020204030204" pitchFamily="34" charset="0"/>
      <p:regular r:id="rId75"/>
      <p:bold r:id="rId76"/>
      <p:italic r:id="rId77"/>
      <p:boldItalic r:id="rId78"/>
    </p:embeddedFont>
    <p:embeddedFont>
      <p:font typeface="Roboto" panose="020B0604020202020204" charset="0"/>
      <p:regular r:id="rId79"/>
      <p:bold r:id="rId80"/>
      <p:italic r:id="rId81"/>
      <p:boldItalic r:id="rId82"/>
    </p:embeddedFont>
    <p:embeddedFont>
      <p:font typeface="Tahoma" panose="020B0604030504040204" pitchFamily="34" charset="0"/>
      <p:regular r:id="rId83"/>
      <p:bold r:id="rId84"/>
    </p:embeddedFont>
    <p:embeddedFont>
      <p:font typeface="Verdana" panose="020B0604030504040204"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hgRE9pIO8D709nL3iK20jhQNJz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4.fntdata"/><Relationship Id="rId89" Type="http://customschemas.google.com/relationships/presentationmetadata" Target="meta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font" Target="fonts/font1.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7.fntdata"/><Relationship Id="rId61" Type="http://schemas.openxmlformats.org/officeDocument/2006/relationships/slide" Target="slides/slide59.xml"/><Relationship Id="rId82"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15"/>
        <p:cNvGrpSpPr/>
        <p:nvPr/>
      </p:nvGrpSpPr>
      <p:grpSpPr>
        <a:xfrm>
          <a:off x="0" y="0"/>
          <a:ext cx="0" cy="0"/>
          <a:chOff x="0" y="0"/>
          <a:chExt cx="0" cy="0"/>
        </a:xfrm>
      </p:grpSpPr>
      <p:sp>
        <p:nvSpPr>
          <p:cNvPr id="16" name="Google Shape;16;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6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72"/>
        <p:cNvGrpSpPr/>
        <p:nvPr/>
      </p:nvGrpSpPr>
      <p:grpSpPr>
        <a:xfrm>
          <a:off x="0" y="0"/>
          <a:ext cx="0" cy="0"/>
          <a:chOff x="0" y="0"/>
          <a:chExt cx="0" cy="0"/>
        </a:xfrm>
      </p:grpSpPr>
      <p:sp>
        <p:nvSpPr>
          <p:cNvPr id="73" name="Google Shape;73;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8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78"/>
        <p:cNvGrpSpPr/>
        <p:nvPr/>
      </p:nvGrpSpPr>
      <p:grpSpPr>
        <a:xfrm>
          <a:off x="0" y="0"/>
          <a:ext cx="0" cy="0"/>
          <a:chOff x="0" y="0"/>
          <a:chExt cx="0" cy="0"/>
        </a:xfrm>
      </p:grpSpPr>
      <p:sp>
        <p:nvSpPr>
          <p:cNvPr id="79" name="Google Shape;79;p8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8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90"/>
        <p:cNvGrpSpPr/>
        <p:nvPr/>
      </p:nvGrpSpPr>
      <p:grpSpPr>
        <a:xfrm>
          <a:off x="0" y="0"/>
          <a:ext cx="0" cy="0"/>
          <a:chOff x="0" y="0"/>
          <a:chExt cx="0" cy="0"/>
        </a:xfrm>
      </p:grpSpPr>
      <p:sp>
        <p:nvSpPr>
          <p:cNvPr id="91" name="Google Shape;91;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7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96"/>
        <p:cNvGrpSpPr/>
        <p:nvPr/>
      </p:nvGrpSpPr>
      <p:grpSpPr>
        <a:xfrm>
          <a:off x="0" y="0"/>
          <a:ext cx="0" cy="0"/>
          <a:chOff x="0" y="0"/>
          <a:chExt cx="0" cy="0"/>
        </a:xfrm>
      </p:grpSpPr>
      <p:sp>
        <p:nvSpPr>
          <p:cNvPr id="97" name="Google Shape;97;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7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9" name="Google Shape;99;p7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00" name="Google Shape;100;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03"/>
        <p:cNvGrpSpPr/>
        <p:nvPr/>
      </p:nvGrpSpPr>
      <p:grpSpPr>
        <a:xfrm>
          <a:off x="0" y="0"/>
          <a:ext cx="0" cy="0"/>
          <a:chOff x="0" y="0"/>
          <a:chExt cx="0" cy="0"/>
        </a:xfrm>
      </p:grpSpPr>
      <p:sp>
        <p:nvSpPr>
          <p:cNvPr id="104" name="Google Shape;104;p8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8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06" name="Google Shape;106;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109"/>
        <p:cNvGrpSpPr/>
        <p:nvPr/>
      </p:nvGrpSpPr>
      <p:grpSpPr>
        <a:xfrm>
          <a:off x="0" y="0"/>
          <a:ext cx="0" cy="0"/>
          <a:chOff x="0" y="0"/>
          <a:chExt cx="0" cy="0"/>
        </a:xfrm>
      </p:grpSpPr>
      <p:sp>
        <p:nvSpPr>
          <p:cNvPr id="110" name="Google Shape;110;p8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8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12" name="Google Shape;112;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115"/>
        <p:cNvGrpSpPr/>
        <p:nvPr/>
      </p:nvGrpSpPr>
      <p:grpSpPr>
        <a:xfrm>
          <a:off x="0" y="0"/>
          <a:ext cx="0" cy="0"/>
          <a:chOff x="0" y="0"/>
          <a:chExt cx="0" cy="0"/>
        </a:xfrm>
      </p:grpSpPr>
      <p:sp>
        <p:nvSpPr>
          <p:cNvPr id="116" name="Google Shape;116;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8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8" name="Google Shape;118;p8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19" name="Google Shape;119;p8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0" name="Google Shape;120;p8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1" name="Google Shape;121;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124"/>
        <p:cNvGrpSpPr/>
        <p:nvPr/>
      </p:nvGrpSpPr>
      <p:grpSpPr>
        <a:xfrm>
          <a:off x="0" y="0"/>
          <a:ext cx="0" cy="0"/>
          <a:chOff x="0" y="0"/>
          <a:chExt cx="0" cy="0"/>
        </a:xfrm>
      </p:grpSpPr>
      <p:sp>
        <p:nvSpPr>
          <p:cNvPr id="125" name="Google Shape;125;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129"/>
        <p:cNvGrpSpPr/>
        <p:nvPr/>
      </p:nvGrpSpPr>
      <p:grpSpPr>
        <a:xfrm>
          <a:off x="0" y="0"/>
          <a:ext cx="0" cy="0"/>
          <a:chOff x="0" y="0"/>
          <a:chExt cx="0" cy="0"/>
        </a:xfrm>
      </p:grpSpPr>
      <p:sp>
        <p:nvSpPr>
          <p:cNvPr id="130" name="Google Shape;130;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133"/>
        <p:cNvGrpSpPr/>
        <p:nvPr/>
      </p:nvGrpSpPr>
      <p:grpSpPr>
        <a:xfrm>
          <a:off x="0" y="0"/>
          <a:ext cx="0" cy="0"/>
          <a:chOff x="0" y="0"/>
          <a:chExt cx="0" cy="0"/>
        </a:xfrm>
      </p:grpSpPr>
      <p:sp>
        <p:nvSpPr>
          <p:cNvPr id="134" name="Google Shape;134;p8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8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6" name="Google Shape;136;p8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7" name="Google Shape;137;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21"/>
        <p:cNvGrpSpPr/>
        <p:nvPr/>
      </p:nvGrpSpPr>
      <p:grpSpPr>
        <a:xfrm>
          <a:off x="0" y="0"/>
          <a:ext cx="0" cy="0"/>
          <a:chOff x="0" y="0"/>
          <a:chExt cx="0" cy="0"/>
        </a:xfrm>
      </p:grpSpPr>
      <p:sp>
        <p:nvSpPr>
          <p:cNvPr id="22" name="Google Shape;22;p7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7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140"/>
        <p:cNvGrpSpPr/>
        <p:nvPr/>
      </p:nvGrpSpPr>
      <p:grpSpPr>
        <a:xfrm>
          <a:off x="0" y="0"/>
          <a:ext cx="0" cy="0"/>
          <a:chOff x="0" y="0"/>
          <a:chExt cx="0" cy="0"/>
        </a:xfrm>
      </p:grpSpPr>
      <p:sp>
        <p:nvSpPr>
          <p:cNvPr id="141" name="Google Shape;141;p8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89"/>
          <p:cNvSpPr>
            <a:spLocks noGrp="1"/>
          </p:cNvSpPr>
          <p:nvPr>
            <p:ph type="pic" idx="2"/>
          </p:nvPr>
        </p:nvSpPr>
        <p:spPr>
          <a:xfrm>
            <a:off x="1792288" y="612775"/>
            <a:ext cx="5486400" cy="4114800"/>
          </a:xfrm>
          <a:prstGeom prst="rect">
            <a:avLst/>
          </a:prstGeom>
          <a:noFill/>
          <a:ln>
            <a:noFill/>
          </a:ln>
        </p:spPr>
      </p:sp>
      <p:sp>
        <p:nvSpPr>
          <p:cNvPr id="143" name="Google Shape;143;p8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4" name="Google Shape;144;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147"/>
        <p:cNvGrpSpPr/>
        <p:nvPr/>
      </p:nvGrpSpPr>
      <p:grpSpPr>
        <a:xfrm>
          <a:off x="0" y="0"/>
          <a:ext cx="0" cy="0"/>
          <a:chOff x="0" y="0"/>
          <a:chExt cx="0" cy="0"/>
        </a:xfrm>
      </p:grpSpPr>
      <p:sp>
        <p:nvSpPr>
          <p:cNvPr id="148" name="Google Shape;148;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9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 name="Google Shape;150;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153"/>
        <p:cNvGrpSpPr/>
        <p:nvPr/>
      </p:nvGrpSpPr>
      <p:grpSpPr>
        <a:xfrm>
          <a:off x="0" y="0"/>
          <a:ext cx="0" cy="0"/>
          <a:chOff x="0" y="0"/>
          <a:chExt cx="0" cy="0"/>
        </a:xfrm>
      </p:grpSpPr>
      <p:sp>
        <p:nvSpPr>
          <p:cNvPr id="154" name="Google Shape;154;p9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9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27"/>
        <p:cNvGrpSpPr/>
        <p:nvPr/>
      </p:nvGrpSpPr>
      <p:grpSpPr>
        <a:xfrm>
          <a:off x="0" y="0"/>
          <a:ext cx="0" cy="0"/>
          <a:chOff x="0" y="0"/>
          <a:chExt cx="0" cy="0"/>
        </a:xfrm>
      </p:grpSpPr>
      <p:sp>
        <p:nvSpPr>
          <p:cNvPr id="28" name="Google Shape;28;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7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7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1" name="Google Shape;31;p7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2" name="Google Shape;32;p7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36"/>
        <p:cNvGrpSpPr/>
        <p:nvPr/>
      </p:nvGrpSpPr>
      <p:grpSpPr>
        <a:xfrm>
          <a:off x="0" y="0"/>
          <a:ext cx="0" cy="0"/>
          <a:chOff x="0" y="0"/>
          <a:chExt cx="0" cy="0"/>
        </a:xfrm>
      </p:grpSpPr>
      <p:sp>
        <p:nvSpPr>
          <p:cNvPr id="37" name="Google Shape;37;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9" name="Google Shape;39;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0" name="Google Shape;40;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43"/>
        <p:cNvGrpSpPr/>
        <p:nvPr/>
      </p:nvGrpSpPr>
      <p:grpSpPr>
        <a:xfrm>
          <a:off x="0" y="0"/>
          <a:ext cx="0" cy="0"/>
          <a:chOff x="0" y="0"/>
          <a:chExt cx="0" cy="0"/>
        </a:xfrm>
      </p:grpSpPr>
      <p:sp>
        <p:nvSpPr>
          <p:cNvPr id="44" name="Google Shape;44;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 name="Google Shape;45;p7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7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7" name="Google Shape;47;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50"/>
        <p:cNvGrpSpPr/>
        <p:nvPr/>
      </p:nvGrpSpPr>
      <p:grpSpPr>
        <a:xfrm>
          <a:off x="0" y="0"/>
          <a:ext cx="0" cy="0"/>
          <a:chOff x="0" y="0"/>
          <a:chExt cx="0" cy="0"/>
        </a:xfrm>
      </p:grpSpPr>
      <p:sp>
        <p:nvSpPr>
          <p:cNvPr id="51" name="Google Shape;51;p7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7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3" name="Google Shape;53;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56"/>
        <p:cNvGrpSpPr/>
        <p:nvPr/>
      </p:nvGrpSpPr>
      <p:grpSpPr>
        <a:xfrm>
          <a:off x="0" y="0"/>
          <a:ext cx="0" cy="0"/>
          <a:chOff x="0" y="0"/>
          <a:chExt cx="0" cy="0"/>
        </a:xfrm>
      </p:grpSpPr>
      <p:sp>
        <p:nvSpPr>
          <p:cNvPr id="57" name="Google Shape;57;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 name="Google Shape;58;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61"/>
        <p:cNvGrpSpPr/>
        <p:nvPr/>
      </p:nvGrpSpPr>
      <p:grpSpPr>
        <a:xfrm>
          <a:off x="0" y="0"/>
          <a:ext cx="0" cy="0"/>
          <a:chOff x="0" y="0"/>
          <a:chExt cx="0" cy="0"/>
        </a:xfrm>
      </p:grpSpPr>
      <p:sp>
        <p:nvSpPr>
          <p:cNvPr id="62" name="Google Shape;62;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65"/>
        <p:cNvGrpSpPr/>
        <p:nvPr/>
      </p:nvGrpSpPr>
      <p:grpSpPr>
        <a:xfrm>
          <a:off x="0" y="0"/>
          <a:ext cx="0" cy="0"/>
          <a:chOff x="0" y="0"/>
          <a:chExt cx="0" cy="0"/>
        </a:xfrm>
      </p:grpSpPr>
      <p:sp>
        <p:nvSpPr>
          <p:cNvPr id="66" name="Google Shape;66;p8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80"/>
          <p:cNvSpPr>
            <a:spLocks noGrp="1"/>
          </p:cNvSpPr>
          <p:nvPr>
            <p:ph type="pic" idx="2"/>
          </p:nvPr>
        </p:nvSpPr>
        <p:spPr>
          <a:xfrm>
            <a:off x="1792288" y="612775"/>
            <a:ext cx="5486400" cy="4114800"/>
          </a:xfrm>
          <a:prstGeom prst="rect">
            <a:avLst/>
          </a:prstGeom>
          <a:noFill/>
          <a:ln>
            <a:noFill/>
          </a:ln>
        </p:spPr>
      </p:sp>
      <p:sp>
        <p:nvSpPr>
          <p:cNvPr id="68" name="Google Shape;68;p8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7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eareok.pl/"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edumocni.p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www.bluebook.it/" TargetMode="External"/><Relationship Id="rId4" Type="http://schemas.openxmlformats.org/officeDocument/2006/relationships/hyperlink" Target="https://www.facebook.com/profile.php?id=100059272547940"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
          <p:cNvSpPr txBox="1">
            <a:spLocks noGrp="1"/>
          </p:cNvSpPr>
          <p:nvPr>
            <p:ph type="body" idx="1"/>
          </p:nvPr>
        </p:nvSpPr>
        <p:spPr>
          <a:xfrm>
            <a:off x="457200" y="1600200"/>
            <a:ext cx="8229600" cy="5257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None/>
            </a:pPr>
            <a:r>
              <a:rPr lang="en-US" b="1"/>
              <a:t>Programma del workshop per genitori</a:t>
            </a:r>
            <a:endParaRPr b="1"/>
          </a:p>
          <a:p>
            <a:pPr marL="0" lvl="0" indent="0" algn="l" rtl="0">
              <a:spcBef>
                <a:spcPts val="560"/>
              </a:spcBef>
              <a:spcAft>
                <a:spcPts val="0"/>
              </a:spcAft>
              <a:buClr>
                <a:schemeClr val="dk1"/>
              </a:buClr>
              <a:buSzPts val="2800"/>
              <a:buNone/>
            </a:pPr>
            <a:endParaRPr sz="2800" b="1"/>
          </a:p>
          <a:p>
            <a:pPr marL="0" lvl="0" indent="0" algn="l" rtl="0">
              <a:spcBef>
                <a:spcPts val="560"/>
              </a:spcBef>
              <a:spcAft>
                <a:spcPts val="0"/>
              </a:spcAft>
              <a:buClr>
                <a:schemeClr val="dk1"/>
              </a:buClr>
              <a:buSzPts val="2800"/>
              <a:buNone/>
            </a:pPr>
            <a:r>
              <a:rPr lang="en-US" sz="2800" b="1"/>
              <a:t>Progetto Erasmus+ "I am OK, you are OK"</a:t>
            </a:r>
            <a:endParaRPr/>
          </a:p>
          <a:p>
            <a:pPr marL="0" lvl="0" indent="0" algn="l" rtl="0">
              <a:spcBef>
                <a:spcPts val="560"/>
              </a:spcBef>
              <a:spcAft>
                <a:spcPts val="0"/>
              </a:spcAft>
              <a:buClr>
                <a:schemeClr val="dk1"/>
              </a:buClr>
              <a:buSzPts val="2800"/>
              <a:buNone/>
            </a:pPr>
            <a:endParaRPr sz="2800" b="1"/>
          </a:p>
          <a:p>
            <a:pPr marL="0" lvl="0" indent="0" algn="l" rtl="0">
              <a:spcBef>
                <a:spcPts val="560"/>
              </a:spcBef>
              <a:spcAft>
                <a:spcPts val="0"/>
              </a:spcAft>
              <a:buClr>
                <a:schemeClr val="dk1"/>
              </a:buClr>
              <a:buSzPts val="2800"/>
              <a:buNone/>
            </a:pPr>
            <a:r>
              <a:rPr lang="en-US" sz="2800" b="1"/>
              <a:t>Obiettivo del progetto: </a:t>
            </a:r>
            <a:r>
              <a:rPr lang="en-US" sz="2800"/>
              <a:t>sensibilizzare i docenti, gli studenti e i genitori della scuola primaria e secondaria di primo grado sui processi di prevenzione del bullismo e del cyberbullismo.</a:t>
            </a:r>
            <a:endParaRPr/>
          </a:p>
          <a:p>
            <a:pPr marL="0" lvl="0" indent="0" algn="l" rtl="0">
              <a:spcBef>
                <a:spcPts val="560"/>
              </a:spcBef>
              <a:spcAft>
                <a:spcPts val="0"/>
              </a:spcAft>
              <a:buClr>
                <a:schemeClr val="dk1"/>
              </a:buClr>
              <a:buSzPts val="2800"/>
              <a:buNone/>
            </a:pPr>
            <a:endParaRPr sz="2800" b="1"/>
          </a:p>
          <a:p>
            <a:pPr marL="0" lvl="0" indent="0" algn="l" rtl="0">
              <a:spcBef>
                <a:spcPts val="560"/>
              </a:spcBef>
              <a:spcAft>
                <a:spcPts val="0"/>
              </a:spcAft>
              <a:buClr>
                <a:schemeClr val="dk1"/>
              </a:buClr>
              <a:buSzPts val="2800"/>
              <a:buNone/>
            </a:pPr>
            <a:r>
              <a:rPr lang="en-US" sz="2800" b="1"/>
              <a:t>Sito web: </a:t>
            </a:r>
            <a:r>
              <a:rPr lang="en-US" sz="2800" u="sng">
                <a:solidFill>
                  <a:schemeClr val="hlink"/>
                </a:solidFill>
                <a:hlinkClick r:id="rId3"/>
              </a:rPr>
              <a:t>I am OK, you are OK</a:t>
            </a:r>
            <a:endParaRPr b="1"/>
          </a:p>
        </p:txBody>
      </p:sp>
      <p:pic>
        <p:nvPicPr>
          <p:cNvPr id="164" name="Google Shape;164;p1" descr="C:\Users\fundacjaedumocni\AppData\Local\Microsoft\Windows\INetCache\Content.Word\EN Co-funded by the EU_PANTONE.JPG"/>
          <p:cNvPicPr preferRelativeResize="0"/>
          <p:nvPr/>
        </p:nvPicPr>
        <p:blipFill rotWithShape="1">
          <a:blip r:embed="rId4">
            <a:alphaModFix/>
          </a:blip>
          <a:srcRect/>
          <a:stretch/>
        </p:blipFill>
        <p:spPr>
          <a:xfrm>
            <a:off x="899592" y="627380"/>
            <a:ext cx="2089150" cy="437515"/>
          </a:xfrm>
          <a:prstGeom prst="rect">
            <a:avLst/>
          </a:prstGeom>
          <a:noFill/>
          <a:ln>
            <a:noFill/>
          </a:ln>
        </p:spPr>
      </p:pic>
      <p:pic>
        <p:nvPicPr>
          <p:cNvPr id="165" name="Google Shape;165;p1"/>
          <p:cNvPicPr preferRelativeResize="0"/>
          <p:nvPr/>
        </p:nvPicPr>
        <p:blipFill rotWithShape="1">
          <a:blip r:embed="rId5">
            <a:alphaModFix/>
          </a:blip>
          <a:srcRect/>
          <a:stretch/>
        </p:blipFill>
        <p:spPr>
          <a:xfrm>
            <a:off x="3182734" y="480232"/>
            <a:ext cx="1050290" cy="695325"/>
          </a:xfrm>
          <a:prstGeom prst="rect">
            <a:avLst/>
          </a:prstGeom>
          <a:noFill/>
          <a:ln>
            <a:noFill/>
          </a:ln>
        </p:spPr>
      </p:pic>
      <p:pic>
        <p:nvPicPr>
          <p:cNvPr id="166" name="Google Shape;166;p1"/>
          <p:cNvPicPr preferRelativeResize="0"/>
          <p:nvPr/>
        </p:nvPicPr>
        <p:blipFill rotWithShape="1">
          <a:blip r:embed="rId6">
            <a:alphaModFix/>
          </a:blip>
          <a:srcRect t="24175" b="28570"/>
          <a:stretch/>
        </p:blipFill>
        <p:spPr>
          <a:xfrm>
            <a:off x="4910979" y="516744"/>
            <a:ext cx="1677246" cy="695325"/>
          </a:xfrm>
          <a:prstGeom prst="rect">
            <a:avLst/>
          </a:prstGeom>
          <a:noFill/>
          <a:ln>
            <a:noFill/>
          </a:ln>
        </p:spPr>
      </p:pic>
      <p:pic>
        <p:nvPicPr>
          <p:cNvPr id="167" name="Google Shape;167;p1"/>
          <p:cNvPicPr preferRelativeResize="0"/>
          <p:nvPr/>
        </p:nvPicPr>
        <p:blipFill rotWithShape="1">
          <a:blip r:embed="rId7">
            <a:alphaModFix/>
          </a:blip>
          <a:srcRect/>
          <a:stretch/>
        </p:blipFill>
        <p:spPr>
          <a:xfrm>
            <a:off x="7267729" y="593198"/>
            <a:ext cx="681990" cy="6680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0"/>
          <p:cNvSpPr txBox="1">
            <a:spLocks noGrp="1"/>
          </p:cNvSpPr>
          <p:nvPr>
            <p:ph type="title"/>
          </p:nvPr>
        </p:nvSpPr>
        <p:spPr>
          <a:xfrm>
            <a:off x="457200" y="260648"/>
            <a:ext cx="8229600" cy="100811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Perché l'eccessiva indulgenza non serve?</a:t>
            </a:r>
            <a:endParaRPr b="1"/>
          </a:p>
        </p:txBody>
      </p:sp>
      <p:sp>
        <p:nvSpPr>
          <p:cNvPr id="221" name="Google Shape;221;p10"/>
          <p:cNvSpPr txBox="1">
            <a:spLocks noGrp="1"/>
          </p:cNvSpPr>
          <p:nvPr>
            <p:ph type="body" idx="1"/>
          </p:nvPr>
        </p:nvSpPr>
        <p:spPr>
          <a:xfrm>
            <a:off x="457200" y="1600200"/>
            <a:ext cx="8229600" cy="499715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0000"/>
              </a:buClr>
              <a:buSzPts val="2400"/>
              <a:buNone/>
            </a:pPr>
            <a:r>
              <a:rPr lang="en-US" sz="2400" b="1">
                <a:solidFill>
                  <a:srgbClr val="FF0000"/>
                </a:solidFill>
              </a:rPr>
              <a:t>Conseguenze di un'educazione troppo indulgente*</a:t>
            </a:r>
            <a:r>
              <a:rPr lang="en-US" sz="2400"/>
              <a:t>:</a:t>
            </a:r>
            <a:endParaRPr/>
          </a:p>
          <a:p>
            <a:pPr marL="342900" lvl="0" indent="-342900" algn="l" rtl="0">
              <a:spcBef>
                <a:spcPts val="480"/>
              </a:spcBef>
              <a:spcAft>
                <a:spcPts val="0"/>
              </a:spcAft>
              <a:buClr>
                <a:schemeClr val="dk1"/>
              </a:buClr>
              <a:buSzPts val="2400"/>
              <a:buChar char="•"/>
            </a:pPr>
            <a:r>
              <a:rPr lang="en-US" sz="2400"/>
              <a:t>Scarso autocontrollo delle emozioni</a:t>
            </a:r>
            <a:endParaRPr sz="2400"/>
          </a:p>
          <a:p>
            <a:pPr marL="342900" lvl="0" indent="-342900" algn="l" rtl="0">
              <a:spcBef>
                <a:spcPts val="480"/>
              </a:spcBef>
              <a:spcAft>
                <a:spcPts val="0"/>
              </a:spcAft>
              <a:buClr>
                <a:schemeClr val="dk1"/>
              </a:buClr>
              <a:buSzPts val="2400"/>
              <a:buChar char="•"/>
            </a:pPr>
            <a:r>
              <a:rPr lang="en-US" sz="2400"/>
              <a:t>Autostima inadeguata</a:t>
            </a:r>
            <a:endParaRPr sz="2400"/>
          </a:p>
          <a:p>
            <a:pPr marL="342900" lvl="0" indent="-342900" algn="l" rtl="0">
              <a:spcBef>
                <a:spcPts val="480"/>
              </a:spcBef>
              <a:spcAft>
                <a:spcPts val="0"/>
              </a:spcAft>
              <a:buClr>
                <a:schemeClr val="dk1"/>
              </a:buClr>
              <a:buSzPts val="2400"/>
              <a:buChar char="•"/>
            </a:pPr>
            <a:r>
              <a:rPr lang="en-US" sz="2400"/>
              <a:t>Atteggiamento "Io mi merito"</a:t>
            </a:r>
            <a:endParaRPr/>
          </a:p>
          <a:p>
            <a:pPr marL="342900" lvl="0" indent="-342900" algn="l" rtl="0">
              <a:spcBef>
                <a:spcPts val="480"/>
              </a:spcBef>
              <a:spcAft>
                <a:spcPts val="0"/>
              </a:spcAft>
              <a:buClr>
                <a:schemeClr val="dk1"/>
              </a:buClr>
              <a:buSzPts val="2400"/>
              <a:buChar char="•"/>
            </a:pPr>
            <a:r>
              <a:rPr lang="en-US" sz="2400"/>
              <a:t>Sentimento di impotenza</a:t>
            </a:r>
            <a:endParaRPr sz="2400"/>
          </a:p>
          <a:p>
            <a:pPr marL="342900" lvl="0" indent="-342900" algn="l" rtl="0">
              <a:spcBef>
                <a:spcPts val="480"/>
              </a:spcBef>
              <a:spcAft>
                <a:spcPts val="0"/>
              </a:spcAft>
              <a:buClr>
                <a:schemeClr val="dk1"/>
              </a:buClr>
              <a:buSzPts val="2400"/>
              <a:buChar char="•"/>
            </a:pPr>
            <a:r>
              <a:rPr lang="en-US" sz="2400"/>
              <a:t>"Sindrome di "Peter Pan</a:t>
            </a:r>
            <a:endParaRPr/>
          </a:p>
          <a:p>
            <a:pPr marL="342900" lvl="0" indent="-342900" algn="l" rtl="0">
              <a:spcBef>
                <a:spcPts val="480"/>
              </a:spcBef>
              <a:spcAft>
                <a:spcPts val="0"/>
              </a:spcAft>
              <a:buClr>
                <a:schemeClr val="dk1"/>
              </a:buClr>
              <a:buSzPts val="2400"/>
              <a:buChar char="•"/>
            </a:pPr>
            <a:r>
              <a:rPr lang="en-US" sz="2400"/>
              <a:t>Maggiore tendenza alla dipendenza</a:t>
            </a:r>
            <a:endParaRPr sz="2400"/>
          </a:p>
          <a:p>
            <a:pPr marL="342900" lvl="0" indent="-342900" algn="l" rtl="0">
              <a:spcBef>
                <a:spcPts val="480"/>
              </a:spcBef>
              <a:spcAft>
                <a:spcPts val="0"/>
              </a:spcAft>
              <a:buClr>
                <a:schemeClr val="dk1"/>
              </a:buClr>
              <a:buSzPts val="2400"/>
              <a:buChar char="•"/>
            </a:pPr>
            <a:r>
              <a:rPr lang="en-US" sz="2400"/>
              <a:t>Difficoltà a rispettare le regole</a:t>
            </a:r>
            <a:endParaRPr sz="2400"/>
          </a:p>
          <a:p>
            <a:pPr marL="342900" lvl="0" indent="-190500" algn="l" rtl="0">
              <a:spcBef>
                <a:spcPts val="480"/>
              </a:spcBef>
              <a:spcAft>
                <a:spcPts val="0"/>
              </a:spcAft>
              <a:buClr>
                <a:schemeClr val="dk1"/>
              </a:buClr>
              <a:buSzPts val="2400"/>
              <a:buNone/>
            </a:pPr>
            <a:endParaRPr sz="2400"/>
          </a:p>
          <a:p>
            <a:pPr marL="0" lvl="0" indent="0" algn="l" rtl="0">
              <a:spcBef>
                <a:spcPts val="400"/>
              </a:spcBef>
              <a:spcAft>
                <a:spcPts val="0"/>
              </a:spcAft>
              <a:buClr>
                <a:schemeClr val="dk1"/>
              </a:buClr>
              <a:buSzPts val="2000"/>
              <a:buNone/>
            </a:pPr>
            <a:r>
              <a:rPr lang="en-US" sz="2000"/>
              <a:t>* mancanza di confini e limiti, iperprotezione, soddisfazione dei capricci e non dei bisogni</a:t>
            </a:r>
            <a:endParaRPr sz="2000"/>
          </a:p>
          <a:p>
            <a:pPr marL="0" lvl="0" indent="0" algn="l" rtl="0">
              <a:spcBef>
                <a:spcPts val="640"/>
              </a:spcBef>
              <a:spcAft>
                <a:spcPts val="0"/>
              </a:spcAft>
              <a:buClr>
                <a:schemeClr val="dk1"/>
              </a:buClr>
              <a:buSzPts val="32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title"/>
          </p:nvPr>
        </p:nvSpPr>
        <p:spPr>
          <a:xfrm>
            <a:off x="457200" y="332655"/>
            <a:ext cx="8229600" cy="78694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t>Disciplina Positiva (DP)</a:t>
            </a:r>
            <a:endParaRPr/>
          </a:p>
        </p:txBody>
      </p:sp>
      <p:sp>
        <p:nvSpPr>
          <p:cNvPr id="227" name="Google Shape;227;p11"/>
          <p:cNvSpPr txBox="1">
            <a:spLocks noGrp="1"/>
          </p:cNvSpPr>
          <p:nvPr>
            <p:ph type="body" idx="1"/>
          </p:nvPr>
        </p:nvSpPr>
        <p:spPr>
          <a:xfrm>
            <a:off x="457200" y="1600200"/>
            <a:ext cx="8229600" cy="478112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0000"/>
              </a:buClr>
              <a:buSzPts val="2000"/>
              <a:buNone/>
            </a:pPr>
            <a:r>
              <a:rPr lang="en-US" sz="2000" b="1">
                <a:solidFill>
                  <a:srgbClr val="FF0000"/>
                </a:solidFill>
              </a:rPr>
              <a:t>Le conseguenze di un'educazione democratica (autoritaria)*:</a:t>
            </a:r>
            <a:endParaRPr/>
          </a:p>
          <a:p>
            <a:pPr marL="342900" lvl="0" indent="-342900" algn="l" rtl="0">
              <a:spcBef>
                <a:spcPts val="400"/>
              </a:spcBef>
              <a:spcAft>
                <a:spcPts val="0"/>
              </a:spcAft>
              <a:buClr>
                <a:schemeClr val="dk1"/>
              </a:buClr>
              <a:buSzPts val="2000"/>
              <a:buChar char="•"/>
            </a:pPr>
            <a:r>
              <a:rPr lang="en-US" sz="2000"/>
              <a:t>Adeguata autostima</a:t>
            </a:r>
            <a:endParaRPr sz="2000"/>
          </a:p>
          <a:p>
            <a:pPr marL="342900" lvl="0" indent="-342900" algn="l" rtl="0">
              <a:spcBef>
                <a:spcPts val="400"/>
              </a:spcBef>
              <a:spcAft>
                <a:spcPts val="0"/>
              </a:spcAft>
              <a:buClr>
                <a:schemeClr val="dk1"/>
              </a:buClr>
              <a:buSzPts val="2000"/>
              <a:buChar char="•"/>
            </a:pPr>
            <a:r>
              <a:rPr lang="en-US" sz="2000"/>
              <a:t>Buone competenze sociali</a:t>
            </a:r>
            <a:endParaRPr sz="2000"/>
          </a:p>
          <a:p>
            <a:pPr marL="342900" lvl="0" indent="-342900" algn="l" rtl="0">
              <a:spcBef>
                <a:spcPts val="400"/>
              </a:spcBef>
              <a:spcAft>
                <a:spcPts val="0"/>
              </a:spcAft>
              <a:buClr>
                <a:schemeClr val="dk1"/>
              </a:buClr>
              <a:buSzPts val="2000"/>
              <a:buChar char="•"/>
            </a:pPr>
            <a:r>
              <a:rPr lang="en-US" sz="2000"/>
              <a:t>Sentimento di indipendenza e risolutezza</a:t>
            </a:r>
            <a:endParaRPr sz="2000"/>
          </a:p>
          <a:p>
            <a:pPr marL="342900" lvl="0" indent="-342900" algn="l" rtl="0">
              <a:spcBef>
                <a:spcPts val="400"/>
              </a:spcBef>
              <a:spcAft>
                <a:spcPts val="0"/>
              </a:spcAft>
              <a:buClr>
                <a:schemeClr val="dk1"/>
              </a:buClr>
              <a:buSzPts val="2000"/>
              <a:buChar char="•"/>
            </a:pPr>
            <a:r>
              <a:rPr lang="en-US" sz="2000"/>
              <a:t>Consapevolezza di sé (so cosa voglio, chi sono e quali sono i miei punti di forza e di debolezza)</a:t>
            </a:r>
            <a:endParaRPr/>
          </a:p>
          <a:p>
            <a:pPr marL="342900" lvl="0" indent="-342900" algn="l" rtl="0">
              <a:spcBef>
                <a:spcPts val="400"/>
              </a:spcBef>
              <a:spcAft>
                <a:spcPts val="0"/>
              </a:spcAft>
              <a:buClr>
                <a:schemeClr val="dk1"/>
              </a:buClr>
              <a:buSzPts val="2000"/>
              <a:buChar char="•"/>
            </a:pPr>
            <a:r>
              <a:rPr lang="en-US" sz="2000"/>
              <a:t>Assertività nel rapporto con gli altri</a:t>
            </a:r>
            <a:endParaRPr sz="2000"/>
          </a:p>
          <a:p>
            <a:pPr marL="342900" lvl="0" indent="-342900" algn="l" rtl="0">
              <a:spcBef>
                <a:spcPts val="400"/>
              </a:spcBef>
              <a:spcAft>
                <a:spcPts val="0"/>
              </a:spcAft>
              <a:buClr>
                <a:schemeClr val="dk1"/>
              </a:buClr>
              <a:buSzPts val="2000"/>
              <a:buChar char="•"/>
            </a:pPr>
            <a:r>
              <a:rPr lang="en-US" sz="2000"/>
              <a:t>Responsabilità</a:t>
            </a:r>
            <a:endParaRPr sz="2000"/>
          </a:p>
          <a:p>
            <a:pPr marL="342900" lvl="0" indent="-215900" algn="l" rtl="0">
              <a:spcBef>
                <a:spcPts val="400"/>
              </a:spcBef>
              <a:spcAft>
                <a:spcPts val="0"/>
              </a:spcAft>
              <a:buClr>
                <a:schemeClr val="dk1"/>
              </a:buClr>
              <a:buSzPts val="2000"/>
              <a:buNone/>
            </a:pPr>
            <a:endParaRPr sz="2000"/>
          </a:p>
          <a:p>
            <a:pPr marL="0" lvl="0" indent="0" algn="l" rtl="0">
              <a:spcBef>
                <a:spcPts val="400"/>
              </a:spcBef>
              <a:spcAft>
                <a:spcPts val="0"/>
              </a:spcAft>
              <a:buClr>
                <a:schemeClr val="dk1"/>
              </a:buClr>
              <a:buSzPts val="2000"/>
              <a:buNone/>
            </a:pPr>
            <a:r>
              <a:rPr lang="en-US" sz="2000"/>
              <a:t>* relazione, stabilire limiti nel rispetto dei bisogni del bambino, spiegare le proprie decisioni, usare l’assertività e la gentilezza simultaneamente, dare la possibilità di scegliere, imparare dagli errori, nessuna punizione, fare contratti, relazione, vicinanza</a:t>
            </a:r>
            <a:endParaRPr sz="2000"/>
          </a:p>
          <a:p>
            <a:pPr marL="0" lvl="0" indent="0" algn="l" rtl="0">
              <a:spcBef>
                <a:spcPts val="400"/>
              </a:spcBef>
              <a:spcAft>
                <a:spcPts val="0"/>
              </a:spcAft>
              <a:buClr>
                <a:schemeClr val="dk1"/>
              </a:buClr>
              <a:buSzPts val="2000"/>
              <a:buNone/>
            </a:pPr>
            <a:endParaRPr sz="2000"/>
          </a:p>
          <a:p>
            <a:pPr marL="0" lvl="0" indent="0" algn="l" rtl="0">
              <a:spcBef>
                <a:spcPts val="640"/>
              </a:spcBef>
              <a:spcAft>
                <a:spcPts val="0"/>
              </a:spcAft>
              <a:buClr>
                <a:schemeClr val="dk1"/>
              </a:buClr>
              <a:buSzPts val="32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Strumenti base della DP</a:t>
            </a:r>
            <a:endParaRPr/>
          </a:p>
        </p:txBody>
      </p:sp>
      <p:sp>
        <p:nvSpPr>
          <p:cNvPr id="233" name="Google Shape;233;p12"/>
          <p:cNvSpPr txBox="1">
            <a:spLocks noGrp="1"/>
          </p:cNvSpPr>
          <p:nvPr>
            <p:ph type="body" idx="1"/>
          </p:nvPr>
        </p:nvSpPr>
        <p:spPr>
          <a:xfrm>
            <a:off x="457200" y="1559091"/>
            <a:ext cx="8229600" cy="531460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sz="2800"/>
              <a:t>Il messaggio è deciso e gentile al tempo stesso</a:t>
            </a:r>
            <a:endParaRPr sz="2800"/>
          </a:p>
          <a:p>
            <a:pPr marL="342900" lvl="0" indent="-342900" algn="l" rtl="0">
              <a:spcBef>
                <a:spcPts val="560"/>
              </a:spcBef>
              <a:spcAft>
                <a:spcPts val="0"/>
              </a:spcAft>
              <a:buClr>
                <a:schemeClr val="dk1"/>
              </a:buClr>
              <a:buSzPts val="2800"/>
              <a:buChar char="•"/>
            </a:pPr>
            <a:r>
              <a:rPr lang="en-US" sz="2800"/>
              <a:t>Scelta limitata</a:t>
            </a:r>
            <a:endParaRPr sz="2800"/>
          </a:p>
          <a:p>
            <a:pPr marL="342900" lvl="0" indent="-342900" algn="l" rtl="0">
              <a:spcBef>
                <a:spcPts val="560"/>
              </a:spcBef>
              <a:spcAft>
                <a:spcPts val="0"/>
              </a:spcAft>
              <a:buClr>
                <a:schemeClr val="dk1"/>
              </a:buClr>
              <a:buSzPts val="2800"/>
              <a:buChar char="•"/>
            </a:pPr>
            <a:r>
              <a:rPr lang="en-US" sz="2800"/>
              <a:t>Stipulare (scrivere) contratti</a:t>
            </a:r>
            <a:endParaRPr sz="2800"/>
          </a:p>
          <a:p>
            <a:pPr marL="342900" lvl="0" indent="-342900" algn="l" rtl="0">
              <a:spcBef>
                <a:spcPts val="560"/>
              </a:spcBef>
              <a:spcAft>
                <a:spcPts val="0"/>
              </a:spcAft>
              <a:buClr>
                <a:schemeClr val="dk1"/>
              </a:buClr>
              <a:buSzPts val="2800"/>
              <a:buChar char="•"/>
            </a:pPr>
            <a:r>
              <a:rPr lang="en-US" sz="2800"/>
              <a:t>Creare piani</a:t>
            </a:r>
            <a:endParaRPr sz="2800"/>
          </a:p>
          <a:p>
            <a:pPr marL="342900" lvl="0" indent="-342900" algn="l" rtl="0">
              <a:spcBef>
                <a:spcPts val="560"/>
              </a:spcBef>
              <a:spcAft>
                <a:spcPts val="0"/>
              </a:spcAft>
              <a:buClr>
                <a:schemeClr val="dk1"/>
              </a:buClr>
              <a:buSzPts val="2800"/>
              <a:buChar char="•"/>
            </a:pPr>
            <a:r>
              <a:rPr lang="en-US" sz="2800"/>
              <a:t>"Decidi cosa fare"</a:t>
            </a:r>
            <a:endParaRPr/>
          </a:p>
          <a:p>
            <a:pPr marL="342900" lvl="0" indent="-342900" algn="l" rtl="0">
              <a:spcBef>
                <a:spcPts val="560"/>
              </a:spcBef>
              <a:spcAft>
                <a:spcPts val="0"/>
              </a:spcAft>
              <a:buClr>
                <a:schemeClr val="dk1"/>
              </a:buClr>
              <a:buSzPts val="2800"/>
              <a:buChar char="•"/>
            </a:pPr>
            <a:r>
              <a:rPr lang="en-US" sz="2800"/>
              <a:t>Domande invece di comandi</a:t>
            </a:r>
            <a:endParaRPr sz="2800"/>
          </a:p>
          <a:p>
            <a:pPr marL="342900" lvl="0" indent="-342900" algn="l" rtl="0">
              <a:spcBef>
                <a:spcPts val="560"/>
              </a:spcBef>
              <a:spcAft>
                <a:spcPts val="0"/>
              </a:spcAft>
              <a:buClr>
                <a:schemeClr val="dk1"/>
              </a:buClr>
              <a:buSzPts val="2800"/>
              <a:buChar char="•"/>
            </a:pPr>
            <a:r>
              <a:rPr lang="en-US" sz="2800"/>
              <a:t>Concentrarsi sulla soluzione</a:t>
            </a:r>
            <a:endParaRPr sz="2800"/>
          </a:p>
          <a:p>
            <a:pPr marL="342900" lvl="0" indent="-342900" algn="l" rtl="0">
              <a:spcBef>
                <a:spcPts val="560"/>
              </a:spcBef>
              <a:spcAft>
                <a:spcPts val="0"/>
              </a:spcAft>
              <a:buClr>
                <a:schemeClr val="dk1"/>
              </a:buClr>
              <a:buSzPts val="2800"/>
              <a:buChar char="•"/>
            </a:pPr>
            <a:r>
              <a:rPr lang="en-US" sz="2800"/>
              <a:t>Conseguenze naturali</a:t>
            </a:r>
            <a:endParaRPr sz="2800"/>
          </a:p>
          <a:p>
            <a:pPr marL="342900" lvl="0" indent="-342900" algn="l" rtl="0">
              <a:spcBef>
                <a:spcPts val="560"/>
              </a:spcBef>
              <a:spcAft>
                <a:spcPts val="0"/>
              </a:spcAft>
              <a:buClr>
                <a:schemeClr val="dk1"/>
              </a:buClr>
              <a:buSzPts val="2800"/>
              <a:buChar char="•"/>
            </a:pPr>
            <a:r>
              <a:rPr lang="en-US" sz="2800"/>
              <a:t>Conseguenze logiche</a:t>
            </a:r>
            <a:endParaRPr sz="2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PUNIZIONE vs CONSEGUENZA</a:t>
            </a:r>
            <a:endParaRPr/>
          </a:p>
        </p:txBody>
      </p:sp>
      <p:sp>
        <p:nvSpPr>
          <p:cNvPr id="239" name="Google Shape;239;p13"/>
          <p:cNvSpPr txBox="1">
            <a:spLocks noGrp="1"/>
          </p:cNvSpPr>
          <p:nvPr>
            <p:ph type="body" idx="1"/>
          </p:nvPr>
        </p:nvSpPr>
        <p:spPr>
          <a:xfrm>
            <a:off x="457200" y="1772815"/>
            <a:ext cx="4040188" cy="4020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C00000"/>
              </a:buClr>
              <a:buSzPts val="2400"/>
              <a:buNone/>
            </a:pPr>
            <a:r>
              <a:rPr lang="en-US">
                <a:solidFill>
                  <a:srgbClr val="C00000"/>
                </a:solidFill>
              </a:rPr>
              <a:t>Punizione</a:t>
            </a:r>
            <a:endParaRPr>
              <a:solidFill>
                <a:srgbClr val="C00000"/>
              </a:solidFill>
            </a:endParaRPr>
          </a:p>
        </p:txBody>
      </p:sp>
      <p:sp>
        <p:nvSpPr>
          <p:cNvPr id="240" name="Google Shape;240;p13"/>
          <p:cNvSpPr txBox="1">
            <a:spLocks noGrp="1"/>
          </p:cNvSpPr>
          <p:nvPr>
            <p:ph type="body" idx="2"/>
          </p:nvPr>
        </p:nvSpPr>
        <p:spPr>
          <a:xfrm>
            <a:off x="457200" y="2174874"/>
            <a:ext cx="4040188" cy="413444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C00000"/>
              </a:buClr>
              <a:buSzPts val="2000"/>
              <a:buChar char="•"/>
            </a:pPr>
            <a:r>
              <a:rPr lang="en-US" sz="2000" i="1">
                <a:solidFill>
                  <a:srgbClr val="C00000"/>
                </a:solidFill>
              </a:rPr>
              <a:t>Obiettivo: far “pagare” al bambino un comportamento indesiderato.</a:t>
            </a:r>
            <a:endParaRPr/>
          </a:p>
          <a:p>
            <a:pPr marL="342900" lvl="0" indent="-342900" algn="l" rtl="0">
              <a:spcBef>
                <a:spcPts val="400"/>
              </a:spcBef>
              <a:spcAft>
                <a:spcPts val="0"/>
              </a:spcAft>
              <a:buClr>
                <a:srgbClr val="C00000"/>
              </a:buClr>
              <a:buSzPts val="2000"/>
              <a:buChar char="•"/>
            </a:pPr>
            <a:r>
              <a:rPr lang="en-US" sz="2000" i="1">
                <a:solidFill>
                  <a:srgbClr val="C00000"/>
                </a:solidFill>
              </a:rPr>
              <a:t>Non è correlato al reato</a:t>
            </a:r>
            <a:endParaRPr sz="2000" i="1">
              <a:solidFill>
                <a:srgbClr val="C00000"/>
              </a:solidFill>
            </a:endParaRPr>
          </a:p>
          <a:p>
            <a:pPr marL="342900" lvl="0" indent="-342900" algn="l" rtl="0">
              <a:spcBef>
                <a:spcPts val="400"/>
              </a:spcBef>
              <a:spcAft>
                <a:spcPts val="0"/>
              </a:spcAft>
              <a:buClr>
                <a:srgbClr val="C00000"/>
              </a:buClr>
              <a:buSzPts val="2000"/>
              <a:buChar char="•"/>
            </a:pPr>
            <a:r>
              <a:rPr lang="en-US" sz="2000" i="1">
                <a:solidFill>
                  <a:srgbClr val="C00000"/>
                </a:solidFill>
              </a:rPr>
              <a:t>È irrispettoso</a:t>
            </a:r>
            <a:endParaRPr sz="2000" i="1">
              <a:solidFill>
                <a:srgbClr val="C00000"/>
              </a:solidFill>
            </a:endParaRPr>
          </a:p>
          <a:p>
            <a:pPr marL="342900" lvl="0" indent="-342900" algn="l" rtl="0">
              <a:spcBef>
                <a:spcPts val="400"/>
              </a:spcBef>
              <a:spcAft>
                <a:spcPts val="0"/>
              </a:spcAft>
              <a:buClr>
                <a:srgbClr val="C00000"/>
              </a:buClr>
              <a:buSzPts val="2000"/>
              <a:buChar char="•"/>
            </a:pPr>
            <a:r>
              <a:rPr lang="en-US" sz="2000" i="1">
                <a:solidFill>
                  <a:srgbClr val="C00000"/>
                </a:solidFill>
              </a:rPr>
              <a:t>Incoraggia la ribellione, la menzogna o l'obbedienza cieca</a:t>
            </a:r>
            <a:endParaRPr sz="2000" i="1">
              <a:solidFill>
                <a:srgbClr val="C00000"/>
              </a:solidFill>
            </a:endParaRPr>
          </a:p>
          <a:p>
            <a:pPr marL="342900" lvl="0" indent="-342900" algn="l" rtl="0">
              <a:spcBef>
                <a:spcPts val="400"/>
              </a:spcBef>
              <a:spcAft>
                <a:spcPts val="0"/>
              </a:spcAft>
              <a:buClr>
                <a:srgbClr val="C00000"/>
              </a:buClr>
              <a:buSzPts val="2000"/>
              <a:buChar char="•"/>
            </a:pPr>
            <a:r>
              <a:rPr lang="en-US" sz="2000" i="1">
                <a:solidFill>
                  <a:srgbClr val="C00000"/>
                </a:solidFill>
              </a:rPr>
              <a:t>Indebolisce il rapporto con l'adulto</a:t>
            </a:r>
            <a:endParaRPr sz="2000" i="1">
              <a:solidFill>
                <a:srgbClr val="C00000"/>
              </a:solidFill>
            </a:endParaRPr>
          </a:p>
          <a:p>
            <a:pPr marL="342900" lvl="0" indent="-342900" algn="l" rtl="0">
              <a:spcBef>
                <a:spcPts val="400"/>
              </a:spcBef>
              <a:spcAft>
                <a:spcPts val="0"/>
              </a:spcAft>
              <a:buClr>
                <a:srgbClr val="C00000"/>
              </a:buClr>
              <a:buSzPts val="2000"/>
              <a:buChar char="•"/>
            </a:pPr>
            <a:r>
              <a:rPr lang="en-US" sz="2000" i="1">
                <a:solidFill>
                  <a:srgbClr val="C00000"/>
                </a:solidFill>
              </a:rPr>
              <a:t>Abbassa l'autostima</a:t>
            </a:r>
            <a:endParaRPr sz="2000" i="1">
              <a:solidFill>
                <a:srgbClr val="C00000"/>
              </a:solidFill>
            </a:endParaRPr>
          </a:p>
          <a:p>
            <a:pPr marL="342900" lvl="0" indent="-342900" algn="l" rtl="0">
              <a:spcBef>
                <a:spcPts val="400"/>
              </a:spcBef>
              <a:spcAft>
                <a:spcPts val="0"/>
              </a:spcAft>
              <a:buClr>
                <a:srgbClr val="C00000"/>
              </a:buClr>
              <a:buSzPts val="2000"/>
              <a:buChar char="•"/>
            </a:pPr>
            <a:r>
              <a:rPr lang="en-US" sz="2000" i="1">
                <a:solidFill>
                  <a:srgbClr val="C00000"/>
                </a:solidFill>
              </a:rPr>
              <a:t>È inefficace a lungo termine</a:t>
            </a:r>
            <a:endParaRPr sz="2000" i="1">
              <a:solidFill>
                <a:srgbClr val="C00000"/>
              </a:solidFill>
            </a:endParaRPr>
          </a:p>
        </p:txBody>
      </p:sp>
      <p:sp>
        <p:nvSpPr>
          <p:cNvPr id="241" name="Google Shape;241;p13"/>
          <p:cNvSpPr txBox="1">
            <a:spLocks noGrp="1"/>
          </p:cNvSpPr>
          <p:nvPr>
            <p:ph type="body" idx="3"/>
          </p:nvPr>
        </p:nvSpPr>
        <p:spPr>
          <a:xfrm>
            <a:off x="4645025" y="1772815"/>
            <a:ext cx="4041775" cy="402059"/>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0B050"/>
              </a:buClr>
              <a:buSzPts val="2400"/>
              <a:buNone/>
            </a:pPr>
            <a:r>
              <a:rPr lang="en-US">
                <a:solidFill>
                  <a:srgbClr val="00B050"/>
                </a:solidFill>
              </a:rPr>
              <a:t>Conseguenza</a:t>
            </a:r>
            <a:endParaRPr>
              <a:solidFill>
                <a:srgbClr val="00B050"/>
              </a:solidFill>
            </a:endParaRPr>
          </a:p>
        </p:txBody>
      </p:sp>
      <p:sp>
        <p:nvSpPr>
          <p:cNvPr id="242" name="Google Shape;242;p13"/>
          <p:cNvSpPr txBox="1">
            <a:spLocks noGrp="1"/>
          </p:cNvSpPr>
          <p:nvPr>
            <p:ph type="body" idx="4"/>
          </p:nvPr>
        </p:nvSpPr>
        <p:spPr>
          <a:xfrm>
            <a:off x="4645025" y="2292350"/>
            <a:ext cx="4391471" cy="39512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B050"/>
              </a:buClr>
              <a:buSzPts val="2000"/>
              <a:buChar char="•"/>
            </a:pPr>
            <a:r>
              <a:rPr lang="en-US" sz="2000" i="1">
                <a:solidFill>
                  <a:srgbClr val="00B050"/>
                </a:solidFill>
              </a:rPr>
              <a:t>Obiettivo: Il bambino deve imparare dall'errore commesso</a:t>
            </a:r>
            <a:endParaRPr sz="2000" i="1">
              <a:solidFill>
                <a:srgbClr val="00B050"/>
              </a:solidFill>
            </a:endParaRPr>
          </a:p>
          <a:p>
            <a:pPr marL="342900" lvl="0" indent="-342900" algn="l" rtl="0">
              <a:spcBef>
                <a:spcPts val="400"/>
              </a:spcBef>
              <a:spcAft>
                <a:spcPts val="0"/>
              </a:spcAft>
              <a:buClr>
                <a:srgbClr val="00B050"/>
              </a:buClr>
              <a:buSzPts val="2000"/>
              <a:buChar char="•"/>
            </a:pPr>
            <a:r>
              <a:rPr lang="en-US" sz="2000" i="1">
                <a:solidFill>
                  <a:srgbClr val="00B050"/>
                </a:solidFill>
              </a:rPr>
              <a:t>È direttamente collegato all'offesa</a:t>
            </a:r>
            <a:endParaRPr sz="2000" i="1">
              <a:solidFill>
                <a:srgbClr val="00B050"/>
              </a:solidFill>
            </a:endParaRPr>
          </a:p>
          <a:p>
            <a:pPr marL="342900" lvl="0" indent="-342900" algn="l" rtl="0">
              <a:spcBef>
                <a:spcPts val="400"/>
              </a:spcBef>
              <a:spcAft>
                <a:spcPts val="0"/>
              </a:spcAft>
              <a:buClr>
                <a:srgbClr val="00B050"/>
              </a:buClr>
              <a:buSzPts val="2000"/>
              <a:buChar char="•"/>
            </a:pPr>
            <a:r>
              <a:rPr lang="en-US" sz="2000" i="1">
                <a:solidFill>
                  <a:srgbClr val="00B050"/>
                </a:solidFill>
              </a:rPr>
              <a:t>Rispettoso per il bambino</a:t>
            </a:r>
            <a:endParaRPr/>
          </a:p>
          <a:p>
            <a:pPr marL="342900" lvl="0" indent="-342900" algn="l" rtl="0">
              <a:spcBef>
                <a:spcPts val="400"/>
              </a:spcBef>
              <a:spcAft>
                <a:spcPts val="0"/>
              </a:spcAft>
              <a:buClr>
                <a:srgbClr val="00B050"/>
              </a:buClr>
              <a:buSzPts val="2000"/>
              <a:buChar char="•"/>
            </a:pPr>
            <a:r>
              <a:rPr lang="en-US" sz="2000" i="1">
                <a:solidFill>
                  <a:srgbClr val="00B050"/>
                </a:solidFill>
              </a:rPr>
              <a:t>Incoraggia a cercare soluzioni e ad imparare dagli errori</a:t>
            </a:r>
            <a:endParaRPr sz="2000" i="1">
              <a:solidFill>
                <a:srgbClr val="00B050"/>
              </a:solidFill>
            </a:endParaRPr>
          </a:p>
          <a:p>
            <a:pPr marL="342900" lvl="0" indent="-342900" algn="l" rtl="0">
              <a:spcBef>
                <a:spcPts val="400"/>
              </a:spcBef>
              <a:spcAft>
                <a:spcPts val="0"/>
              </a:spcAft>
              <a:buClr>
                <a:srgbClr val="00B050"/>
              </a:buClr>
              <a:buSzPts val="2000"/>
              <a:buChar char="•"/>
            </a:pPr>
            <a:r>
              <a:rPr lang="en-US" sz="2000" i="1">
                <a:solidFill>
                  <a:srgbClr val="00B050"/>
                </a:solidFill>
              </a:rPr>
              <a:t>Rafforza il rapporto con l'adulto</a:t>
            </a:r>
            <a:endParaRPr sz="2000" i="1">
              <a:solidFill>
                <a:srgbClr val="00B050"/>
              </a:solidFill>
            </a:endParaRPr>
          </a:p>
          <a:p>
            <a:pPr marL="342900" lvl="0" indent="-342900" algn="l" rtl="0">
              <a:spcBef>
                <a:spcPts val="400"/>
              </a:spcBef>
              <a:spcAft>
                <a:spcPts val="0"/>
              </a:spcAft>
              <a:buClr>
                <a:srgbClr val="00B050"/>
              </a:buClr>
              <a:buSzPts val="2000"/>
              <a:buChar char="•"/>
            </a:pPr>
            <a:r>
              <a:rPr lang="en-US" sz="2000" i="1">
                <a:solidFill>
                  <a:srgbClr val="00B050"/>
                </a:solidFill>
              </a:rPr>
              <a:t>Rafforza l'autostima</a:t>
            </a:r>
            <a:endParaRPr sz="2000" i="1">
              <a:solidFill>
                <a:srgbClr val="00B050"/>
              </a:solidFill>
            </a:endParaRPr>
          </a:p>
          <a:p>
            <a:pPr marL="342900" lvl="0" indent="-342900" algn="l" rtl="0">
              <a:spcBef>
                <a:spcPts val="400"/>
              </a:spcBef>
              <a:spcAft>
                <a:spcPts val="0"/>
              </a:spcAft>
              <a:buClr>
                <a:srgbClr val="00B050"/>
              </a:buClr>
              <a:buSzPts val="2000"/>
              <a:buChar char="•"/>
            </a:pPr>
            <a:r>
              <a:rPr lang="en-US" sz="2000" i="1">
                <a:solidFill>
                  <a:srgbClr val="00B050"/>
                </a:solidFill>
              </a:rPr>
              <a:t>Efficace a lungo termine</a:t>
            </a:r>
            <a:endParaRPr sz="2000" i="1">
              <a:solidFill>
                <a:srgbClr val="00B05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4"/>
          <p:cNvSpPr txBox="1">
            <a:spLocks noGrp="1"/>
          </p:cNvSpPr>
          <p:nvPr>
            <p:ph type="body" idx="2"/>
          </p:nvPr>
        </p:nvSpPr>
        <p:spPr>
          <a:xfrm>
            <a:off x="588386" y="1796624"/>
            <a:ext cx="7967228" cy="108012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B0F0"/>
              </a:buClr>
              <a:buSzPts val="3200"/>
              <a:buNone/>
            </a:pPr>
            <a:r>
              <a:rPr lang="en-US" sz="3200" b="1">
                <a:solidFill>
                  <a:srgbClr val="00B0F0"/>
                </a:solidFill>
              </a:rPr>
              <a:t>IL BISOGNO DI APPARTENENZA E SENTIRE IL PROPRIO VALORE RICONOSCIUTO</a:t>
            </a:r>
            <a:endParaRPr/>
          </a:p>
        </p:txBody>
      </p:sp>
      <p:sp>
        <p:nvSpPr>
          <p:cNvPr id="248" name="Google Shape;248;p14"/>
          <p:cNvSpPr txBox="1"/>
          <p:nvPr/>
        </p:nvSpPr>
        <p:spPr>
          <a:xfrm>
            <a:off x="719572" y="381609"/>
            <a:ext cx="770485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Il comportamento dei bambini è solo la punta dell'iceberg</a:t>
            </a:r>
            <a:endParaRPr sz="3600" b="1">
              <a:solidFill>
                <a:schemeClr val="dk1"/>
              </a:solidFill>
              <a:latin typeface="Calibri"/>
              <a:ea typeface="Calibri"/>
              <a:cs typeface="Calibri"/>
              <a:sym typeface="Calibri"/>
            </a:endParaRPr>
          </a:p>
        </p:txBody>
      </p:sp>
      <p:pic>
        <p:nvPicPr>
          <p:cNvPr id="249" name="Google Shape;249;p14" descr="Underwater view of a floating iceberg"/>
          <p:cNvPicPr preferRelativeResize="0"/>
          <p:nvPr/>
        </p:nvPicPr>
        <p:blipFill rotWithShape="1">
          <a:blip r:embed="rId3">
            <a:alphaModFix/>
          </a:blip>
          <a:srcRect b="27608"/>
          <a:stretch/>
        </p:blipFill>
        <p:spPr>
          <a:xfrm>
            <a:off x="1371600" y="3091431"/>
            <a:ext cx="7772400" cy="376657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5"/>
          <p:cNvSpPr txBox="1">
            <a:spLocks noGrp="1"/>
          </p:cNvSpPr>
          <p:nvPr>
            <p:ph type="title"/>
          </p:nvPr>
        </p:nvSpPr>
        <p:spPr>
          <a:xfrm>
            <a:off x="457200" y="20133"/>
            <a:ext cx="8229600" cy="1628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B0F0"/>
                </a:solidFill>
              </a:rPr>
              <a:t>I 4 obiettivi e motivazioni sbagliati del comportamento*</a:t>
            </a:r>
            <a:endParaRPr>
              <a:solidFill>
                <a:srgbClr val="00B0F0"/>
              </a:solidFill>
            </a:endParaRPr>
          </a:p>
        </p:txBody>
      </p:sp>
      <p:sp>
        <p:nvSpPr>
          <p:cNvPr id="255" name="Google Shape;255;p15"/>
          <p:cNvSpPr txBox="1">
            <a:spLocks noGrp="1"/>
          </p:cNvSpPr>
          <p:nvPr>
            <p:ph type="body" idx="1"/>
          </p:nvPr>
        </p:nvSpPr>
        <p:spPr>
          <a:xfrm>
            <a:off x="161510" y="1928589"/>
            <a:ext cx="8820980" cy="4929411"/>
          </a:xfrm>
          <a:prstGeom prst="rect">
            <a:avLst/>
          </a:prstGeom>
          <a:noFill/>
          <a:ln>
            <a:noFill/>
          </a:ln>
        </p:spPr>
        <p:txBody>
          <a:bodyPr spcFirstLastPara="1" wrap="square" lIns="91425" tIns="45700" rIns="91425" bIns="45700" anchor="t" anchorCtr="0">
            <a:noAutofit/>
          </a:bodyPr>
          <a:lstStyle/>
          <a:p>
            <a:pPr marL="514350" lvl="0" indent="-514350" algn="just" rtl="0">
              <a:spcBef>
                <a:spcPts val="0"/>
              </a:spcBef>
              <a:spcAft>
                <a:spcPts val="0"/>
              </a:spcAft>
              <a:buClr>
                <a:schemeClr val="dk1"/>
              </a:buClr>
              <a:buSzPts val="2400"/>
              <a:buAutoNum type="arabicParenR"/>
            </a:pPr>
            <a:r>
              <a:rPr lang="en-US" sz="2400" b="1"/>
              <a:t>Attirare eccessivamente l'attenzione su di sé</a:t>
            </a:r>
            <a:r>
              <a:rPr lang="en-US" sz="2400"/>
              <a:t> - la convinzione di essere importanti quando si è al centro dell'attenzione</a:t>
            </a:r>
            <a:endParaRPr sz="2400"/>
          </a:p>
          <a:p>
            <a:pPr marL="514350" lvl="0" indent="-514350" algn="just" rtl="0">
              <a:spcBef>
                <a:spcPts val="480"/>
              </a:spcBef>
              <a:spcAft>
                <a:spcPts val="0"/>
              </a:spcAft>
              <a:buClr>
                <a:schemeClr val="dk1"/>
              </a:buClr>
              <a:buSzPts val="2400"/>
              <a:buAutoNum type="arabicParenR"/>
            </a:pPr>
            <a:r>
              <a:rPr lang="en-US" sz="2400" b="1"/>
              <a:t>acquisire potere </a:t>
            </a:r>
            <a:r>
              <a:rPr lang="en-US" sz="2400"/>
              <a:t>- è la convinzione che solo chi è forte comanda, merita riconoscimento</a:t>
            </a:r>
            <a:endParaRPr sz="2400"/>
          </a:p>
          <a:p>
            <a:pPr marL="514350" lvl="0" indent="-514350" algn="just" rtl="0">
              <a:spcBef>
                <a:spcPts val="480"/>
              </a:spcBef>
              <a:spcAft>
                <a:spcPts val="0"/>
              </a:spcAft>
              <a:buClr>
                <a:schemeClr val="dk1"/>
              </a:buClr>
              <a:buSzPts val="2400"/>
              <a:buAutoNum type="arabicParenR"/>
            </a:pPr>
            <a:r>
              <a:rPr lang="en-US" sz="2400" b="1"/>
              <a:t>vendetta –</a:t>
            </a:r>
            <a:r>
              <a:rPr lang="en-US" sz="2400"/>
              <a:t> si basa sulla convinzione che il criterio di appartenenza a un gruppo è quello di ripagare con la stessa moneta i torti subiti</a:t>
            </a:r>
            <a:endParaRPr sz="2400"/>
          </a:p>
          <a:p>
            <a:pPr marL="514350" lvl="0" indent="-514350" algn="just" rtl="0">
              <a:spcBef>
                <a:spcPts val="480"/>
              </a:spcBef>
              <a:spcAft>
                <a:spcPts val="0"/>
              </a:spcAft>
              <a:buClr>
                <a:schemeClr val="dk1"/>
              </a:buClr>
              <a:buSzPts val="2400"/>
              <a:buAutoNum type="arabicParenR"/>
            </a:pPr>
            <a:r>
              <a:rPr lang="en-US" sz="2400" b="1"/>
              <a:t>mancanza di fiducia </a:t>
            </a:r>
            <a:r>
              <a:rPr lang="en-US" sz="2400"/>
              <a:t>- si basa sulla convinzione che la propria persona non ha valore, quindi è inutile impegnarsi</a:t>
            </a:r>
            <a:endParaRPr sz="2400"/>
          </a:p>
          <a:p>
            <a:pPr marL="0" lvl="0" indent="0" algn="just" rtl="0">
              <a:spcBef>
                <a:spcPts val="480"/>
              </a:spcBef>
              <a:spcAft>
                <a:spcPts val="0"/>
              </a:spcAft>
              <a:buClr>
                <a:schemeClr val="dk1"/>
              </a:buClr>
              <a:buSzPts val="2400"/>
              <a:buNone/>
            </a:pPr>
            <a:endParaRPr sz="2400"/>
          </a:p>
          <a:p>
            <a:pPr marL="0" lvl="0" indent="0" algn="just" rtl="0">
              <a:spcBef>
                <a:spcPts val="400"/>
              </a:spcBef>
              <a:spcAft>
                <a:spcPts val="0"/>
              </a:spcAft>
              <a:buClr>
                <a:schemeClr val="dk1"/>
              </a:buClr>
              <a:buSzPts val="2000"/>
              <a:buNone/>
            </a:pPr>
            <a:r>
              <a:rPr lang="en-US" sz="2000"/>
              <a:t>* secondo la teoria di Dreikurs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6"/>
          <p:cNvSpPr txBox="1">
            <a:spLocks noGrp="1"/>
          </p:cNvSpPr>
          <p:nvPr>
            <p:ph type="title"/>
          </p:nvPr>
        </p:nvSpPr>
        <p:spPr>
          <a:xfrm>
            <a:off x="323528" y="274638"/>
            <a:ext cx="8363272"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0B0F0"/>
                </a:solidFill>
              </a:rPr>
              <a:t>Attirare eccessivamente l'attenzione su di sé </a:t>
            </a:r>
            <a:endParaRPr/>
          </a:p>
        </p:txBody>
      </p:sp>
      <p:sp>
        <p:nvSpPr>
          <p:cNvPr id="261" name="Google Shape;261;p16"/>
          <p:cNvSpPr txBox="1"/>
          <p:nvPr/>
        </p:nvSpPr>
        <p:spPr>
          <a:xfrm>
            <a:off x="502568" y="1844824"/>
            <a:ext cx="8363272"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222222"/>
                </a:solidFill>
                <a:latin typeface="Calibri"/>
                <a:ea typeface="Calibri"/>
                <a:cs typeface="Calibri"/>
                <a:sym typeface="Calibri"/>
              </a:rPr>
              <a:t>Il bisogno di un’ ATTENZIONE ECCESSIVA deriva dalla convinzione che "il mio posto è solo quando sono al centro dell'attenzione".</a:t>
            </a:r>
            <a:endParaRPr sz="2800">
              <a:solidFill>
                <a:schemeClr val="dk1"/>
              </a:solidFill>
              <a:latin typeface="Calibri"/>
              <a:ea typeface="Calibri"/>
              <a:cs typeface="Calibri"/>
              <a:sym typeface="Calibri"/>
            </a:endParaRPr>
          </a:p>
        </p:txBody>
      </p:sp>
      <p:sp>
        <p:nvSpPr>
          <p:cNvPr id="262" name="Google Shape;262;p16"/>
          <p:cNvSpPr txBox="1"/>
          <p:nvPr/>
        </p:nvSpPr>
        <p:spPr>
          <a:xfrm>
            <a:off x="353451" y="3626797"/>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4400" b="1">
                <a:solidFill>
                  <a:srgbClr val="00B0F0"/>
                </a:solidFill>
                <a:latin typeface="Calibri"/>
                <a:ea typeface="Calibri"/>
                <a:cs typeface="Calibri"/>
                <a:sym typeface="Calibri"/>
              </a:rPr>
              <a:t>Cosa fare?</a:t>
            </a:r>
            <a:endParaRPr sz="4400">
              <a:solidFill>
                <a:schemeClr val="dk1"/>
              </a:solidFill>
              <a:latin typeface="Calibri"/>
              <a:ea typeface="Calibri"/>
              <a:cs typeface="Calibri"/>
              <a:sym typeface="Calibri"/>
            </a:endParaRPr>
          </a:p>
        </p:txBody>
      </p:sp>
      <p:sp>
        <p:nvSpPr>
          <p:cNvPr id="263" name="Google Shape;263;p16"/>
          <p:cNvSpPr txBox="1"/>
          <p:nvPr/>
        </p:nvSpPr>
        <p:spPr>
          <a:xfrm>
            <a:off x="543827" y="4947673"/>
            <a:ext cx="7586488" cy="1324004"/>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Coinvolgere il bambino in qualche attività</a:t>
            </a:r>
            <a:endParaRPr sz="2800">
              <a:solidFill>
                <a:schemeClr val="dk1"/>
              </a:solidFill>
              <a:latin typeface="Calibri"/>
              <a:ea typeface="Calibri"/>
              <a:cs typeface="Calibri"/>
              <a:sym typeface="Calibri"/>
            </a:endParaRPr>
          </a:p>
          <a:p>
            <a:pPr marL="342900" marR="0" lvl="0" indent="-342900" algn="l" rtl="0">
              <a:spcBef>
                <a:spcPts val="56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Dare segnali non verbali</a:t>
            </a:r>
            <a:endParaRPr sz="2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7"/>
          <p:cNvSpPr txBox="1">
            <a:spLocks noGrp="1"/>
          </p:cNvSpPr>
          <p:nvPr>
            <p:ph type="title"/>
          </p:nvPr>
        </p:nvSpPr>
        <p:spPr>
          <a:xfrm>
            <a:off x="2154560" y="188640"/>
            <a:ext cx="4834880" cy="1143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b="1">
                <a:solidFill>
                  <a:srgbClr val="FF0000"/>
                </a:solidFill>
              </a:rPr>
              <a:t>POTERE (AUTORITÀ)</a:t>
            </a:r>
            <a:endParaRPr/>
          </a:p>
        </p:txBody>
      </p:sp>
      <p:sp>
        <p:nvSpPr>
          <p:cNvPr id="269" name="Google Shape;269;p17"/>
          <p:cNvSpPr txBox="1"/>
          <p:nvPr/>
        </p:nvSpPr>
        <p:spPr>
          <a:xfrm>
            <a:off x="467544" y="1339280"/>
            <a:ext cx="8352928"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Calibri"/>
                <a:ea typeface="Calibri"/>
                <a:cs typeface="Calibri"/>
                <a:sym typeface="Calibri"/>
              </a:rPr>
              <a:t>Più qualcuno cerca di imporsi su di noi, più noi ci opponiamo.</a:t>
            </a:r>
            <a:endParaRPr/>
          </a:p>
          <a:p>
            <a:pPr marL="0" marR="0" lvl="0" indent="0" algn="just" rtl="0">
              <a:spcBef>
                <a:spcPts val="0"/>
              </a:spcBef>
              <a:spcAft>
                <a:spcPts val="0"/>
              </a:spcAft>
              <a:buNone/>
            </a:pPr>
            <a:r>
              <a:rPr lang="en-US" sz="2400">
                <a:solidFill>
                  <a:schemeClr val="dk1"/>
                </a:solidFill>
                <a:latin typeface="Calibri"/>
                <a:ea typeface="Calibri"/>
                <a:cs typeface="Calibri"/>
                <a:sym typeface="Calibri"/>
              </a:rPr>
              <a:t>Ecco perché è così importante uscire da questo circolo vizioso per fare qualcosa di costruttivo.</a:t>
            </a:r>
            <a:endParaRPr/>
          </a:p>
          <a:p>
            <a:pPr marL="0" marR="0" lvl="0" indent="0" algn="just" rtl="0">
              <a:spcBef>
                <a:spcPts val="0"/>
              </a:spcBef>
              <a:spcAft>
                <a:spcPts val="0"/>
              </a:spcAft>
              <a:buNone/>
            </a:pPr>
            <a:endParaRPr sz="2400">
              <a:solidFill>
                <a:schemeClr val="dk1"/>
              </a:solidFill>
              <a:latin typeface="Calibri"/>
              <a:ea typeface="Calibri"/>
              <a:cs typeface="Calibri"/>
              <a:sym typeface="Calibri"/>
            </a:endParaRPr>
          </a:p>
          <a:p>
            <a:pPr marL="0" marR="0" lvl="0" indent="0" algn="just" rtl="0">
              <a:spcBef>
                <a:spcPts val="0"/>
              </a:spcBef>
              <a:spcAft>
                <a:spcPts val="0"/>
              </a:spcAft>
              <a:buNone/>
            </a:pPr>
            <a:r>
              <a:rPr lang="en-US" sz="2400">
                <a:solidFill>
                  <a:schemeClr val="dk1"/>
                </a:solidFill>
                <a:latin typeface="Calibri"/>
                <a:ea typeface="Calibri"/>
                <a:cs typeface="Calibri"/>
                <a:sym typeface="Calibri"/>
              </a:rPr>
              <a:t>Se diamo un potere e uno spazio limitato ai bambini, allora saranno in grado di usarlo in modo costruttivo. Non vogliamo togliere il potere di decidere, ma dare una scelta limitata e accettabile per entrambi.</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8"/>
          <p:cNvSpPr txBox="1">
            <a:spLocks noGrp="1"/>
          </p:cNvSpPr>
          <p:nvPr>
            <p:ph type="title"/>
          </p:nvPr>
        </p:nvSpPr>
        <p:spPr>
          <a:xfrm>
            <a:off x="3059832" y="274638"/>
            <a:ext cx="2674640" cy="1143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b="1">
                <a:solidFill>
                  <a:srgbClr val="CC00CC"/>
                </a:solidFill>
              </a:rPr>
              <a:t>VENDETTA</a:t>
            </a:r>
            <a:endParaRPr/>
          </a:p>
        </p:txBody>
      </p:sp>
      <p:sp>
        <p:nvSpPr>
          <p:cNvPr id="275" name="Google Shape;275;p18"/>
          <p:cNvSpPr txBox="1"/>
          <p:nvPr/>
        </p:nvSpPr>
        <p:spPr>
          <a:xfrm>
            <a:off x="346566" y="1334064"/>
            <a:ext cx="8329889"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000000"/>
                </a:solidFill>
                <a:latin typeface="Calibri"/>
                <a:ea typeface="Calibri"/>
                <a:cs typeface="Calibri"/>
                <a:sym typeface="Calibri"/>
              </a:rPr>
              <a:t>Il bambino si sente male e quindi fa sentire noi adulti allo stesso modo. Si attiva un forte bisogno di vendetta.</a:t>
            </a:r>
            <a:endParaRPr sz="2400" i="0" u="none" strike="noStrike" cap="none">
              <a:solidFill>
                <a:srgbClr val="000000"/>
              </a:solidFill>
              <a:latin typeface="Calibri"/>
              <a:ea typeface="Calibri"/>
              <a:cs typeface="Calibri"/>
              <a:sym typeface="Calibri"/>
            </a:endParaRPr>
          </a:p>
        </p:txBody>
      </p:sp>
      <p:sp>
        <p:nvSpPr>
          <p:cNvPr id="276" name="Google Shape;276;p18"/>
          <p:cNvSpPr txBox="1"/>
          <p:nvPr/>
        </p:nvSpPr>
        <p:spPr>
          <a:xfrm>
            <a:off x="3707904" y="3570587"/>
            <a:ext cx="4608512"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0000"/>
                </a:solidFill>
                <a:latin typeface="Calibri"/>
                <a:ea typeface="Calibri"/>
                <a:cs typeface="Calibri"/>
                <a:sym typeface="Calibri"/>
              </a:rPr>
              <a:t>RICONOSCI I MIEI SENTIMENTI, mi sento molto male!</a:t>
            </a:r>
            <a:endParaRPr sz="3200" b="1"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endParaRPr sz="3200" b="1" i="0" u="none" strike="noStrike" cap="none">
              <a:solidFill>
                <a:srgbClr val="000000"/>
              </a:solidFill>
              <a:latin typeface="Calibri"/>
              <a:ea typeface="Calibri"/>
              <a:cs typeface="Calibri"/>
              <a:sym typeface="Calibri"/>
            </a:endParaRPr>
          </a:p>
        </p:txBody>
      </p:sp>
      <p:pic>
        <p:nvPicPr>
          <p:cNvPr id="277" name="Google Shape;277;p18" descr="Obraz zawierający odzież, osoba&#10;&#10;Opis wygenerowany automatycznie"/>
          <p:cNvPicPr preferRelativeResize="0"/>
          <p:nvPr/>
        </p:nvPicPr>
        <p:blipFill rotWithShape="1">
          <a:blip r:embed="rId3">
            <a:alphaModFix/>
          </a:blip>
          <a:srcRect/>
          <a:stretch/>
        </p:blipFill>
        <p:spPr>
          <a:xfrm>
            <a:off x="0" y="2592288"/>
            <a:ext cx="2843808" cy="42657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9"/>
          <p:cNvSpPr txBox="1">
            <a:spLocks noGrp="1"/>
          </p:cNvSpPr>
          <p:nvPr>
            <p:ph type="title"/>
          </p:nvPr>
        </p:nvSpPr>
        <p:spPr>
          <a:xfrm>
            <a:off x="457200" y="274638"/>
            <a:ext cx="8229600" cy="63408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CC00CC"/>
                </a:solidFill>
              </a:rPr>
              <a:t>Cosa non fare</a:t>
            </a:r>
            <a:endParaRPr b="1">
              <a:solidFill>
                <a:srgbClr val="CC00CC"/>
              </a:solidFill>
            </a:endParaRPr>
          </a:p>
        </p:txBody>
      </p:sp>
      <p:sp>
        <p:nvSpPr>
          <p:cNvPr id="283" name="Google Shape;283;p19"/>
          <p:cNvSpPr txBox="1">
            <a:spLocks noGrp="1"/>
          </p:cNvSpPr>
          <p:nvPr>
            <p:ph type="body" idx="1"/>
          </p:nvPr>
        </p:nvSpPr>
        <p:spPr>
          <a:xfrm>
            <a:off x="354360" y="1340768"/>
            <a:ext cx="8435280" cy="4954562"/>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rgbClr val="000000"/>
              </a:buClr>
              <a:buSzPts val="2400"/>
              <a:buChar char="•"/>
            </a:pPr>
            <a:r>
              <a:rPr lang="en-US" sz="2400">
                <a:solidFill>
                  <a:srgbClr val="000000"/>
                </a:solidFill>
                <a:latin typeface="Roboto"/>
                <a:ea typeface="Roboto"/>
                <a:cs typeface="Roboto"/>
                <a:sym typeface="Roboto"/>
              </a:rPr>
              <a:t>Il nostro intuito ci dice culturalmente di non essere d'accordo con questo atteggiamento. Pensiamo: "Sta minando la mia autorità". Se guardiamo solo la punta dell'iceberg (il comportamento) reagiamo punendo il bambino. </a:t>
            </a:r>
            <a:endParaRPr/>
          </a:p>
          <a:p>
            <a:pPr marL="0" lvl="0" indent="0" algn="just" rtl="0">
              <a:spcBef>
                <a:spcPts val="480"/>
              </a:spcBef>
              <a:spcAft>
                <a:spcPts val="0"/>
              </a:spcAft>
              <a:buClr>
                <a:schemeClr val="dk1"/>
              </a:buClr>
              <a:buSzPts val="2400"/>
              <a:buNone/>
            </a:pPr>
            <a:endParaRPr sz="2400">
              <a:solidFill>
                <a:srgbClr val="000000"/>
              </a:solidFill>
              <a:latin typeface="Roboto"/>
              <a:ea typeface="Roboto"/>
              <a:cs typeface="Roboto"/>
              <a:sym typeface="Roboto"/>
            </a:endParaRPr>
          </a:p>
          <a:p>
            <a:pPr marL="342900" lvl="0" indent="-342900" algn="just" rtl="0">
              <a:spcBef>
                <a:spcPts val="480"/>
              </a:spcBef>
              <a:spcAft>
                <a:spcPts val="0"/>
              </a:spcAft>
              <a:buClr>
                <a:srgbClr val="000000"/>
              </a:buClr>
              <a:buSzPts val="2400"/>
              <a:buChar char="•"/>
            </a:pPr>
            <a:r>
              <a:rPr lang="en-US" sz="2400">
                <a:solidFill>
                  <a:srgbClr val="000000"/>
                </a:solidFill>
                <a:latin typeface="Roboto"/>
                <a:ea typeface="Roboto"/>
                <a:cs typeface="Roboto"/>
                <a:sym typeface="Roboto"/>
              </a:rPr>
              <a:t>Che cosa succede allora? Rafforziamo la sensazione di non essere importante e di essere incompreso.</a:t>
            </a:r>
            <a:endParaRPr/>
          </a:p>
          <a:p>
            <a:pPr marL="342900" lvl="0" indent="-190500" algn="just" rtl="0">
              <a:spcBef>
                <a:spcPts val="480"/>
              </a:spcBef>
              <a:spcAft>
                <a:spcPts val="0"/>
              </a:spcAft>
              <a:buClr>
                <a:schemeClr val="dk1"/>
              </a:buClr>
              <a:buSzPts val="2400"/>
              <a:buNone/>
            </a:pPr>
            <a:endParaRPr sz="2400">
              <a:solidFill>
                <a:srgbClr val="000000"/>
              </a:solidFill>
              <a:latin typeface="Roboto"/>
              <a:ea typeface="Roboto"/>
              <a:cs typeface="Roboto"/>
              <a:sym typeface="Roboto"/>
            </a:endParaRPr>
          </a:p>
          <a:p>
            <a:pPr marL="342900" lvl="0" indent="-342900" algn="just" rtl="0">
              <a:spcBef>
                <a:spcPts val="480"/>
              </a:spcBef>
              <a:spcAft>
                <a:spcPts val="0"/>
              </a:spcAft>
              <a:buClr>
                <a:srgbClr val="000000"/>
              </a:buClr>
              <a:buSzPts val="2400"/>
              <a:buChar char="•"/>
            </a:pPr>
            <a:r>
              <a:rPr lang="en-US" sz="2400">
                <a:solidFill>
                  <a:srgbClr val="000000"/>
                </a:solidFill>
                <a:latin typeface="Roboto"/>
                <a:ea typeface="Roboto"/>
                <a:cs typeface="Roboto"/>
                <a:sym typeface="Roboto"/>
              </a:rPr>
              <a:t>Il bambino inizia a comportarsi ancora peggio. Entriamo in un circolo vizioso di vendetta. Più puniamo, più intensifichiamo il ciclo.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
          <p:cNvSpPr txBox="1">
            <a:spLocks noGrp="1"/>
          </p:cNvSpPr>
          <p:nvPr>
            <p:ph type="body" idx="1"/>
          </p:nvPr>
        </p:nvSpPr>
        <p:spPr>
          <a:xfrm>
            <a:off x="251520" y="188640"/>
            <a:ext cx="8568952" cy="648072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dk1"/>
              </a:buClr>
              <a:buSzPts val="4400"/>
              <a:buNone/>
            </a:pPr>
            <a:r>
              <a:rPr lang="en-US" sz="4400" b="1">
                <a:latin typeface="Calibri"/>
                <a:ea typeface="Calibri"/>
                <a:cs typeface="Calibri"/>
                <a:sym typeface="Calibri"/>
              </a:rPr>
              <a:t>I materiali sono stati sviluppati da:</a:t>
            </a:r>
            <a:endParaRPr sz="4400">
              <a:latin typeface="Calibri"/>
              <a:ea typeface="Calibri"/>
              <a:cs typeface="Calibri"/>
              <a:sym typeface="Calibri"/>
            </a:endParaRPr>
          </a:p>
          <a:p>
            <a:pPr marL="0" marR="0" lvl="0" indent="0" algn="ctr" rtl="0">
              <a:lnSpc>
                <a:spcPct val="150000"/>
              </a:lnSpc>
              <a:spcBef>
                <a:spcPts val="800"/>
              </a:spcBef>
              <a:spcAft>
                <a:spcPts val="0"/>
              </a:spcAft>
              <a:buClr>
                <a:schemeClr val="dk1"/>
              </a:buClr>
              <a:buSzPts val="2000"/>
              <a:buNone/>
            </a:pPr>
            <a:endParaRPr sz="2000">
              <a:latin typeface="Verdana"/>
              <a:ea typeface="Verdana"/>
              <a:cs typeface="Verdana"/>
              <a:sym typeface="Verdana"/>
            </a:endParaRPr>
          </a:p>
          <a:p>
            <a:pPr marL="0" lvl="0" indent="0" algn="ctr" rtl="0">
              <a:lnSpc>
                <a:spcPct val="150000"/>
              </a:lnSpc>
              <a:spcBef>
                <a:spcPts val="800"/>
              </a:spcBef>
              <a:spcAft>
                <a:spcPts val="0"/>
              </a:spcAft>
              <a:buClr>
                <a:schemeClr val="dk1"/>
              </a:buClr>
              <a:buSzPts val="2000"/>
              <a:buNone/>
            </a:pPr>
            <a:r>
              <a:rPr lang="en-US" sz="2000" u="sng">
                <a:solidFill>
                  <a:schemeClr val="hlink"/>
                </a:solidFill>
                <a:latin typeface="Verdana"/>
                <a:ea typeface="Verdana"/>
                <a:cs typeface="Verdana"/>
                <a:sym typeface="Verdana"/>
                <a:hlinkClick r:id="rId3"/>
              </a:rPr>
              <a:t>Fundacja Edumocni</a:t>
            </a:r>
            <a:r>
              <a:rPr lang="en-US" sz="2000">
                <a:latin typeface="Verdana"/>
                <a:ea typeface="Verdana"/>
                <a:cs typeface="Verdana"/>
                <a:sym typeface="Verdana"/>
              </a:rPr>
              <a:t>, Polonia </a:t>
            </a:r>
            <a:endParaRPr sz="2000">
              <a:latin typeface="Verdana"/>
              <a:ea typeface="Verdana"/>
              <a:cs typeface="Verdana"/>
              <a:sym typeface="Verdana"/>
            </a:endParaRPr>
          </a:p>
          <a:p>
            <a:pPr marL="0" lvl="0" indent="0" algn="ctr" rtl="0">
              <a:lnSpc>
                <a:spcPct val="150000"/>
              </a:lnSpc>
              <a:spcBef>
                <a:spcPts val="800"/>
              </a:spcBef>
              <a:spcAft>
                <a:spcPts val="0"/>
              </a:spcAft>
              <a:buClr>
                <a:schemeClr val="dk1"/>
              </a:buClr>
              <a:buSzPts val="2000"/>
              <a:buNone/>
            </a:pPr>
            <a:r>
              <a:rPr lang="en-US" sz="2000" u="sng">
                <a:solidFill>
                  <a:schemeClr val="hlink"/>
                </a:solidFill>
                <a:latin typeface="Verdana"/>
                <a:ea typeface="Verdana"/>
                <a:cs typeface="Verdana"/>
                <a:sym typeface="Verdana"/>
                <a:hlinkClick r:id="rId4"/>
              </a:rPr>
              <a:t>Justyna Kołodziej</a:t>
            </a:r>
            <a:r>
              <a:rPr lang="en-US" sz="2000">
                <a:latin typeface="Verdana"/>
                <a:ea typeface="Verdana"/>
                <a:cs typeface="Verdana"/>
                <a:sym typeface="Verdana"/>
              </a:rPr>
              <a:t>, Educatrice</a:t>
            </a:r>
            <a:endParaRPr sz="2000"/>
          </a:p>
          <a:p>
            <a:pPr marL="0" lvl="0" indent="0" algn="ctr" rtl="0">
              <a:lnSpc>
                <a:spcPct val="150000"/>
              </a:lnSpc>
              <a:spcBef>
                <a:spcPts val="800"/>
              </a:spcBef>
              <a:spcAft>
                <a:spcPts val="0"/>
              </a:spcAft>
              <a:buClr>
                <a:schemeClr val="dk1"/>
              </a:buClr>
              <a:buSzPts val="2000"/>
              <a:buNone/>
            </a:pPr>
            <a:r>
              <a:rPr lang="en-US" sz="2000" u="sng">
                <a:solidFill>
                  <a:schemeClr val="hlink"/>
                </a:solidFill>
                <a:latin typeface="Verdana"/>
                <a:ea typeface="Verdana"/>
                <a:cs typeface="Verdana"/>
                <a:sym typeface="Verdana"/>
                <a:hlinkClick r:id="rId5"/>
              </a:rPr>
              <a:t>Bluebook s.r.l</a:t>
            </a:r>
            <a:r>
              <a:rPr lang="en-US" sz="2000">
                <a:latin typeface="Verdana"/>
                <a:ea typeface="Verdana"/>
                <a:cs typeface="Verdana"/>
                <a:sym typeface="Verdana"/>
              </a:rPr>
              <a:t>, Italia </a:t>
            </a:r>
            <a:endParaRPr sz="2000">
              <a:latin typeface="Verdana"/>
              <a:ea typeface="Verdana"/>
              <a:cs typeface="Verdana"/>
              <a:sym typeface="Verdana"/>
            </a:endParaRPr>
          </a:p>
          <a:p>
            <a:pPr marL="0" lvl="0" indent="0" algn="l" rtl="0">
              <a:spcBef>
                <a:spcPts val="1160"/>
              </a:spcBef>
              <a:spcAft>
                <a:spcPts val="0"/>
              </a:spcAft>
              <a:buClr>
                <a:schemeClr val="dk1"/>
              </a:buClr>
              <a:buSzPts val="1800"/>
              <a:buNone/>
            </a:pPr>
            <a:endParaRPr sz="1800"/>
          </a:p>
          <a:p>
            <a:pPr marL="0" lvl="0" indent="0" algn="ctr" rtl="0">
              <a:spcBef>
                <a:spcPts val="360"/>
              </a:spcBef>
              <a:spcAft>
                <a:spcPts val="0"/>
              </a:spcAft>
              <a:buClr>
                <a:schemeClr val="dk1"/>
              </a:buClr>
              <a:buSzPts val="1800"/>
              <a:buNone/>
            </a:pPr>
            <a:endParaRPr sz="1800"/>
          </a:p>
          <a:p>
            <a:pPr marL="0" lvl="0" indent="0" algn="ctr" rtl="0">
              <a:spcBef>
                <a:spcPts val="360"/>
              </a:spcBef>
              <a:spcAft>
                <a:spcPts val="0"/>
              </a:spcAft>
              <a:buClr>
                <a:schemeClr val="dk1"/>
              </a:buClr>
              <a:buSzPts val="1800"/>
              <a:buNone/>
            </a:pPr>
            <a:endParaRPr sz="1800"/>
          </a:p>
          <a:p>
            <a:pPr marL="0" lvl="0" indent="0" algn="ctr" rtl="0">
              <a:spcBef>
                <a:spcPts val="360"/>
              </a:spcBef>
              <a:spcAft>
                <a:spcPts val="0"/>
              </a:spcAft>
              <a:buClr>
                <a:schemeClr val="dk1"/>
              </a:buClr>
              <a:buSzPts val="1800"/>
              <a:buNone/>
            </a:pPr>
            <a:r>
              <a:rPr lang="en-US" sz="1800"/>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a:p>
          <a:p>
            <a:pPr marL="0" lvl="0" indent="0" algn="ctr" rtl="0">
              <a:spcBef>
                <a:spcPts val="360"/>
              </a:spcBef>
              <a:spcAft>
                <a:spcPts val="0"/>
              </a:spcAft>
              <a:buClr>
                <a:schemeClr val="dk1"/>
              </a:buClr>
              <a:buSzPts val="1800"/>
              <a:buNone/>
            </a:pPr>
            <a:endParaRPr sz="1800"/>
          </a:p>
          <a:p>
            <a:pPr marL="0" lvl="0" indent="0" algn="ctr" rtl="0">
              <a:spcBef>
                <a:spcPts val="360"/>
              </a:spcBef>
              <a:spcAft>
                <a:spcPts val="0"/>
              </a:spcAft>
              <a:buClr>
                <a:schemeClr val="dk1"/>
              </a:buClr>
              <a:buSzPts val="1800"/>
              <a:buNone/>
            </a:pPr>
            <a:endParaRPr sz="1800"/>
          </a:p>
          <a:p>
            <a:pPr marL="0" lvl="0" indent="0" algn="ctr" rtl="0">
              <a:spcBef>
                <a:spcPts val="360"/>
              </a:spcBef>
              <a:spcAft>
                <a:spcPts val="0"/>
              </a:spcAft>
              <a:buClr>
                <a:schemeClr val="dk1"/>
              </a:buClr>
              <a:buSzPts val="1800"/>
              <a:buNone/>
            </a:pPr>
            <a:r>
              <a:rPr lang="en-US" sz="1800"/>
              <a:t>Attribuzione 4.0 Internazionale (CC BY 4.0)</a:t>
            </a:r>
            <a:endParaRPr sz="2000"/>
          </a:p>
          <a:p>
            <a:pPr marL="342900" lvl="0" indent="-139700" algn="l" rtl="0">
              <a:spcBef>
                <a:spcPts val="640"/>
              </a:spcBef>
              <a:spcAft>
                <a:spcPts val="0"/>
              </a:spcAft>
              <a:buClr>
                <a:schemeClr val="dk1"/>
              </a:buClr>
              <a:buSzPts val="3200"/>
              <a:buNone/>
            </a:pPr>
            <a:endParaRPr/>
          </a:p>
        </p:txBody>
      </p:sp>
      <p:pic>
        <p:nvPicPr>
          <p:cNvPr id="173" name="Google Shape;173;p2" descr="http://i.creativecommons.org/l/by/3.0/88x31.png"/>
          <p:cNvPicPr preferRelativeResize="0"/>
          <p:nvPr/>
        </p:nvPicPr>
        <p:blipFill rotWithShape="1">
          <a:blip r:embed="rId6">
            <a:alphaModFix/>
          </a:blip>
          <a:srcRect/>
          <a:stretch/>
        </p:blipFill>
        <p:spPr>
          <a:xfrm>
            <a:off x="4152900" y="5661248"/>
            <a:ext cx="838200" cy="2940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0"/>
          <p:cNvSpPr txBox="1">
            <a:spLocks noGrp="1"/>
          </p:cNvSpPr>
          <p:nvPr>
            <p:ph type="title"/>
          </p:nvPr>
        </p:nvSpPr>
        <p:spPr>
          <a:xfrm>
            <a:off x="457200" y="274638"/>
            <a:ext cx="8229600" cy="56207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CC00CC"/>
                </a:solidFill>
              </a:rPr>
              <a:t>Cosa fare</a:t>
            </a:r>
            <a:endParaRPr b="1">
              <a:solidFill>
                <a:srgbClr val="CC00CC"/>
              </a:solidFill>
            </a:endParaRPr>
          </a:p>
        </p:txBody>
      </p:sp>
      <p:sp>
        <p:nvSpPr>
          <p:cNvPr id="289" name="Google Shape;289;p20"/>
          <p:cNvSpPr txBox="1">
            <a:spLocks noGrp="1"/>
          </p:cNvSpPr>
          <p:nvPr>
            <p:ph type="body" idx="1"/>
          </p:nvPr>
        </p:nvSpPr>
        <p:spPr>
          <a:xfrm>
            <a:off x="179512" y="1268760"/>
            <a:ext cx="8784976" cy="4392488"/>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rgbClr val="000000"/>
              </a:buClr>
              <a:buSzPts val="2400"/>
              <a:buChar char="•"/>
            </a:pPr>
            <a:r>
              <a:rPr lang="en-US" sz="2400">
                <a:solidFill>
                  <a:srgbClr val="000000"/>
                </a:solidFill>
                <a:latin typeface="Roboto"/>
                <a:ea typeface="Roboto"/>
                <a:cs typeface="Roboto"/>
                <a:sym typeface="Roboto"/>
              </a:rPr>
              <a:t>”Riconosco che devi sentirti molto male per comportarti così. Però allo stesso tempo, non approvo questi commenti perché sono irrispettosi ".</a:t>
            </a:r>
            <a:endParaRPr/>
          </a:p>
          <a:p>
            <a:pPr marL="0" lvl="0" indent="0" algn="just" rtl="0">
              <a:spcBef>
                <a:spcPts val="480"/>
              </a:spcBef>
              <a:spcAft>
                <a:spcPts val="0"/>
              </a:spcAft>
              <a:buClr>
                <a:schemeClr val="dk1"/>
              </a:buClr>
              <a:buSzPts val="2400"/>
              <a:buNone/>
            </a:pPr>
            <a:endParaRPr sz="2400">
              <a:solidFill>
                <a:srgbClr val="000000"/>
              </a:solidFill>
              <a:latin typeface="Roboto"/>
              <a:ea typeface="Roboto"/>
              <a:cs typeface="Roboto"/>
              <a:sym typeface="Roboto"/>
            </a:endParaRPr>
          </a:p>
          <a:p>
            <a:pPr marL="342900" lvl="0" indent="-342900" algn="just" rtl="0">
              <a:spcBef>
                <a:spcPts val="480"/>
              </a:spcBef>
              <a:spcAft>
                <a:spcPts val="0"/>
              </a:spcAft>
              <a:buClr>
                <a:srgbClr val="000000"/>
              </a:buClr>
              <a:buSzPts val="2400"/>
              <a:buChar char="•"/>
            </a:pPr>
            <a:r>
              <a:rPr lang="en-US" sz="2400">
                <a:solidFill>
                  <a:srgbClr val="000000"/>
                </a:solidFill>
                <a:latin typeface="Roboto"/>
                <a:ea typeface="Roboto"/>
                <a:cs typeface="Roboto"/>
                <a:sym typeface="Roboto"/>
              </a:rPr>
              <a:t>"Sentendo quello che dici... sospetto che tu stia male e mi dispiace per questo. Cosa ti aiuterebbe a sentirti meglio? Sapendo però che non cambierò la mia decisione".</a:t>
            </a:r>
            <a:endParaRPr/>
          </a:p>
          <a:p>
            <a:pPr marL="0" lvl="0" indent="0" algn="just" rtl="0">
              <a:spcBef>
                <a:spcPts val="480"/>
              </a:spcBef>
              <a:spcAft>
                <a:spcPts val="0"/>
              </a:spcAft>
              <a:buClr>
                <a:schemeClr val="dk1"/>
              </a:buClr>
              <a:buSzPts val="2400"/>
              <a:buNone/>
            </a:pPr>
            <a:endParaRPr sz="2400">
              <a:solidFill>
                <a:srgbClr val="000000"/>
              </a:solidFill>
              <a:latin typeface="Roboto"/>
              <a:ea typeface="Roboto"/>
              <a:cs typeface="Roboto"/>
              <a:sym typeface="Roboto"/>
            </a:endParaRPr>
          </a:p>
          <a:p>
            <a:pPr marL="342900" lvl="0" indent="-342900" algn="just" rtl="0">
              <a:spcBef>
                <a:spcPts val="480"/>
              </a:spcBef>
              <a:spcAft>
                <a:spcPts val="0"/>
              </a:spcAft>
              <a:buClr>
                <a:srgbClr val="000000"/>
              </a:buClr>
              <a:buSzPts val="2400"/>
              <a:buChar char="•"/>
            </a:pPr>
            <a:r>
              <a:rPr lang="en-US" sz="2400">
                <a:solidFill>
                  <a:srgbClr val="000000"/>
                </a:solidFill>
                <a:latin typeface="Roboto"/>
                <a:ea typeface="Roboto"/>
                <a:cs typeface="Roboto"/>
                <a:sym typeface="Roboto"/>
              </a:rPr>
              <a:t>Vogliamo portare l’attenzione sulle emozioni che scaturiscono il comportamento, non il comportamento in sé. </a:t>
            </a:r>
            <a:endParaRPr/>
          </a:p>
          <a:p>
            <a:pPr marL="342900" lvl="0" indent="-190500" algn="just" rtl="0">
              <a:spcBef>
                <a:spcPts val="480"/>
              </a:spcBef>
              <a:spcAft>
                <a:spcPts val="0"/>
              </a:spcAft>
              <a:buClr>
                <a:schemeClr val="dk1"/>
              </a:buClr>
              <a:buSzPts val="2400"/>
              <a:buNone/>
            </a:pPr>
            <a:endParaRPr sz="2400">
              <a:solidFill>
                <a:srgbClr val="000000"/>
              </a:solidFill>
              <a:latin typeface="Roboto"/>
              <a:ea typeface="Roboto"/>
              <a:cs typeface="Roboto"/>
              <a:sym typeface="Roboto"/>
            </a:endParaRPr>
          </a:p>
          <a:p>
            <a:pPr marL="0" lvl="0" indent="0" algn="just" rtl="0">
              <a:spcBef>
                <a:spcPts val="480"/>
              </a:spcBef>
              <a:spcAft>
                <a:spcPts val="0"/>
              </a:spcAft>
              <a:buClr>
                <a:schemeClr val="dk1"/>
              </a:buClr>
              <a:buSzPts val="2400"/>
              <a:buNone/>
            </a:pPr>
            <a:endParaRPr sz="2400">
              <a:solidFill>
                <a:srgbClr val="000000"/>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1"/>
          <p:cNvSpPr txBox="1">
            <a:spLocks noGrp="1"/>
          </p:cNvSpPr>
          <p:nvPr>
            <p:ph type="title"/>
          </p:nvPr>
        </p:nvSpPr>
        <p:spPr>
          <a:xfrm>
            <a:off x="1403648" y="281286"/>
            <a:ext cx="598700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0B050"/>
                </a:solidFill>
              </a:rPr>
              <a:t>MANCANZA DI FIDUCIA</a:t>
            </a:r>
            <a:endParaRPr/>
          </a:p>
        </p:txBody>
      </p:sp>
      <p:sp>
        <p:nvSpPr>
          <p:cNvPr id="295" name="Google Shape;295;p21"/>
          <p:cNvSpPr txBox="1"/>
          <p:nvPr/>
        </p:nvSpPr>
        <p:spPr>
          <a:xfrm>
            <a:off x="220688" y="1424286"/>
            <a:ext cx="8352900" cy="5171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a:solidFill>
                  <a:srgbClr val="000000"/>
                </a:solidFill>
                <a:latin typeface="Calibri"/>
                <a:ea typeface="Calibri"/>
                <a:cs typeface="Calibri"/>
                <a:sym typeface="Calibri"/>
              </a:rPr>
              <a:t>Quando un bambino/a non si impegna, non ha fiducia in </a:t>
            </a:r>
            <a:r>
              <a:rPr lang="en-US" sz="2200">
                <a:latin typeface="Calibri"/>
                <a:ea typeface="Calibri"/>
                <a:cs typeface="Calibri"/>
                <a:sym typeface="Calibri"/>
              </a:rPr>
              <a:t>sé stesso/a.</a:t>
            </a:r>
            <a:r>
              <a:rPr lang="en-US" sz="2200">
                <a:solidFill>
                  <a:srgbClr val="000000"/>
                </a:solidFill>
                <a:latin typeface="Calibri"/>
                <a:ea typeface="Calibri"/>
                <a:cs typeface="Calibri"/>
                <a:sym typeface="Calibri"/>
              </a:rPr>
              <a:t> </a:t>
            </a:r>
            <a:endParaRPr/>
          </a:p>
          <a:p>
            <a:pPr marL="0" marR="0" lvl="0" indent="0" algn="just" rtl="0">
              <a:spcBef>
                <a:spcPts val="0"/>
              </a:spcBef>
              <a:spcAft>
                <a:spcPts val="0"/>
              </a:spcAft>
              <a:buNone/>
            </a:pPr>
            <a:r>
              <a:rPr lang="en-US" sz="2200">
                <a:solidFill>
                  <a:srgbClr val="000000"/>
                </a:solidFill>
                <a:latin typeface="Calibri"/>
                <a:ea typeface="Calibri"/>
                <a:cs typeface="Calibri"/>
                <a:sym typeface="Calibri"/>
              </a:rPr>
              <a:t>Pensa che la propria persona non ha valore ed è quindi inutile impegnarsi.</a:t>
            </a:r>
            <a:endParaRPr/>
          </a:p>
          <a:p>
            <a:pPr marL="0" marR="0" lvl="0" indent="0" algn="just" rtl="0">
              <a:spcBef>
                <a:spcPts val="0"/>
              </a:spcBef>
              <a:spcAft>
                <a:spcPts val="0"/>
              </a:spcAft>
              <a:buNone/>
            </a:pPr>
            <a:endParaRPr sz="2200">
              <a:solidFill>
                <a:srgbClr val="000000"/>
              </a:solidFill>
              <a:latin typeface="Calibri"/>
              <a:ea typeface="Calibri"/>
              <a:cs typeface="Calibri"/>
              <a:sym typeface="Calibri"/>
            </a:endParaRPr>
          </a:p>
          <a:p>
            <a:pPr marL="0" marR="0" lvl="0" indent="0" algn="just" rtl="0">
              <a:spcBef>
                <a:spcPts val="0"/>
              </a:spcBef>
              <a:spcAft>
                <a:spcPts val="0"/>
              </a:spcAft>
              <a:buNone/>
            </a:pPr>
            <a:r>
              <a:rPr lang="en-US" sz="2200">
                <a:solidFill>
                  <a:srgbClr val="000000"/>
                </a:solidFill>
                <a:latin typeface="Calibri"/>
                <a:ea typeface="Calibri"/>
                <a:cs typeface="Calibri"/>
                <a:sym typeface="Calibri"/>
              </a:rPr>
              <a:t>Gli adulti devono dimostrare di credere che siano in grado di farlo. </a:t>
            </a:r>
            <a:endParaRPr/>
          </a:p>
          <a:p>
            <a:pPr marL="0" marR="0" lvl="0" indent="0" algn="just" rtl="0">
              <a:spcBef>
                <a:spcPts val="0"/>
              </a:spcBef>
              <a:spcAft>
                <a:spcPts val="0"/>
              </a:spcAft>
              <a:buNone/>
            </a:pPr>
            <a:r>
              <a:rPr lang="en-US" sz="2200">
                <a:solidFill>
                  <a:srgbClr val="000000"/>
                </a:solidFill>
                <a:latin typeface="Calibri"/>
                <a:ea typeface="Calibri"/>
                <a:cs typeface="Calibri"/>
                <a:sym typeface="Calibri"/>
              </a:rPr>
              <a:t>Con il giusto equilibrio bisogna </a:t>
            </a:r>
            <a:r>
              <a:rPr lang="en-US" sz="2200">
                <a:latin typeface="Calibri"/>
                <a:ea typeface="Calibri"/>
                <a:cs typeface="Calibri"/>
                <a:sym typeface="Calibri"/>
              </a:rPr>
              <a:t>incoraggiare</a:t>
            </a:r>
            <a:r>
              <a:rPr lang="en-US" sz="2200">
                <a:solidFill>
                  <a:srgbClr val="000000"/>
                </a:solidFill>
                <a:latin typeface="Calibri"/>
                <a:ea typeface="Calibri"/>
                <a:cs typeface="Calibri"/>
                <a:sym typeface="Calibri"/>
              </a:rPr>
              <a:t> il bambino e ridurre la sensazione di difficoltà nel portare a termine un determinato compito.</a:t>
            </a:r>
            <a:endParaRPr/>
          </a:p>
          <a:p>
            <a:pPr marL="0" marR="0" lvl="0" indent="0" algn="just" rtl="0">
              <a:spcBef>
                <a:spcPts val="0"/>
              </a:spcBef>
              <a:spcAft>
                <a:spcPts val="0"/>
              </a:spcAft>
              <a:buNone/>
            </a:pPr>
            <a:endParaRPr sz="2200">
              <a:solidFill>
                <a:srgbClr val="000000"/>
              </a:solidFill>
              <a:latin typeface="Calibri"/>
              <a:ea typeface="Calibri"/>
              <a:cs typeface="Calibri"/>
              <a:sym typeface="Calibri"/>
            </a:endParaRPr>
          </a:p>
          <a:p>
            <a:pPr marL="0" marR="0" lvl="0" indent="0" algn="just" rtl="0">
              <a:spcBef>
                <a:spcPts val="0"/>
              </a:spcBef>
              <a:spcAft>
                <a:spcPts val="0"/>
              </a:spcAft>
              <a:buNone/>
            </a:pPr>
            <a:r>
              <a:rPr lang="en-US" sz="2200">
                <a:solidFill>
                  <a:srgbClr val="000000"/>
                </a:solidFill>
                <a:latin typeface="Calibri"/>
                <a:ea typeface="Calibri"/>
                <a:cs typeface="Calibri"/>
                <a:sym typeface="Calibri"/>
              </a:rPr>
              <a:t>Per esempio suddividendo il compito in piccoli passi:</a:t>
            </a:r>
            <a:endParaRPr/>
          </a:p>
          <a:p>
            <a:pPr marL="0" marR="0" lvl="0" indent="0" algn="just" rtl="0">
              <a:spcBef>
                <a:spcPts val="0"/>
              </a:spcBef>
              <a:spcAft>
                <a:spcPts val="0"/>
              </a:spcAft>
              <a:buNone/>
            </a:pPr>
            <a:endParaRPr sz="2200">
              <a:solidFill>
                <a:srgbClr val="000000"/>
              </a:solidFill>
              <a:latin typeface="Calibri"/>
              <a:ea typeface="Calibri"/>
              <a:cs typeface="Calibri"/>
              <a:sym typeface="Calibri"/>
            </a:endParaRPr>
          </a:p>
          <a:p>
            <a:pPr marL="0" marR="0" lvl="0" indent="0" algn="just" rtl="0">
              <a:spcBef>
                <a:spcPts val="0"/>
              </a:spcBef>
              <a:spcAft>
                <a:spcPts val="0"/>
              </a:spcAft>
              <a:buNone/>
            </a:pPr>
            <a:r>
              <a:rPr lang="en-US" sz="2200">
                <a:solidFill>
                  <a:srgbClr val="000000"/>
                </a:solidFill>
                <a:latin typeface="Calibri"/>
                <a:ea typeface="Calibri"/>
                <a:cs typeface="Calibri"/>
                <a:sym typeface="Calibri"/>
              </a:rPr>
              <a:t>Estrarre i quaderni, </a:t>
            </a:r>
            <a:endParaRPr/>
          </a:p>
          <a:p>
            <a:pPr marL="0" marR="0" lvl="0" indent="0" algn="just" rtl="0">
              <a:spcBef>
                <a:spcPts val="0"/>
              </a:spcBef>
              <a:spcAft>
                <a:spcPts val="0"/>
              </a:spcAft>
              <a:buNone/>
            </a:pPr>
            <a:r>
              <a:rPr lang="en-US" sz="2200">
                <a:solidFill>
                  <a:srgbClr val="000000"/>
                </a:solidFill>
                <a:latin typeface="Calibri"/>
                <a:ea typeface="Calibri"/>
                <a:cs typeface="Calibri"/>
                <a:sym typeface="Calibri"/>
              </a:rPr>
              <a:t>rivedere i compiti da svolgere, </a:t>
            </a:r>
            <a:endParaRPr/>
          </a:p>
          <a:p>
            <a:pPr marL="0" marR="0" lvl="0" indent="0" algn="just" rtl="0">
              <a:spcBef>
                <a:spcPts val="0"/>
              </a:spcBef>
              <a:spcAft>
                <a:spcPts val="0"/>
              </a:spcAft>
              <a:buNone/>
            </a:pPr>
            <a:r>
              <a:rPr lang="en-US" sz="2200">
                <a:solidFill>
                  <a:srgbClr val="000000"/>
                </a:solidFill>
                <a:latin typeface="Calibri"/>
                <a:ea typeface="Calibri"/>
                <a:cs typeface="Calibri"/>
                <a:sym typeface="Calibri"/>
              </a:rPr>
              <a:t>scegliere da dove iniziare a fare i compiti, </a:t>
            </a:r>
            <a:endParaRPr/>
          </a:p>
          <a:p>
            <a:pPr marL="0" marR="0" lvl="0" indent="0" algn="just" rtl="0">
              <a:spcBef>
                <a:spcPts val="0"/>
              </a:spcBef>
              <a:spcAft>
                <a:spcPts val="0"/>
              </a:spcAft>
              <a:buNone/>
            </a:pPr>
            <a:r>
              <a:rPr lang="en-US" sz="2200">
                <a:solidFill>
                  <a:srgbClr val="000000"/>
                </a:solidFill>
                <a:latin typeface="Calibri"/>
                <a:ea typeface="Calibri"/>
                <a:cs typeface="Calibri"/>
                <a:sym typeface="Calibri"/>
              </a:rPr>
              <a:t>leggere le istruzioni, </a:t>
            </a:r>
            <a:endParaRPr/>
          </a:p>
          <a:p>
            <a:pPr marL="0" marR="0" lvl="0" indent="0" algn="just" rtl="0">
              <a:spcBef>
                <a:spcPts val="0"/>
              </a:spcBef>
              <a:spcAft>
                <a:spcPts val="0"/>
              </a:spcAft>
              <a:buNone/>
            </a:pPr>
            <a:r>
              <a:rPr lang="en-US" sz="2200">
                <a:solidFill>
                  <a:srgbClr val="000000"/>
                </a:solidFill>
                <a:latin typeface="Calibri"/>
                <a:ea typeface="Calibri"/>
                <a:cs typeface="Calibri"/>
                <a:sym typeface="Calibri"/>
              </a:rPr>
              <a:t>scrivere le risposte.</a:t>
            </a:r>
            <a:endParaRPr/>
          </a:p>
        </p:txBody>
      </p:sp>
      <p:pic>
        <p:nvPicPr>
          <p:cNvPr id="296" name="Google Shape;296;p21" descr="Dziecko z Grochy kropkami"/>
          <p:cNvPicPr preferRelativeResize="0"/>
          <p:nvPr/>
        </p:nvPicPr>
        <p:blipFill rotWithShape="1">
          <a:blip r:embed="rId3">
            <a:alphaModFix/>
          </a:blip>
          <a:srcRect/>
          <a:stretch/>
        </p:blipFill>
        <p:spPr>
          <a:xfrm>
            <a:off x="5940152" y="4755083"/>
            <a:ext cx="3203848" cy="21380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0B050"/>
                </a:solidFill>
              </a:rPr>
              <a:t>Cosa fare?</a:t>
            </a:r>
            <a:endParaRPr b="1">
              <a:solidFill>
                <a:srgbClr val="00B050"/>
              </a:solidFill>
            </a:endParaRPr>
          </a:p>
        </p:txBody>
      </p:sp>
      <p:sp>
        <p:nvSpPr>
          <p:cNvPr id="302" name="Google Shape;302;p22"/>
          <p:cNvSpPr txBox="1">
            <a:spLocks noGrp="1"/>
          </p:cNvSpPr>
          <p:nvPr>
            <p:ph type="body" idx="1"/>
          </p:nvPr>
        </p:nvSpPr>
        <p:spPr>
          <a:xfrm>
            <a:off x="0" y="1412876"/>
            <a:ext cx="8964488" cy="4983162"/>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rgbClr val="000000"/>
              </a:buClr>
              <a:buSzPts val="2600"/>
              <a:buChar char="•"/>
            </a:pPr>
            <a:r>
              <a:rPr lang="en-US" sz="2600" i="1">
                <a:solidFill>
                  <a:srgbClr val="000000"/>
                </a:solidFill>
              </a:rPr>
              <a:t>Possiamo dire: "Non devi fare tutti i compiti per ora, tira fuori i quaderni e segna quello che vi è stato assegnato. Ci vorranno 2 minuti".</a:t>
            </a:r>
            <a:endParaRPr/>
          </a:p>
          <a:p>
            <a:pPr marL="342900" lvl="0" indent="-177800" algn="just" rtl="0">
              <a:spcBef>
                <a:spcPts val="520"/>
              </a:spcBef>
              <a:spcAft>
                <a:spcPts val="0"/>
              </a:spcAft>
              <a:buClr>
                <a:schemeClr val="dk1"/>
              </a:buClr>
              <a:buSzPts val="2600"/>
              <a:buNone/>
            </a:pPr>
            <a:endParaRPr sz="2600">
              <a:solidFill>
                <a:srgbClr val="000000"/>
              </a:solidFill>
            </a:endParaRPr>
          </a:p>
          <a:p>
            <a:pPr marL="342900" lvl="0" indent="-342900" algn="just" rtl="0">
              <a:spcBef>
                <a:spcPts val="520"/>
              </a:spcBef>
              <a:spcAft>
                <a:spcPts val="0"/>
              </a:spcAft>
              <a:buClr>
                <a:srgbClr val="000000"/>
              </a:buClr>
              <a:buSzPts val="2600"/>
              <a:buChar char="•"/>
            </a:pPr>
            <a:r>
              <a:rPr lang="en-US" sz="2600">
                <a:solidFill>
                  <a:srgbClr val="000000"/>
                </a:solidFill>
              </a:rPr>
              <a:t>Con queste parole, incoraggiamo il bambino a lavorare e riduciamo la sensazione di difficoltà nel portare a termine un determinato compito.</a:t>
            </a:r>
            <a:endParaRPr/>
          </a:p>
          <a:p>
            <a:pPr marL="342900" lvl="0" indent="-177800" algn="just" rtl="0">
              <a:spcBef>
                <a:spcPts val="520"/>
              </a:spcBef>
              <a:spcAft>
                <a:spcPts val="0"/>
              </a:spcAft>
              <a:buClr>
                <a:schemeClr val="dk1"/>
              </a:buClr>
              <a:buSzPts val="2600"/>
              <a:buNone/>
            </a:pPr>
            <a:endParaRPr sz="2600">
              <a:solidFill>
                <a:srgbClr val="000000"/>
              </a:solidFill>
            </a:endParaRPr>
          </a:p>
          <a:p>
            <a:pPr marL="342900" lvl="0" indent="-342900" algn="just" rtl="0">
              <a:spcBef>
                <a:spcPts val="520"/>
              </a:spcBef>
              <a:spcAft>
                <a:spcPts val="0"/>
              </a:spcAft>
              <a:buClr>
                <a:srgbClr val="000000"/>
              </a:buClr>
              <a:buSzPts val="2600"/>
              <a:buChar char="•"/>
            </a:pPr>
            <a:r>
              <a:rPr lang="en-US" sz="2600" i="1">
                <a:solidFill>
                  <a:srgbClr val="000000"/>
                </a:solidFill>
              </a:rPr>
              <a:t>"Ti ricordi quando abbiamo imparato la tavola delle moltiplicazioni in terza elementare? Anche all'inizio sembrava difficile". "Tutto è difficile prima di diventare facile".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23" descr="Obraz zawierający tekst, tablica, osoba, w paski&#10;&#10;Opis wygenerowany automatycznie"/>
          <p:cNvPicPr preferRelativeResize="0"/>
          <p:nvPr/>
        </p:nvPicPr>
        <p:blipFill rotWithShape="1">
          <a:blip r:embed="rId3">
            <a:alphaModFix/>
          </a:blip>
          <a:srcRect/>
          <a:stretch/>
        </p:blipFill>
        <p:spPr>
          <a:xfrm>
            <a:off x="112730" y="1184354"/>
            <a:ext cx="3121152" cy="2081784"/>
          </a:xfrm>
          <a:prstGeom prst="rect">
            <a:avLst/>
          </a:prstGeom>
          <a:noFill/>
          <a:ln>
            <a:noFill/>
          </a:ln>
        </p:spPr>
      </p:pic>
      <p:pic>
        <p:nvPicPr>
          <p:cNvPr id="308" name="Google Shape;308;p23" descr="braz zawierający tekst, drzewo, zewnętrzne, trawa&#10;&#10;Opis wygenerowany automatycznie"/>
          <p:cNvPicPr preferRelativeResize="0"/>
          <p:nvPr/>
        </p:nvPicPr>
        <p:blipFill rotWithShape="1">
          <a:blip r:embed="rId4">
            <a:alphaModFix/>
          </a:blip>
          <a:srcRect/>
          <a:stretch/>
        </p:blipFill>
        <p:spPr>
          <a:xfrm>
            <a:off x="4801742" y="3786020"/>
            <a:ext cx="4034047" cy="2914599"/>
          </a:xfrm>
          <a:prstGeom prst="rect">
            <a:avLst/>
          </a:prstGeom>
          <a:noFill/>
          <a:ln>
            <a:noFill/>
          </a:ln>
        </p:spPr>
      </p:pic>
      <p:pic>
        <p:nvPicPr>
          <p:cNvPr id="309" name="Google Shape;309;p23" descr="Obraz zawierający tekst&#10;&#10;Opis wygenerowany automatycznie"/>
          <p:cNvPicPr preferRelativeResize="0"/>
          <p:nvPr/>
        </p:nvPicPr>
        <p:blipFill rotWithShape="1">
          <a:blip r:embed="rId5">
            <a:alphaModFix/>
          </a:blip>
          <a:srcRect/>
          <a:stretch/>
        </p:blipFill>
        <p:spPr>
          <a:xfrm>
            <a:off x="5729187" y="1267770"/>
            <a:ext cx="2984239" cy="1862165"/>
          </a:xfrm>
          <a:prstGeom prst="rect">
            <a:avLst/>
          </a:prstGeom>
          <a:noFill/>
          <a:ln>
            <a:noFill/>
          </a:ln>
        </p:spPr>
      </p:pic>
      <p:pic>
        <p:nvPicPr>
          <p:cNvPr id="310" name="Google Shape;310;p23" descr="Obraz zawierający różowy, zewnętrzne, sport, tenis&#10;&#10;Opis wygenerowany automatycznie"/>
          <p:cNvPicPr preferRelativeResize="0"/>
          <p:nvPr/>
        </p:nvPicPr>
        <p:blipFill rotWithShape="1">
          <a:blip r:embed="rId6">
            <a:alphaModFix/>
          </a:blip>
          <a:srcRect/>
          <a:stretch/>
        </p:blipFill>
        <p:spPr>
          <a:xfrm>
            <a:off x="3510344" y="431363"/>
            <a:ext cx="2280836" cy="2954560"/>
          </a:xfrm>
          <a:prstGeom prst="rect">
            <a:avLst/>
          </a:prstGeom>
          <a:noFill/>
          <a:ln>
            <a:noFill/>
          </a:ln>
        </p:spPr>
      </p:pic>
      <p:pic>
        <p:nvPicPr>
          <p:cNvPr id="311" name="Google Shape;311;p23" descr="Odtwarzanie dzieci"/>
          <p:cNvPicPr preferRelativeResize="0"/>
          <p:nvPr/>
        </p:nvPicPr>
        <p:blipFill rotWithShape="1">
          <a:blip r:embed="rId7">
            <a:alphaModFix/>
          </a:blip>
          <a:srcRect/>
          <a:stretch/>
        </p:blipFill>
        <p:spPr>
          <a:xfrm>
            <a:off x="467544" y="3787781"/>
            <a:ext cx="4285132" cy="2856388"/>
          </a:xfrm>
          <a:prstGeom prst="rect">
            <a:avLst/>
          </a:prstGeom>
          <a:noFill/>
          <a:ln>
            <a:noFill/>
          </a:ln>
        </p:spPr>
      </p:pic>
      <p:sp>
        <p:nvSpPr>
          <p:cNvPr id="312" name="Google Shape;312;p23"/>
          <p:cNvSpPr txBox="1"/>
          <p:nvPr/>
        </p:nvSpPr>
        <p:spPr>
          <a:xfrm>
            <a:off x="323528" y="282898"/>
            <a:ext cx="78488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Quali predisposizioni ha vostro figlio?</a:t>
            </a:r>
            <a:endParaRPr sz="3200" b="1">
              <a:solidFill>
                <a:schemeClr val="dk1"/>
              </a:solidFill>
              <a:latin typeface="Calibri"/>
              <a:ea typeface="Calibri"/>
              <a:cs typeface="Calibri"/>
              <a:sym typeface="Calibri"/>
            </a:endParaRPr>
          </a:p>
        </p:txBody>
      </p:sp>
      <p:sp>
        <p:nvSpPr>
          <p:cNvPr id="313" name="Google Shape;313;p23"/>
          <p:cNvSpPr txBox="1"/>
          <p:nvPr/>
        </p:nvSpPr>
        <p:spPr>
          <a:xfrm>
            <a:off x="1673306" y="3322563"/>
            <a:ext cx="74585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Cosa viene facile e naturale a vostro figlio?</a:t>
            </a:r>
            <a:endParaRPr sz="2800" b="1">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TEMPERAMENTO</a:t>
            </a:r>
            <a:endParaRPr b="1">
              <a:solidFill>
                <a:srgbClr val="4F6128"/>
              </a:solidFill>
            </a:endParaRPr>
          </a:p>
        </p:txBody>
      </p:sp>
      <p:sp>
        <p:nvSpPr>
          <p:cNvPr id="319" name="Google Shape;319;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228600" lvl="0" indent="-228600" algn="just" rtl="0">
              <a:lnSpc>
                <a:spcPct val="115000"/>
              </a:lnSpc>
              <a:spcBef>
                <a:spcPts val="0"/>
              </a:spcBef>
              <a:spcAft>
                <a:spcPts val="0"/>
              </a:spcAft>
              <a:buClr>
                <a:schemeClr val="dk1"/>
              </a:buClr>
              <a:buSzPts val="3200"/>
              <a:buChar char="•"/>
            </a:pPr>
            <a:r>
              <a:rPr lang="en-US"/>
              <a:t>Il temperamento è un elemento importante della nostra personalità, della nostra natura, che rimane invariata nel corso della vita.</a:t>
            </a:r>
            <a:endParaRPr/>
          </a:p>
          <a:p>
            <a:pPr marL="228600" lvl="0" indent="-228600" algn="just" rtl="0">
              <a:lnSpc>
                <a:spcPct val="115000"/>
              </a:lnSpc>
              <a:spcBef>
                <a:spcPts val="1640"/>
              </a:spcBef>
              <a:spcAft>
                <a:spcPts val="0"/>
              </a:spcAft>
              <a:buClr>
                <a:schemeClr val="dk1"/>
              </a:buClr>
              <a:buSzPts val="3200"/>
              <a:buChar char="•"/>
            </a:pPr>
            <a:r>
              <a:rPr lang="en-US"/>
              <a:t>(velocità e intensità di reazione, mobilità, alta e bassa energia, maggiore o minore suscettibilità alla fatica, maggiore o minore resistenza allo stress, bassa o alta sensibilità)</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a:t>Tipi di temperamento:</a:t>
            </a:r>
            <a:endParaRPr/>
          </a:p>
        </p:txBody>
      </p:sp>
      <p:sp>
        <p:nvSpPr>
          <p:cNvPr id="325" name="Google Shape;325;p25"/>
          <p:cNvSpPr txBox="1">
            <a:spLocks noGrp="1"/>
          </p:cNvSpPr>
          <p:nvPr>
            <p:ph type="body" idx="1"/>
          </p:nvPr>
        </p:nvSpPr>
        <p:spPr>
          <a:xfrm>
            <a:off x="457200" y="1731665"/>
            <a:ext cx="5338936" cy="269289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31859B"/>
              </a:buClr>
              <a:buSzPts val="4800"/>
              <a:buChar char="•"/>
            </a:pPr>
            <a:r>
              <a:rPr lang="en-US" sz="4800" b="1">
                <a:solidFill>
                  <a:srgbClr val="31859B"/>
                </a:solidFill>
              </a:rPr>
              <a:t>Sanguigno</a:t>
            </a:r>
            <a:endParaRPr sz="4800" b="1">
              <a:solidFill>
                <a:srgbClr val="31859B"/>
              </a:solidFill>
            </a:endParaRPr>
          </a:p>
          <a:p>
            <a:pPr marL="342900" lvl="0" indent="-342900" algn="l" rtl="0">
              <a:spcBef>
                <a:spcPts val="960"/>
              </a:spcBef>
              <a:spcAft>
                <a:spcPts val="0"/>
              </a:spcAft>
              <a:buClr>
                <a:srgbClr val="FF0000"/>
              </a:buClr>
              <a:buSzPts val="4800"/>
              <a:buChar char="•"/>
            </a:pPr>
            <a:r>
              <a:rPr lang="en-US" sz="4800" b="1">
                <a:solidFill>
                  <a:srgbClr val="FF0000"/>
                </a:solidFill>
              </a:rPr>
              <a:t>Collerico</a:t>
            </a:r>
            <a:endParaRPr sz="4800" b="1">
              <a:solidFill>
                <a:srgbClr val="FF0000"/>
              </a:solidFill>
            </a:endParaRPr>
          </a:p>
          <a:p>
            <a:pPr marL="342900" lvl="0" indent="-342900" algn="l" rtl="0">
              <a:spcBef>
                <a:spcPts val="960"/>
              </a:spcBef>
              <a:spcAft>
                <a:spcPts val="0"/>
              </a:spcAft>
              <a:buClr>
                <a:srgbClr val="00B050"/>
              </a:buClr>
              <a:buSzPts val="4800"/>
              <a:buChar char="•"/>
            </a:pPr>
            <a:r>
              <a:rPr lang="en-US" sz="4800" b="1">
                <a:solidFill>
                  <a:srgbClr val="00B050"/>
                </a:solidFill>
              </a:rPr>
              <a:t>Melanconico</a:t>
            </a:r>
            <a:endParaRPr sz="4800" b="1">
              <a:solidFill>
                <a:srgbClr val="00B050"/>
              </a:solidFill>
            </a:endParaRPr>
          </a:p>
          <a:p>
            <a:pPr marL="342900" lvl="0" indent="-342900" algn="l" rtl="0">
              <a:spcBef>
                <a:spcPts val="960"/>
              </a:spcBef>
              <a:spcAft>
                <a:spcPts val="0"/>
              </a:spcAft>
              <a:buClr>
                <a:srgbClr val="FFC000"/>
              </a:buClr>
              <a:buSzPts val="4800"/>
              <a:buChar char="•"/>
            </a:pPr>
            <a:r>
              <a:rPr lang="en-US" sz="4800" b="1">
                <a:solidFill>
                  <a:srgbClr val="FFC000"/>
                </a:solidFill>
              </a:rPr>
              <a:t>Flemmatico </a:t>
            </a:r>
            <a:endParaRPr/>
          </a:p>
        </p:txBody>
      </p:sp>
      <p:pic>
        <p:nvPicPr>
          <p:cNvPr id="326" name="Google Shape;326;p25"/>
          <p:cNvPicPr preferRelativeResize="0"/>
          <p:nvPr/>
        </p:nvPicPr>
        <p:blipFill rotWithShape="1">
          <a:blip r:embed="rId3">
            <a:alphaModFix/>
          </a:blip>
          <a:srcRect/>
          <a:stretch/>
        </p:blipFill>
        <p:spPr>
          <a:xfrm>
            <a:off x="4247456" y="3698726"/>
            <a:ext cx="4896544" cy="3143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6"/>
          <p:cNvSpPr txBox="1">
            <a:spLocks noGrp="1"/>
          </p:cNvSpPr>
          <p:nvPr>
            <p:ph type="body" idx="1"/>
          </p:nvPr>
        </p:nvSpPr>
        <p:spPr>
          <a:xfrm>
            <a:off x="7910" y="1537718"/>
            <a:ext cx="8884569" cy="4929411"/>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chemeClr val="dk1"/>
              </a:buClr>
              <a:buSzPts val="3200"/>
              <a:buChar char="•"/>
            </a:pPr>
            <a:r>
              <a:rPr lang="en-US" sz="3200"/>
              <a:t>Ottimista, capace di attrarre le persone, aperto e spontaneo, ha un buon senso dell'umorismo e molta energia.</a:t>
            </a:r>
            <a:endParaRPr/>
          </a:p>
          <a:p>
            <a:pPr marL="342900" lvl="0" indent="-342900" algn="just" rtl="0">
              <a:spcBef>
                <a:spcPts val="640"/>
              </a:spcBef>
              <a:spcAft>
                <a:spcPts val="0"/>
              </a:spcAft>
              <a:buClr>
                <a:schemeClr val="dk1"/>
              </a:buClr>
              <a:buSzPts val="3200"/>
              <a:buChar char="•"/>
            </a:pPr>
            <a:r>
              <a:rPr lang="en-US" sz="3200"/>
              <a:t>Loquace, curioso. Vive giorno per giorno. È l'anima della festa. Fa amicizia facilmente.</a:t>
            </a:r>
            <a:endParaRPr/>
          </a:p>
          <a:p>
            <a:pPr marL="342900" lvl="0" indent="-342900" algn="just" rtl="0">
              <a:spcBef>
                <a:spcPts val="640"/>
              </a:spcBef>
              <a:spcAft>
                <a:spcPts val="0"/>
              </a:spcAft>
              <a:buClr>
                <a:schemeClr val="dk1"/>
              </a:buClr>
              <a:buSzPts val="3200"/>
              <a:buChar char="•"/>
            </a:pPr>
            <a:r>
              <a:rPr lang="en-US" sz="3200"/>
              <a:t>Non si arrabbia, ama essere al centro dell'attenzione e si scusa in fretta.</a:t>
            </a:r>
            <a:endParaRPr/>
          </a:p>
          <a:p>
            <a:pPr marL="342900" lvl="0" indent="-342900" algn="just" rtl="0">
              <a:spcBef>
                <a:spcPts val="640"/>
              </a:spcBef>
              <a:spcAft>
                <a:spcPts val="0"/>
              </a:spcAft>
              <a:buClr>
                <a:schemeClr val="dk1"/>
              </a:buClr>
              <a:buSzPts val="3200"/>
              <a:buChar char="•"/>
            </a:pPr>
            <a:r>
              <a:rPr lang="en-US" sz="3200"/>
              <a:t>È un tipo di persona che si fa notare.</a:t>
            </a:r>
            <a:endParaRPr/>
          </a:p>
        </p:txBody>
      </p:sp>
      <p:sp>
        <p:nvSpPr>
          <p:cNvPr id="332" name="Google Shape;332;p26"/>
          <p:cNvSpPr txBox="1"/>
          <p:nvPr/>
        </p:nvSpPr>
        <p:spPr>
          <a:xfrm>
            <a:off x="2982652" y="404664"/>
            <a:ext cx="3178696" cy="7920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rgbClr val="31859B"/>
                </a:solidFill>
                <a:latin typeface="Calibri"/>
                <a:ea typeface="Calibri"/>
                <a:cs typeface="Calibri"/>
                <a:sym typeface="Calibri"/>
              </a:rPr>
              <a:t>Sanguigno</a:t>
            </a:r>
            <a:endParaRPr sz="5400">
              <a:solidFill>
                <a:srgbClr val="31859B"/>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7"/>
          <p:cNvSpPr txBox="1">
            <a:spLocks noGrp="1"/>
          </p:cNvSpPr>
          <p:nvPr>
            <p:ph type="title"/>
          </p:nvPr>
        </p:nvSpPr>
        <p:spPr>
          <a:xfrm>
            <a:off x="457200" y="404664"/>
            <a:ext cx="8229600" cy="14176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a:solidFill>
                  <a:srgbClr val="FF0000"/>
                </a:solidFill>
              </a:rPr>
              <a:t>Collerico</a:t>
            </a:r>
            <a:endParaRPr sz="5400" b="1">
              <a:solidFill>
                <a:srgbClr val="FF0000"/>
              </a:solidFill>
            </a:endParaRPr>
          </a:p>
        </p:txBody>
      </p:sp>
      <p:sp>
        <p:nvSpPr>
          <p:cNvPr id="338" name="Google Shape;338;p27"/>
          <p:cNvSpPr txBox="1">
            <a:spLocks noGrp="1"/>
          </p:cNvSpPr>
          <p:nvPr>
            <p:ph type="body" idx="1"/>
          </p:nvPr>
        </p:nvSpPr>
        <p:spPr>
          <a:xfrm>
            <a:off x="215516" y="2060849"/>
            <a:ext cx="8712968" cy="3024336"/>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chemeClr val="dk1"/>
              </a:buClr>
              <a:buSzPts val="3600"/>
              <a:buChar char="•"/>
            </a:pPr>
            <a:r>
              <a:rPr lang="en-US" sz="3600"/>
              <a:t>Orientato all'azione, leader.</a:t>
            </a:r>
            <a:endParaRPr/>
          </a:p>
          <a:p>
            <a:pPr marL="342900" lvl="0" indent="-342900" algn="just" rtl="0">
              <a:spcBef>
                <a:spcPts val="720"/>
              </a:spcBef>
              <a:spcAft>
                <a:spcPts val="0"/>
              </a:spcAft>
              <a:buClr>
                <a:schemeClr val="dk1"/>
              </a:buClr>
              <a:buSzPts val="3600"/>
              <a:buChar char="•"/>
            </a:pPr>
            <a:r>
              <a:rPr lang="en-US" sz="3600"/>
              <a:t>Rispettato dalle persone.</a:t>
            </a:r>
            <a:endParaRPr/>
          </a:p>
          <a:p>
            <a:pPr marL="342900" lvl="0" indent="-342900" algn="just" rtl="0">
              <a:spcBef>
                <a:spcPts val="720"/>
              </a:spcBef>
              <a:spcAft>
                <a:spcPts val="0"/>
              </a:spcAft>
              <a:buClr>
                <a:schemeClr val="dk1"/>
              </a:buClr>
              <a:buSzPts val="3600"/>
              <a:buChar char="•"/>
            </a:pPr>
            <a:r>
              <a:rPr lang="en-US" sz="3600"/>
              <a:t>Buon organizzatore.</a:t>
            </a:r>
            <a:endParaRPr/>
          </a:p>
          <a:p>
            <a:pPr marL="342900" lvl="0" indent="-342900" algn="just" rtl="0">
              <a:spcBef>
                <a:spcPts val="720"/>
              </a:spcBef>
              <a:spcAft>
                <a:spcPts val="0"/>
              </a:spcAft>
              <a:buClr>
                <a:schemeClr val="dk1"/>
              </a:buClr>
              <a:buSzPts val="3600"/>
              <a:buChar char="•"/>
            </a:pPr>
            <a:r>
              <a:rPr lang="en-US" sz="3600"/>
              <a:t>Capace di assegnare i compiti (delegare).</a:t>
            </a:r>
            <a:endParaRPr/>
          </a:p>
          <a:p>
            <a:pPr marL="342900" lvl="0" indent="-342900" algn="just" rtl="0">
              <a:spcBef>
                <a:spcPts val="720"/>
              </a:spcBef>
              <a:spcAft>
                <a:spcPts val="0"/>
              </a:spcAft>
              <a:buClr>
                <a:schemeClr val="dk1"/>
              </a:buClr>
              <a:buSzPts val="3600"/>
              <a:buChar char="•"/>
            </a:pPr>
            <a:r>
              <a:rPr lang="en-US" sz="3600"/>
              <a:t>Impaziente ed esplosivo.</a:t>
            </a:r>
            <a:endParaRPr sz="3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8"/>
          <p:cNvSpPr txBox="1">
            <a:spLocks noGrp="1"/>
          </p:cNvSpPr>
          <p:nvPr>
            <p:ph type="title"/>
          </p:nvPr>
        </p:nvSpPr>
        <p:spPr>
          <a:xfrm>
            <a:off x="457200" y="404664"/>
            <a:ext cx="8229600" cy="62068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a:solidFill>
                  <a:srgbClr val="00B050"/>
                </a:solidFill>
              </a:rPr>
              <a:t>Melanconico</a:t>
            </a:r>
            <a:endParaRPr sz="5400">
              <a:solidFill>
                <a:srgbClr val="00B050"/>
              </a:solidFill>
            </a:endParaRPr>
          </a:p>
        </p:txBody>
      </p:sp>
      <p:sp>
        <p:nvSpPr>
          <p:cNvPr id="344" name="Google Shape;344;p28"/>
          <p:cNvSpPr txBox="1">
            <a:spLocks noGrp="1"/>
          </p:cNvSpPr>
          <p:nvPr>
            <p:ph type="body" idx="1"/>
          </p:nvPr>
        </p:nvSpPr>
        <p:spPr>
          <a:xfrm>
            <a:off x="94116" y="1556792"/>
            <a:ext cx="8579296" cy="550547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Pensatore e pessimista</a:t>
            </a:r>
            <a:endParaRPr/>
          </a:p>
          <a:p>
            <a:pPr marL="342900" lvl="0" indent="-342900" algn="l" rtl="0">
              <a:spcBef>
                <a:spcPts val="640"/>
              </a:spcBef>
              <a:spcAft>
                <a:spcPts val="0"/>
              </a:spcAft>
              <a:buClr>
                <a:schemeClr val="dk1"/>
              </a:buClr>
              <a:buSzPts val="3200"/>
              <a:buChar char="•"/>
            </a:pPr>
            <a:r>
              <a:rPr lang="en-US"/>
              <a:t>Spesso sensibile alla bellezza, alla musica.</a:t>
            </a:r>
            <a:endParaRPr/>
          </a:p>
          <a:p>
            <a:pPr marL="342900" lvl="0" indent="-342900" algn="l" rtl="0">
              <a:spcBef>
                <a:spcPts val="640"/>
              </a:spcBef>
              <a:spcAft>
                <a:spcPts val="0"/>
              </a:spcAft>
              <a:buClr>
                <a:schemeClr val="dk1"/>
              </a:buClr>
              <a:buSzPts val="3200"/>
              <a:buChar char="•"/>
            </a:pPr>
            <a:r>
              <a:rPr lang="en-US"/>
              <a:t>Sognatore.</a:t>
            </a:r>
            <a:endParaRPr/>
          </a:p>
          <a:p>
            <a:pPr marL="342900" lvl="0" indent="-342900" algn="l" rtl="0">
              <a:spcBef>
                <a:spcPts val="640"/>
              </a:spcBef>
              <a:spcAft>
                <a:spcPts val="0"/>
              </a:spcAft>
              <a:buClr>
                <a:schemeClr val="dk1"/>
              </a:buClr>
              <a:buSzPts val="3200"/>
              <a:buChar char="•"/>
            </a:pPr>
            <a:r>
              <a:rPr lang="en-US"/>
              <a:t>Molto sensibile ai bisogni degli altri, dedito e coscienzioso.</a:t>
            </a:r>
            <a:endParaRPr/>
          </a:p>
          <a:p>
            <a:pPr marL="342900" lvl="0" indent="-342900" algn="l" rtl="0">
              <a:spcBef>
                <a:spcPts val="640"/>
              </a:spcBef>
              <a:spcAft>
                <a:spcPts val="0"/>
              </a:spcAft>
              <a:buClr>
                <a:schemeClr val="dk1"/>
              </a:buClr>
              <a:buSzPts val="3200"/>
              <a:buChar char="•"/>
            </a:pPr>
            <a:r>
              <a:rPr lang="en-US"/>
              <a:t>Sceglie con cura gli amici, diffidente.</a:t>
            </a:r>
            <a:endParaRPr/>
          </a:p>
          <a:p>
            <a:pPr marL="342900" lvl="0" indent="-342900" algn="l" rtl="0">
              <a:spcBef>
                <a:spcPts val="640"/>
              </a:spcBef>
              <a:spcAft>
                <a:spcPts val="0"/>
              </a:spcAft>
              <a:buClr>
                <a:schemeClr val="dk1"/>
              </a:buClr>
              <a:buSzPts val="3200"/>
              <a:buChar char="•"/>
            </a:pPr>
            <a:r>
              <a:rPr lang="en-US"/>
              <a:t>Introverso.</a:t>
            </a:r>
            <a:endParaRPr/>
          </a:p>
          <a:p>
            <a:pPr marL="342900" lvl="0" indent="-342900" algn="l" rtl="0">
              <a:spcBef>
                <a:spcPts val="640"/>
              </a:spcBef>
              <a:spcAft>
                <a:spcPts val="0"/>
              </a:spcAft>
              <a:buClr>
                <a:schemeClr val="dk1"/>
              </a:buClr>
              <a:buSzPts val="3200"/>
              <a:buChar char="•"/>
            </a:pPr>
            <a:r>
              <a:rPr lang="en-US"/>
              <a:t>Persistente e preciso, ordinato.</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9"/>
          <p:cNvSpPr txBox="1">
            <a:spLocks noGrp="1"/>
          </p:cNvSpPr>
          <p:nvPr>
            <p:ph type="title"/>
          </p:nvPr>
        </p:nvSpPr>
        <p:spPr>
          <a:xfrm>
            <a:off x="457200" y="0"/>
            <a:ext cx="8229600" cy="90872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a:solidFill>
                  <a:srgbClr val="FFC000"/>
                </a:solidFill>
              </a:rPr>
              <a:t>Flemmatico</a:t>
            </a:r>
            <a:r>
              <a:rPr lang="en-US" sz="5400">
                <a:solidFill>
                  <a:srgbClr val="FFC000"/>
                </a:solidFill>
              </a:rPr>
              <a:t> </a:t>
            </a:r>
            <a:endParaRPr/>
          </a:p>
        </p:txBody>
      </p:sp>
      <p:sp>
        <p:nvSpPr>
          <p:cNvPr id="350" name="Google Shape;350;p29"/>
          <p:cNvSpPr txBox="1">
            <a:spLocks noGrp="1"/>
          </p:cNvSpPr>
          <p:nvPr>
            <p:ph type="body" idx="1"/>
          </p:nvPr>
        </p:nvSpPr>
        <p:spPr>
          <a:xfrm>
            <a:off x="0" y="1196752"/>
            <a:ext cx="8964488" cy="5217443"/>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chemeClr val="dk1"/>
              </a:buClr>
              <a:buSzPts val="3200"/>
              <a:buChar char="•"/>
            </a:pPr>
            <a:r>
              <a:rPr lang="en-US"/>
              <a:t>Osservatore.</a:t>
            </a:r>
            <a:endParaRPr/>
          </a:p>
          <a:p>
            <a:pPr marL="342900" lvl="0" indent="-342900" algn="just" rtl="0">
              <a:spcBef>
                <a:spcPts val="640"/>
              </a:spcBef>
              <a:spcAft>
                <a:spcPts val="0"/>
              </a:spcAft>
              <a:buClr>
                <a:schemeClr val="dk1"/>
              </a:buClr>
              <a:buSzPts val="3200"/>
              <a:buChar char="•"/>
            </a:pPr>
            <a:r>
              <a:rPr lang="en-US"/>
              <a:t>Calmo, equilibrato, paziente e allegro allo stesso tempo.</a:t>
            </a:r>
            <a:endParaRPr/>
          </a:p>
          <a:p>
            <a:pPr marL="342900" lvl="0" indent="-342900" algn="just" rtl="0">
              <a:spcBef>
                <a:spcPts val="640"/>
              </a:spcBef>
              <a:spcAft>
                <a:spcPts val="0"/>
              </a:spcAft>
              <a:buClr>
                <a:schemeClr val="dk1"/>
              </a:buClr>
              <a:buSzPts val="3200"/>
              <a:buChar char="•"/>
            </a:pPr>
            <a:r>
              <a:rPr lang="en-US"/>
              <a:t>Riluttante a condividere le emozioni nascoste nel profondo.</a:t>
            </a:r>
            <a:endParaRPr/>
          </a:p>
          <a:p>
            <a:pPr marL="342900" lvl="0" indent="-342900" algn="just" rtl="0">
              <a:spcBef>
                <a:spcPts val="640"/>
              </a:spcBef>
              <a:spcAft>
                <a:spcPts val="0"/>
              </a:spcAft>
              <a:buClr>
                <a:schemeClr val="dk1"/>
              </a:buClr>
              <a:buSzPts val="3200"/>
              <a:buChar char="•"/>
            </a:pPr>
            <a:r>
              <a:rPr lang="en-US"/>
              <a:t>Gentile, educato, amichevole</a:t>
            </a:r>
            <a:endParaRPr/>
          </a:p>
          <a:p>
            <a:pPr marL="342900" lvl="0" indent="-342900" algn="just" rtl="0">
              <a:spcBef>
                <a:spcPts val="640"/>
              </a:spcBef>
              <a:spcAft>
                <a:spcPts val="0"/>
              </a:spcAft>
              <a:buClr>
                <a:schemeClr val="dk1"/>
              </a:buClr>
              <a:buSzPts val="3200"/>
              <a:buChar char="•"/>
            </a:pPr>
            <a:r>
              <a:rPr lang="en-US"/>
              <a:t>Riesce a mettersi nei panni degli altri.</a:t>
            </a:r>
            <a:endParaRPr/>
          </a:p>
          <a:p>
            <a:pPr marL="342900" lvl="0" indent="-342900" algn="just" rtl="0">
              <a:spcBef>
                <a:spcPts val="640"/>
              </a:spcBef>
              <a:spcAft>
                <a:spcPts val="0"/>
              </a:spcAft>
              <a:buClr>
                <a:schemeClr val="dk1"/>
              </a:buClr>
              <a:buSzPts val="3200"/>
              <a:buChar char="•"/>
            </a:pPr>
            <a:r>
              <a:rPr lang="en-US"/>
              <a:t>Un buon ascoltatore.</a:t>
            </a:r>
            <a:endParaRPr/>
          </a:p>
          <a:p>
            <a:pPr marL="342900" lvl="0" indent="-342900" algn="just" rtl="0">
              <a:spcBef>
                <a:spcPts val="640"/>
              </a:spcBef>
              <a:spcAft>
                <a:spcPts val="0"/>
              </a:spcAft>
              <a:buClr>
                <a:schemeClr val="dk1"/>
              </a:buClr>
              <a:buSzPts val="3200"/>
              <a:buChar char="•"/>
            </a:pPr>
            <a:r>
              <a:rPr lang="en-US"/>
              <a:t>Non troppo energico.</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
          <p:cNvSpPr txBox="1">
            <a:spLocks noGrp="1"/>
          </p:cNvSpPr>
          <p:nvPr>
            <p:ph type="ctrTitle"/>
          </p:nvPr>
        </p:nvSpPr>
        <p:spPr>
          <a:xfrm>
            <a:off x="-30831" y="31845"/>
            <a:ext cx="9144000" cy="233412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a:t>Workshop psico-educativo per genitori</a:t>
            </a:r>
            <a:endParaRPr sz="6000" b="1" i="1">
              <a:solidFill>
                <a:srgbClr val="538CD5"/>
              </a:solidFill>
            </a:endParaRPr>
          </a:p>
        </p:txBody>
      </p:sp>
      <p:pic>
        <p:nvPicPr>
          <p:cNvPr id="179" name="Google Shape;179;p3" descr="Obraz zawierający trawa, osoba&#10;&#10;Opis wygenerowany automatycznie"/>
          <p:cNvPicPr preferRelativeResize="0"/>
          <p:nvPr/>
        </p:nvPicPr>
        <p:blipFill rotWithShape="1">
          <a:blip r:embed="rId3">
            <a:alphaModFix/>
          </a:blip>
          <a:srcRect/>
          <a:stretch/>
        </p:blipFill>
        <p:spPr>
          <a:xfrm>
            <a:off x="1583494" y="2636912"/>
            <a:ext cx="5977012" cy="39846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0"/>
          <p:cNvSpPr txBox="1">
            <a:spLocks noGrp="1"/>
          </p:cNvSpPr>
          <p:nvPr>
            <p:ph type="title"/>
          </p:nvPr>
        </p:nvSpPr>
        <p:spPr>
          <a:xfrm>
            <a:off x="457200" y="69269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Come si crea l'AUTOSTIMA di un bambino?</a:t>
            </a:r>
            <a:endParaRPr/>
          </a:p>
        </p:txBody>
      </p:sp>
      <p:sp>
        <p:nvSpPr>
          <p:cNvPr id="356" name="Google Shape;356;p30"/>
          <p:cNvSpPr txBox="1">
            <a:spLocks noGrp="1"/>
          </p:cNvSpPr>
          <p:nvPr>
            <p:ph type="body" idx="1"/>
          </p:nvPr>
        </p:nvSpPr>
        <p:spPr>
          <a:xfrm>
            <a:off x="424340" y="2332037"/>
            <a:ext cx="4038600" cy="2321099"/>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FF0000"/>
              </a:buClr>
              <a:buSzPts val="4800"/>
              <a:buChar char="•"/>
            </a:pPr>
            <a:r>
              <a:rPr lang="en-US" sz="4800">
                <a:solidFill>
                  <a:srgbClr val="FF0000"/>
                </a:solidFill>
              </a:rPr>
              <a:t>Cosa sente di sé da noi genitori</a:t>
            </a:r>
            <a:endParaRPr sz="4800">
              <a:solidFill>
                <a:srgbClr val="FF0000"/>
              </a:solidFill>
            </a:endParaRPr>
          </a:p>
        </p:txBody>
      </p:sp>
      <p:sp>
        <p:nvSpPr>
          <p:cNvPr id="357" name="Google Shape;357;p30"/>
          <p:cNvSpPr txBox="1">
            <a:spLocks noGrp="1"/>
          </p:cNvSpPr>
          <p:nvPr>
            <p:ph type="body" idx="2"/>
          </p:nvPr>
        </p:nvSpPr>
        <p:spPr>
          <a:xfrm>
            <a:off x="4681062" y="2390155"/>
            <a:ext cx="4355434" cy="283904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0070C0"/>
              </a:buClr>
              <a:buSzPts val="4400"/>
              <a:buChar char="•"/>
            </a:pPr>
            <a:r>
              <a:rPr lang="en-US" sz="4400">
                <a:solidFill>
                  <a:srgbClr val="0070C0"/>
                </a:solidFill>
              </a:rPr>
              <a:t>Ciò che sente da insegnanti e compagni di classe</a:t>
            </a:r>
            <a:endParaRPr sz="4400">
              <a:solidFill>
                <a:srgbClr val="0070C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1"/>
          <p:cNvSpPr txBox="1">
            <a:spLocks noGrp="1"/>
          </p:cNvSpPr>
          <p:nvPr>
            <p:ph type="title"/>
          </p:nvPr>
        </p:nvSpPr>
        <p:spPr>
          <a:xfrm>
            <a:off x="1507505" y="28018"/>
            <a:ext cx="627504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Elogio vs Incoraggiamento</a:t>
            </a:r>
            <a:endParaRPr b="1"/>
          </a:p>
        </p:txBody>
      </p:sp>
      <p:sp>
        <p:nvSpPr>
          <p:cNvPr id="363" name="Google Shape;363;p31"/>
          <p:cNvSpPr txBox="1">
            <a:spLocks noGrp="1"/>
          </p:cNvSpPr>
          <p:nvPr>
            <p:ph type="body" idx="1"/>
          </p:nvPr>
        </p:nvSpPr>
        <p:spPr>
          <a:xfrm>
            <a:off x="457200" y="1390660"/>
            <a:ext cx="4040188" cy="473848"/>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400"/>
              <a:buNone/>
            </a:pPr>
            <a:r>
              <a:rPr lang="en-US"/>
              <a:t>Le lodi sono come i dolci:</a:t>
            </a:r>
            <a:endParaRPr/>
          </a:p>
        </p:txBody>
      </p:sp>
      <p:sp>
        <p:nvSpPr>
          <p:cNvPr id="364" name="Google Shape;364;p3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a:t>Si riferisce all'esecutore "brava ragazza".</a:t>
            </a:r>
            <a:endParaRPr/>
          </a:p>
          <a:p>
            <a:pPr marL="342900" lvl="0" indent="-342900" algn="l" rtl="0">
              <a:spcBef>
                <a:spcPts val="480"/>
              </a:spcBef>
              <a:spcAft>
                <a:spcPts val="0"/>
              </a:spcAft>
              <a:buClr>
                <a:schemeClr val="dk1"/>
              </a:buClr>
              <a:buSzPts val="2400"/>
              <a:buChar char="•"/>
            </a:pPr>
            <a:r>
              <a:rPr lang="en-US"/>
              <a:t>È valutativo ("bella...")</a:t>
            </a:r>
            <a:endParaRPr/>
          </a:p>
          <a:p>
            <a:pPr marL="342900" lvl="0" indent="-342900" algn="l" rtl="0">
              <a:spcBef>
                <a:spcPts val="480"/>
              </a:spcBef>
              <a:spcAft>
                <a:spcPts val="0"/>
              </a:spcAft>
              <a:buClr>
                <a:schemeClr val="dk1"/>
              </a:buClr>
              <a:buSzPts val="2400"/>
              <a:buChar char="•"/>
            </a:pPr>
            <a:r>
              <a:rPr lang="en-US"/>
              <a:t>Enfatizza che cosa ne penseranno gli altri</a:t>
            </a:r>
            <a:endParaRPr/>
          </a:p>
          <a:p>
            <a:pPr marL="342900" lvl="0" indent="-342900" algn="l" rtl="0">
              <a:spcBef>
                <a:spcPts val="480"/>
              </a:spcBef>
              <a:spcAft>
                <a:spcPts val="0"/>
              </a:spcAft>
              <a:buClr>
                <a:schemeClr val="dk1"/>
              </a:buClr>
              <a:buSzPts val="2400"/>
              <a:buChar char="•"/>
            </a:pPr>
            <a:r>
              <a:rPr lang="en-US"/>
              <a:t>Enfatizza il risultato finale ("l'hai fatto perfettamente")</a:t>
            </a:r>
            <a:endParaRPr/>
          </a:p>
        </p:txBody>
      </p:sp>
      <p:sp>
        <p:nvSpPr>
          <p:cNvPr id="365" name="Google Shape;365;p31"/>
          <p:cNvSpPr txBox="1">
            <a:spLocks noGrp="1"/>
          </p:cNvSpPr>
          <p:nvPr>
            <p:ph type="body" idx="3"/>
          </p:nvPr>
        </p:nvSpPr>
        <p:spPr>
          <a:xfrm>
            <a:off x="4645025" y="1535113"/>
            <a:ext cx="4498975" cy="6397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400"/>
              <a:buNone/>
            </a:pPr>
            <a:r>
              <a:rPr lang="en-US"/>
              <a:t>L'incoraggiamento è come un pasto nutriente</a:t>
            </a:r>
            <a:endParaRPr/>
          </a:p>
        </p:txBody>
      </p:sp>
      <p:sp>
        <p:nvSpPr>
          <p:cNvPr id="366" name="Google Shape;366;p31"/>
          <p:cNvSpPr txBox="1">
            <a:spLocks noGrp="1"/>
          </p:cNvSpPr>
          <p:nvPr>
            <p:ph type="body" idx="4"/>
          </p:nvPr>
        </p:nvSpPr>
        <p:spPr>
          <a:xfrm>
            <a:off x="4645025" y="2174875"/>
            <a:ext cx="4041775" cy="250825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0000"/>
              </a:buClr>
              <a:buSzPts val="2400"/>
              <a:buChar char="•"/>
            </a:pPr>
            <a:r>
              <a:rPr lang="en-US">
                <a:solidFill>
                  <a:srgbClr val="000000"/>
                </a:solidFill>
              </a:rPr>
              <a:t>Si riferisce all'azione - "bel lavoro".</a:t>
            </a:r>
            <a:endParaRPr/>
          </a:p>
          <a:p>
            <a:pPr marL="342900" lvl="0" indent="-342900" algn="l" rtl="0">
              <a:spcBef>
                <a:spcPts val="480"/>
              </a:spcBef>
              <a:spcAft>
                <a:spcPts val="0"/>
              </a:spcAft>
              <a:buClr>
                <a:srgbClr val="000000"/>
              </a:buClr>
              <a:buSzPts val="2400"/>
              <a:buChar char="•"/>
            </a:pPr>
            <a:r>
              <a:rPr lang="en-US">
                <a:solidFill>
                  <a:srgbClr val="000000"/>
                </a:solidFill>
              </a:rPr>
              <a:t>È apprezzativo </a:t>
            </a:r>
            <a:endParaRPr/>
          </a:p>
          <a:p>
            <a:pPr marL="342900" lvl="0" indent="-342900" algn="l" rtl="0">
              <a:spcBef>
                <a:spcPts val="480"/>
              </a:spcBef>
              <a:spcAft>
                <a:spcPts val="0"/>
              </a:spcAft>
              <a:buClr>
                <a:srgbClr val="000000"/>
              </a:buClr>
              <a:buSzPts val="2400"/>
              <a:buChar char="•"/>
            </a:pPr>
            <a:r>
              <a:rPr lang="en-US">
                <a:solidFill>
                  <a:srgbClr val="000000"/>
                </a:solidFill>
              </a:rPr>
              <a:t>Enfatizza l'impegno e il processo "Vedo quanto ti sei impegnato...".</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2"/>
          <p:cNvSpPr txBox="1">
            <a:spLocks noGrp="1"/>
          </p:cNvSpPr>
          <p:nvPr>
            <p:ph type="body" idx="1"/>
          </p:nvPr>
        </p:nvSpPr>
        <p:spPr>
          <a:xfrm>
            <a:off x="457200" y="1052736"/>
            <a:ext cx="8229600" cy="45259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70C0"/>
              </a:buClr>
              <a:buSzPts val="6000"/>
              <a:buNone/>
            </a:pPr>
            <a:r>
              <a:rPr lang="en-US" sz="6000" b="1">
                <a:solidFill>
                  <a:srgbClr val="0070C0"/>
                </a:solidFill>
              </a:rPr>
              <a:t>Soft Skills che riducono al minimo i comportamenti violenti di bambini e adolescenti</a:t>
            </a:r>
            <a:endParaRPr sz="6000" b="1">
              <a:solidFill>
                <a:srgbClr val="0070C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3"/>
          <p:cNvSpPr txBox="1">
            <a:spLocks noGrp="1"/>
          </p:cNvSpPr>
          <p:nvPr>
            <p:ph type="title"/>
          </p:nvPr>
        </p:nvSpPr>
        <p:spPr>
          <a:xfrm>
            <a:off x="488978" y="-7715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4400"/>
              <a:buFont typeface="Calibri"/>
              <a:buNone/>
            </a:pPr>
            <a:r>
              <a:rPr lang="en-US" b="1">
                <a:solidFill>
                  <a:srgbClr val="0070C0"/>
                </a:solidFill>
              </a:rPr>
              <a:t>ASSERTIVITÀ</a:t>
            </a:r>
            <a:endParaRPr/>
          </a:p>
        </p:txBody>
      </p:sp>
      <p:sp>
        <p:nvSpPr>
          <p:cNvPr id="377" name="Google Shape;377;p33"/>
          <p:cNvSpPr txBox="1">
            <a:spLocks noGrp="1"/>
          </p:cNvSpPr>
          <p:nvPr>
            <p:ph type="body" idx="1"/>
          </p:nvPr>
        </p:nvSpPr>
        <p:spPr>
          <a:xfrm>
            <a:off x="200946" y="1098032"/>
            <a:ext cx="4803102" cy="5400600"/>
          </a:xfrm>
          <a:prstGeom prst="rect">
            <a:avLst/>
          </a:prstGeom>
          <a:noFill/>
          <a:ln>
            <a:noFill/>
          </a:ln>
        </p:spPr>
        <p:txBody>
          <a:bodyPr spcFirstLastPara="1" wrap="square" lIns="91425" tIns="45700" rIns="91425" bIns="45700" anchor="t" anchorCtr="0">
            <a:normAutofit fontScale="92500"/>
          </a:bodyPr>
          <a:lstStyle/>
          <a:p>
            <a:pPr marL="342900" lvl="0" indent="-342900" algn="just" rtl="0">
              <a:lnSpc>
                <a:spcPct val="107000"/>
              </a:lnSpc>
              <a:spcBef>
                <a:spcPts val="0"/>
              </a:spcBef>
              <a:spcAft>
                <a:spcPts val="0"/>
              </a:spcAft>
              <a:buClr>
                <a:schemeClr val="dk1"/>
              </a:buClr>
              <a:buSzPct val="100000"/>
              <a:buChar char="•"/>
            </a:pPr>
            <a:r>
              <a:rPr lang="en-US">
                <a:latin typeface="Calibri"/>
                <a:ea typeface="Calibri"/>
                <a:cs typeface="Calibri"/>
                <a:sym typeface="Calibri"/>
              </a:rPr>
              <a:t>avere una propria opinione e la capacità di esprimerla, anche se diversa da quella degli altri</a:t>
            </a:r>
            <a:endParaRPr>
              <a:latin typeface="Calibri"/>
              <a:ea typeface="Calibri"/>
              <a:cs typeface="Calibri"/>
              <a:sym typeface="Calibri"/>
            </a:endParaRPr>
          </a:p>
          <a:p>
            <a:pPr marL="342900" lvl="0" indent="-342900" algn="just" rtl="0">
              <a:lnSpc>
                <a:spcPct val="107000"/>
              </a:lnSpc>
              <a:spcBef>
                <a:spcPts val="1318"/>
              </a:spcBef>
              <a:spcAft>
                <a:spcPts val="0"/>
              </a:spcAft>
              <a:buClr>
                <a:schemeClr val="dk1"/>
              </a:buClr>
              <a:buSzPct val="100000"/>
              <a:buChar char="•"/>
            </a:pPr>
            <a:r>
              <a:rPr lang="en-US">
                <a:latin typeface="Calibri"/>
                <a:ea typeface="Calibri"/>
                <a:cs typeface="Calibri"/>
                <a:sym typeface="Calibri"/>
              </a:rPr>
              <a:t>la capacità di dire no senza ferire gli altri</a:t>
            </a:r>
            <a:endParaRPr>
              <a:latin typeface="Calibri"/>
              <a:ea typeface="Calibri"/>
              <a:cs typeface="Calibri"/>
              <a:sym typeface="Calibri"/>
            </a:endParaRPr>
          </a:p>
          <a:p>
            <a:pPr marL="342900" lvl="0" indent="-342900" algn="just" rtl="0">
              <a:lnSpc>
                <a:spcPct val="107000"/>
              </a:lnSpc>
              <a:spcBef>
                <a:spcPts val="1318"/>
              </a:spcBef>
              <a:spcAft>
                <a:spcPts val="0"/>
              </a:spcAft>
              <a:buClr>
                <a:schemeClr val="dk1"/>
              </a:buClr>
              <a:buSzPct val="100000"/>
              <a:buChar char="•"/>
            </a:pPr>
            <a:r>
              <a:rPr lang="en-US">
                <a:latin typeface="Calibri"/>
                <a:ea typeface="Calibri"/>
                <a:cs typeface="Calibri"/>
                <a:sym typeface="Calibri"/>
              </a:rPr>
              <a:t>la capacità di stabilire dei limiti per le altre persone senza offenderle</a:t>
            </a:r>
            <a:endParaRPr>
              <a:latin typeface="Calibri"/>
              <a:ea typeface="Calibri"/>
              <a:cs typeface="Calibri"/>
              <a:sym typeface="Calibri"/>
            </a:endParaRPr>
          </a:p>
          <a:p>
            <a:pPr marL="342900" lvl="0" indent="-342900" algn="just" rtl="0">
              <a:lnSpc>
                <a:spcPct val="107000"/>
              </a:lnSpc>
              <a:spcBef>
                <a:spcPts val="1318"/>
              </a:spcBef>
              <a:spcAft>
                <a:spcPts val="0"/>
              </a:spcAft>
              <a:buClr>
                <a:schemeClr val="dk1"/>
              </a:buClr>
              <a:buSzPct val="100000"/>
              <a:buChar char="•"/>
            </a:pPr>
            <a:r>
              <a:rPr lang="en-US">
                <a:latin typeface="Calibri"/>
                <a:ea typeface="Calibri"/>
                <a:cs typeface="Calibri"/>
                <a:sym typeface="Calibri"/>
              </a:rPr>
              <a:t>la capacità di esprimere le proprie emozioni senza ferire gli altri</a:t>
            </a:r>
            <a:endParaRPr>
              <a:latin typeface="Calibri"/>
              <a:ea typeface="Calibri"/>
              <a:cs typeface="Calibri"/>
              <a:sym typeface="Calibri"/>
            </a:endParaRPr>
          </a:p>
        </p:txBody>
      </p:sp>
      <p:pic>
        <p:nvPicPr>
          <p:cNvPr id="378" name="Google Shape;378;p33"/>
          <p:cNvPicPr preferRelativeResize="0">
            <a:picLocks noGrp="1"/>
          </p:cNvPicPr>
          <p:nvPr>
            <p:ph type="body" idx="2"/>
          </p:nvPr>
        </p:nvPicPr>
        <p:blipFill rotWithShape="1">
          <a:blip r:embed="rId3">
            <a:alphaModFix/>
          </a:blip>
          <a:srcRect/>
          <a:stretch/>
        </p:blipFill>
        <p:spPr>
          <a:xfrm>
            <a:off x="5257327" y="2276872"/>
            <a:ext cx="3685727" cy="265118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4"/>
          <p:cNvSpPr txBox="1">
            <a:spLocks noGrp="1"/>
          </p:cNvSpPr>
          <p:nvPr>
            <p:ph type="title"/>
          </p:nvPr>
        </p:nvSpPr>
        <p:spPr>
          <a:xfrm>
            <a:off x="435969" y="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C00000"/>
              </a:buClr>
              <a:buSzPts val="4400"/>
              <a:buFont typeface="Calibri"/>
              <a:buNone/>
            </a:pPr>
            <a:r>
              <a:rPr lang="en-US" b="1">
                <a:solidFill>
                  <a:srgbClr val="C00000"/>
                </a:solidFill>
              </a:rPr>
              <a:t>EMPATIA</a:t>
            </a:r>
            <a:endParaRPr/>
          </a:p>
        </p:txBody>
      </p:sp>
      <p:pic>
        <p:nvPicPr>
          <p:cNvPr id="384" name="Google Shape;384;p34"/>
          <p:cNvPicPr preferRelativeResize="0">
            <a:picLocks noGrp="1"/>
          </p:cNvPicPr>
          <p:nvPr>
            <p:ph type="body" idx="1"/>
          </p:nvPr>
        </p:nvPicPr>
        <p:blipFill rotWithShape="1">
          <a:blip r:embed="rId3">
            <a:alphaModFix/>
          </a:blip>
          <a:srcRect/>
          <a:stretch/>
        </p:blipFill>
        <p:spPr>
          <a:xfrm>
            <a:off x="457201" y="2076069"/>
            <a:ext cx="4038600" cy="2705862"/>
          </a:xfrm>
          <a:prstGeom prst="rect">
            <a:avLst/>
          </a:prstGeom>
          <a:noFill/>
          <a:ln>
            <a:noFill/>
          </a:ln>
        </p:spPr>
      </p:pic>
      <p:sp>
        <p:nvSpPr>
          <p:cNvPr id="385" name="Google Shape;385;p34"/>
          <p:cNvSpPr txBox="1">
            <a:spLocks noGrp="1"/>
          </p:cNvSpPr>
          <p:nvPr>
            <p:ph type="body" idx="2"/>
          </p:nvPr>
        </p:nvSpPr>
        <p:spPr>
          <a:xfrm>
            <a:off x="4648200" y="1268760"/>
            <a:ext cx="44958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800"/>
              <a:buChar char="•"/>
            </a:pPr>
            <a:r>
              <a:rPr lang="en-US"/>
              <a:t>La capacità di riconoscere le emozioni degli altri </a:t>
            </a:r>
            <a:endParaRPr/>
          </a:p>
          <a:p>
            <a:pPr marL="342900" lvl="0" indent="-342900" algn="l" rtl="0">
              <a:spcBef>
                <a:spcPts val="560"/>
              </a:spcBef>
              <a:spcAft>
                <a:spcPts val="0"/>
              </a:spcAft>
              <a:buClr>
                <a:schemeClr val="dk1"/>
              </a:buClr>
              <a:buSzPts val="2800"/>
              <a:buChar char="•"/>
            </a:pPr>
            <a:r>
              <a:rPr lang="en-US"/>
              <a:t>La capacità di immedesimarsi in un'altra persona</a:t>
            </a:r>
            <a:endParaRPr/>
          </a:p>
          <a:p>
            <a:pPr marL="342900" lvl="0" indent="-342900" algn="l" rtl="0">
              <a:spcBef>
                <a:spcPts val="560"/>
              </a:spcBef>
              <a:spcAft>
                <a:spcPts val="0"/>
              </a:spcAft>
              <a:buClr>
                <a:schemeClr val="dk1"/>
              </a:buClr>
              <a:buSzPts val="2800"/>
              <a:buChar char="•"/>
            </a:pPr>
            <a:r>
              <a:rPr lang="en-US"/>
              <a:t>Ci permette di sentirci per un attimo come un'altra persona, di capire cosa sta provando</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Comunicazione non violenta (NVC)</a:t>
            </a:r>
            <a:endParaRPr b="1">
              <a:solidFill>
                <a:srgbClr val="00B050"/>
              </a:solidFill>
            </a:endParaRPr>
          </a:p>
        </p:txBody>
      </p:sp>
      <p:sp>
        <p:nvSpPr>
          <p:cNvPr id="391" name="Google Shape;391;p35"/>
          <p:cNvSpPr txBox="1">
            <a:spLocks noGrp="1"/>
          </p:cNvSpPr>
          <p:nvPr>
            <p:ph type="body" idx="1"/>
          </p:nvPr>
        </p:nvSpPr>
        <p:spPr>
          <a:xfrm>
            <a:off x="457200" y="1417638"/>
            <a:ext cx="8229600" cy="75391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200"/>
              <a:buNone/>
            </a:pPr>
            <a:r>
              <a:rPr lang="en-US" sz="3200"/>
              <a:t>Il linguaggio dello sciacallo e della giraffa</a:t>
            </a:r>
            <a:endParaRPr/>
          </a:p>
        </p:txBody>
      </p:sp>
      <p:pic>
        <p:nvPicPr>
          <p:cNvPr id="392" name="Google Shape;392;p35"/>
          <p:cNvPicPr preferRelativeResize="0"/>
          <p:nvPr/>
        </p:nvPicPr>
        <p:blipFill rotWithShape="1">
          <a:blip r:embed="rId3">
            <a:alphaModFix/>
          </a:blip>
          <a:srcRect r="11569"/>
          <a:stretch/>
        </p:blipFill>
        <p:spPr>
          <a:xfrm>
            <a:off x="4140411" y="2656562"/>
            <a:ext cx="5003590" cy="3774032"/>
          </a:xfrm>
          <a:prstGeom prst="rect">
            <a:avLst/>
          </a:prstGeom>
          <a:noFill/>
          <a:ln>
            <a:noFill/>
          </a:ln>
        </p:spPr>
      </p:pic>
      <p:pic>
        <p:nvPicPr>
          <p:cNvPr id="393" name="Google Shape;393;p35"/>
          <p:cNvPicPr preferRelativeResize="0"/>
          <p:nvPr/>
        </p:nvPicPr>
        <p:blipFill rotWithShape="1">
          <a:blip r:embed="rId4">
            <a:alphaModFix/>
          </a:blip>
          <a:srcRect l="5202"/>
          <a:stretch/>
        </p:blipFill>
        <p:spPr>
          <a:xfrm>
            <a:off x="0" y="2656562"/>
            <a:ext cx="4600873" cy="377403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6"/>
          <p:cNvSpPr txBox="1">
            <a:spLocks noGrp="1"/>
          </p:cNvSpPr>
          <p:nvPr>
            <p:ph type="title"/>
          </p:nvPr>
        </p:nvSpPr>
        <p:spPr>
          <a:xfrm>
            <a:off x="457200" y="274638"/>
            <a:ext cx="8229600" cy="56207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C00000"/>
              </a:buClr>
              <a:buSzPct val="100000"/>
              <a:buFont typeface="Calibri"/>
              <a:buNone/>
            </a:pPr>
            <a:r>
              <a:rPr lang="en-US" b="1">
                <a:solidFill>
                  <a:srgbClr val="C00000"/>
                </a:solidFill>
              </a:rPr>
              <a:t>Il linguaggio dello sciacallo – “TU”</a:t>
            </a:r>
            <a:endParaRPr b="1">
              <a:solidFill>
                <a:srgbClr val="C00000"/>
              </a:solidFill>
            </a:endParaRPr>
          </a:p>
        </p:txBody>
      </p:sp>
      <p:sp>
        <p:nvSpPr>
          <p:cNvPr id="399" name="Google Shape;399;p36"/>
          <p:cNvSpPr txBox="1">
            <a:spLocks noGrp="1"/>
          </p:cNvSpPr>
          <p:nvPr>
            <p:ph type="body" idx="1"/>
          </p:nvPr>
        </p:nvSpPr>
        <p:spPr>
          <a:xfrm>
            <a:off x="251520" y="1772816"/>
            <a:ext cx="8229600" cy="4104456"/>
          </a:xfrm>
          <a:prstGeom prst="rect">
            <a:avLst/>
          </a:prstGeom>
          <a:noFill/>
          <a:ln>
            <a:noFill/>
          </a:ln>
        </p:spPr>
        <p:txBody>
          <a:bodyPr spcFirstLastPara="1" wrap="square" lIns="91425" tIns="45700" rIns="91425" bIns="45700" anchor="t" anchorCtr="0">
            <a:normAutofit/>
          </a:bodyPr>
          <a:lstStyle/>
          <a:p>
            <a:pPr marL="342900" lvl="0" indent="-342900" algn="just" rtl="0">
              <a:lnSpc>
                <a:spcPct val="107000"/>
              </a:lnSpc>
              <a:spcBef>
                <a:spcPts val="0"/>
              </a:spcBef>
              <a:spcAft>
                <a:spcPts val="0"/>
              </a:spcAft>
              <a:buClr>
                <a:schemeClr val="dk1"/>
              </a:buClr>
              <a:buSzPts val="2400"/>
              <a:buChar char="•"/>
            </a:pPr>
            <a:r>
              <a:rPr lang="en-US" sz="2400">
                <a:latin typeface="Calibri"/>
                <a:ea typeface="Calibri"/>
                <a:cs typeface="Calibri"/>
                <a:sym typeface="Calibri"/>
              </a:rPr>
              <a:t>Decidi sempre tu dove andare, sono stufa!</a:t>
            </a:r>
            <a:endParaRPr/>
          </a:p>
          <a:p>
            <a:pPr marL="342900" lvl="0" indent="-342900" algn="just" rtl="0">
              <a:lnSpc>
                <a:spcPct val="107000"/>
              </a:lnSpc>
              <a:spcBef>
                <a:spcPts val="1280"/>
              </a:spcBef>
              <a:spcAft>
                <a:spcPts val="0"/>
              </a:spcAft>
              <a:buClr>
                <a:schemeClr val="dk1"/>
              </a:buClr>
              <a:buSzPts val="2400"/>
              <a:buChar char="•"/>
            </a:pPr>
            <a:r>
              <a:rPr lang="en-US" sz="2400">
                <a:latin typeface="Calibri"/>
                <a:ea typeface="Calibri"/>
                <a:cs typeface="Calibri"/>
                <a:sym typeface="Calibri"/>
              </a:rPr>
              <a:t>Non mi ascolti mai!</a:t>
            </a:r>
            <a:endParaRPr/>
          </a:p>
          <a:p>
            <a:pPr marL="342900" lvl="0" indent="-342900" algn="just" rtl="0">
              <a:lnSpc>
                <a:spcPct val="107000"/>
              </a:lnSpc>
              <a:spcBef>
                <a:spcPts val="1280"/>
              </a:spcBef>
              <a:spcAft>
                <a:spcPts val="0"/>
              </a:spcAft>
              <a:buClr>
                <a:schemeClr val="dk1"/>
              </a:buClr>
              <a:buSzPts val="2400"/>
              <a:buChar char="•"/>
            </a:pPr>
            <a:r>
              <a:rPr lang="en-US" sz="2400">
                <a:latin typeface="Calibri"/>
                <a:ea typeface="Calibri"/>
                <a:cs typeface="Calibri"/>
                <a:sym typeface="Calibri"/>
              </a:rPr>
              <a:t>Sei tu il problema.</a:t>
            </a:r>
            <a:endParaRPr/>
          </a:p>
          <a:p>
            <a:pPr marL="342900" lvl="0" indent="-342900" algn="just" rtl="0">
              <a:lnSpc>
                <a:spcPct val="107000"/>
              </a:lnSpc>
              <a:spcBef>
                <a:spcPts val="1280"/>
              </a:spcBef>
              <a:spcAft>
                <a:spcPts val="0"/>
              </a:spcAft>
              <a:buClr>
                <a:schemeClr val="dk1"/>
              </a:buClr>
              <a:buSzPts val="2400"/>
              <a:buChar char="•"/>
            </a:pPr>
            <a:r>
              <a:rPr lang="en-US" sz="2400">
                <a:latin typeface="Calibri"/>
                <a:ea typeface="Calibri"/>
                <a:cs typeface="Calibri"/>
                <a:sym typeface="Calibri"/>
              </a:rPr>
              <a:t>Perché non ti comporti come gli altri?</a:t>
            </a:r>
            <a:endParaRPr/>
          </a:p>
          <a:p>
            <a:pPr marL="342900" lvl="0" indent="-342900" algn="just" rtl="0">
              <a:lnSpc>
                <a:spcPct val="107000"/>
              </a:lnSpc>
              <a:spcBef>
                <a:spcPts val="1280"/>
              </a:spcBef>
              <a:spcAft>
                <a:spcPts val="0"/>
              </a:spcAft>
              <a:buClr>
                <a:schemeClr val="dk1"/>
              </a:buClr>
              <a:buSzPts val="2400"/>
              <a:buChar char="•"/>
            </a:pPr>
            <a:r>
              <a:rPr lang="en-US" sz="2400">
                <a:latin typeface="Calibri"/>
                <a:ea typeface="Calibri"/>
                <a:cs typeface="Calibri"/>
                <a:sym typeface="Calibri"/>
              </a:rPr>
              <a:t>Non riesci a parlare normalmente!</a:t>
            </a:r>
            <a:endParaRPr/>
          </a:p>
          <a:p>
            <a:pPr marL="342900" lvl="0" indent="-342900" algn="just" rtl="0">
              <a:lnSpc>
                <a:spcPct val="107000"/>
              </a:lnSpc>
              <a:spcBef>
                <a:spcPts val="1280"/>
              </a:spcBef>
              <a:spcAft>
                <a:spcPts val="0"/>
              </a:spcAft>
              <a:buClr>
                <a:schemeClr val="dk1"/>
              </a:buClr>
              <a:buSzPts val="2400"/>
              <a:buChar char="•"/>
            </a:pPr>
            <a:r>
              <a:rPr lang="en-US" sz="2400">
                <a:latin typeface="Calibri"/>
                <a:ea typeface="Calibri"/>
                <a:cs typeface="Calibri"/>
                <a:sym typeface="Calibri"/>
              </a:rPr>
              <a:t>Sei troppo sensibile!</a:t>
            </a:r>
            <a:endParaRPr/>
          </a:p>
          <a:p>
            <a:pPr marL="342900" lvl="0" indent="-342900" algn="just" rtl="0">
              <a:lnSpc>
                <a:spcPct val="107000"/>
              </a:lnSpc>
              <a:spcBef>
                <a:spcPts val="1280"/>
              </a:spcBef>
              <a:spcAft>
                <a:spcPts val="0"/>
              </a:spcAft>
              <a:buClr>
                <a:schemeClr val="dk1"/>
              </a:buClr>
              <a:buSzPts val="2400"/>
              <a:buChar char="•"/>
            </a:pPr>
            <a:r>
              <a:rPr lang="en-US" sz="2400">
                <a:latin typeface="Calibri"/>
                <a:ea typeface="Calibri"/>
                <a:cs typeface="Calibri"/>
                <a:sym typeface="Calibri"/>
              </a:rPr>
              <a:t>Smettila di piangerti addosso! Gli altri stanno peggio di te.</a:t>
            </a:r>
            <a:endParaRPr/>
          </a:p>
        </p:txBody>
      </p:sp>
      <p:pic>
        <p:nvPicPr>
          <p:cNvPr id="400" name="Google Shape;400;p36"/>
          <p:cNvPicPr preferRelativeResize="0"/>
          <p:nvPr/>
        </p:nvPicPr>
        <p:blipFill rotWithShape="1">
          <a:blip r:embed="rId3">
            <a:alphaModFix/>
          </a:blip>
          <a:srcRect/>
          <a:stretch/>
        </p:blipFill>
        <p:spPr>
          <a:xfrm rot="10800000">
            <a:off x="6390121" y="1005009"/>
            <a:ext cx="2299745" cy="393305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7"/>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4400"/>
              <a:buFont typeface="Calibri"/>
              <a:buNone/>
            </a:pPr>
            <a:r>
              <a:rPr lang="en-US" b="1">
                <a:solidFill>
                  <a:srgbClr val="0070C0"/>
                </a:solidFill>
              </a:rPr>
              <a:t>Il linguaggio della giraffa – “IO”</a:t>
            </a:r>
            <a:endParaRPr b="1">
              <a:solidFill>
                <a:srgbClr val="0070C0"/>
              </a:solidFill>
            </a:endParaRPr>
          </a:p>
        </p:txBody>
      </p:sp>
      <p:sp>
        <p:nvSpPr>
          <p:cNvPr id="406" name="Google Shape;406;p37"/>
          <p:cNvSpPr txBox="1">
            <a:spLocks noGrp="1"/>
          </p:cNvSpPr>
          <p:nvPr>
            <p:ph type="body" idx="1"/>
          </p:nvPr>
        </p:nvSpPr>
        <p:spPr>
          <a:xfrm>
            <a:off x="287524" y="1484784"/>
            <a:ext cx="5940660" cy="482453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Char char="•"/>
            </a:pPr>
            <a:r>
              <a:rPr lang="en-US" sz="2400"/>
              <a:t>Non mi piace quando decidi sempre tu dove andare, questa volta vorrei decidere io.</a:t>
            </a:r>
            <a:endParaRPr/>
          </a:p>
          <a:p>
            <a:pPr marL="342900" lvl="0" indent="-342900" algn="l" rtl="0">
              <a:spcBef>
                <a:spcPts val="480"/>
              </a:spcBef>
              <a:spcAft>
                <a:spcPts val="0"/>
              </a:spcAft>
              <a:buClr>
                <a:schemeClr val="dk1"/>
              </a:buClr>
              <a:buSzPts val="2400"/>
              <a:buChar char="•"/>
            </a:pPr>
            <a:r>
              <a:rPr lang="en-US" sz="2400"/>
              <a:t>Mi sento ignorata quando non mi rispondi.</a:t>
            </a:r>
            <a:endParaRPr/>
          </a:p>
          <a:p>
            <a:pPr marL="342900" lvl="0" indent="-342900" algn="l" rtl="0">
              <a:spcBef>
                <a:spcPts val="480"/>
              </a:spcBef>
              <a:spcAft>
                <a:spcPts val="0"/>
              </a:spcAft>
              <a:buClr>
                <a:schemeClr val="dk1"/>
              </a:buClr>
              <a:buSzPts val="2400"/>
              <a:buChar char="•"/>
            </a:pPr>
            <a:r>
              <a:rPr lang="en-US" sz="2400"/>
              <a:t>È difficile per me sentirmi dire che sono troppo sensibile, è come se i miei sentimenti venissero sottovalutati e giudicati.</a:t>
            </a:r>
            <a:endParaRPr/>
          </a:p>
          <a:p>
            <a:pPr marL="342900" lvl="0" indent="-342900" algn="l" rtl="0">
              <a:spcBef>
                <a:spcPts val="480"/>
              </a:spcBef>
              <a:spcAft>
                <a:spcPts val="0"/>
              </a:spcAft>
              <a:buClr>
                <a:schemeClr val="dk1"/>
              </a:buClr>
              <a:buSzPts val="2400"/>
              <a:buChar char="•"/>
            </a:pPr>
            <a:r>
              <a:rPr lang="en-US" sz="2400"/>
              <a:t>Non permetto a te (o a nessun altro) di parlarmi in questo modo!</a:t>
            </a:r>
            <a:endParaRPr/>
          </a:p>
          <a:p>
            <a:pPr marL="0" lvl="0" indent="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None/>
            </a:pPr>
            <a:endParaRPr/>
          </a:p>
        </p:txBody>
      </p:sp>
      <p:pic>
        <p:nvPicPr>
          <p:cNvPr id="407" name="Google Shape;407;p37"/>
          <p:cNvPicPr preferRelativeResize="0"/>
          <p:nvPr/>
        </p:nvPicPr>
        <p:blipFill rotWithShape="1">
          <a:blip r:embed="rId3">
            <a:alphaModFix/>
          </a:blip>
          <a:srcRect/>
          <a:stretch/>
        </p:blipFill>
        <p:spPr>
          <a:xfrm>
            <a:off x="6347408" y="1283478"/>
            <a:ext cx="2509068" cy="429104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8"/>
          <p:cNvSpPr txBox="1">
            <a:spLocks noGrp="1"/>
          </p:cNvSpPr>
          <p:nvPr>
            <p:ph type="title"/>
          </p:nvPr>
        </p:nvSpPr>
        <p:spPr>
          <a:xfrm>
            <a:off x="665718" y="188640"/>
            <a:ext cx="7859216"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accent1"/>
                </a:solidFill>
              </a:rPr>
              <a:t>Il linguaggio della giraffa – “IO”</a:t>
            </a:r>
            <a:endParaRPr b="1">
              <a:solidFill>
                <a:schemeClr val="accent1"/>
              </a:solidFill>
            </a:endParaRPr>
          </a:p>
        </p:txBody>
      </p:sp>
      <p:sp>
        <p:nvSpPr>
          <p:cNvPr id="413" name="Google Shape;413;p38"/>
          <p:cNvSpPr txBox="1">
            <a:spLocks noGrp="1"/>
          </p:cNvSpPr>
          <p:nvPr>
            <p:ph type="body" idx="1"/>
          </p:nvPr>
        </p:nvSpPr>
        <p:spPr>
          <a:xfrm>
            <a:off x="480526" y="1556792"/>
            <a:ext cx="8229600" cy="4968552"/>
          </a:xfrm>
          <a:prstGeom prst="rect">
            <a:avLst/>
          </a:prstGeom>
          <a:noFill/>
          <a:ln>
            <a:noFill/>
          </a:ln>
        </p:spPr>
        <p:txBody>
          <a:bodyPr spcFirstLastPara="1" wrap="square" lIns="91425" tIns="45700" rIns="91425" bIns="45700" anchor="t" anchorCtr="0">
            <a:normAutofit/>
          </a:bodyPr>
          <a:lstStyle/>
          <a:p>
            <a:pPr marL="0" lvl="0" indent="0" algn="just" rtl="0">
              <a:spcBef>
                <a:spcPts val="0"/>
              </a:spcBef>
              <a:spcAft>
                <a:spcPts val="0"/>
              </a:spcAft>
              <a:buClr>
                <a:schemeClr val="dk1"/>
              </a:buClr>
              <a:buSzPts val="3200"/>
              <a:buNone/>
            </a:pPr>
            <a:r>
              <a:rPr lang="en-US"/>
              <a:t>Dice solo qualcosa su di me, sulle mie reazioni e sui miei sentimenti riguardo al comportamento dell'altra persona.</a:t>
            </a:r>
            <a:endParaRPr/>
          </a:p>
          <a:p>
            <a:pPr marL="0" lvl="0" indent="0" algn="just" rtl="0">
              <a:spcBef>
                <a:spcPts val="640"/>
              </a:spcBef>
              <a:spcAft>
                <a:spcPts val="0"/>
              </a:spcAft>
              <a:buClr>
                <a:schemeClr val="dk1"/>
              </a:buClr>
              <a:buSzPts val="3200"/>
              <a:buNone/>
            </a:pPr>
            <a:endParaRPr b="1">
              <a:solidFill>
                <a:srgbClr val="00B050"/>
              </a:solidFill>
              <a:latin typeface="Book Antiqua"/>
              <a:ea typeface="Book Antiqua"/>
              <a:cs typeface="Book Antiqua"/>
              <a:sym typeface="Book Antiqua"/>
            </a:endParaRPr>
          </a:p>
          <a:p>
            <a:pPr marL="0" lvl="0" indent="0" algn="just" rtl="0">
              <a:spcBef>
                <a:spcPts val="640"/>
              </a:spcBef>
              <a:spcAft>
                <a:spcPts val="0"/>
              </a:spcAft>
              <a:buClr>
                <a:schemeClr val="accent1"/>
              </a:buClr>
              <a:buSzPts val="3200"/>
              <a:buNone/>
            </a:pPr>
            <a:r>
              <a:rPr lang="en-US" b="1">
                <a:solidFill>
                  <a:schemeClr val="accent1"/>
                </a:solidFill>
              </a:rPr>
              <a:t>"Mi dispiace che non mi richiami".</a:t>
            </a:r>
            <a:endParaRPr/>
          </a:p>
          <a:p>
            <a:pPr marL="0" lvl="0" indent="0" algn="just" rtl="0">
              <a:spcBef>
                <a:spcPts val="640"/>
              </a:spcBef>
              <a:spcAft>
                <a:spcPts val="0"/>
              </a:spcAft>
              <a:buClr>
                <a:schemeClr val="dk1"/>
              </a:buClr>
              <a:buSzPts val="3200"/>
              <a:buNone/>
            </a:pPr>
            <a:endParaRPr b="1"/>
          </a:p>
          <a:p>
            <a:pPr marL="0" lvl="0" indent="0" algn="just" rtl="0">
              <a:spcBef>
                <a:spcPts val="640"/>
              </a:spcBef>
              <a:spcAft>
                <a:spcPts val="0"/>
              </a:spcAft>
              <a:buClr>
                <a:schemeClr val="dk1"/>
              </a:buClr>
              <a:buSzPts val="3200"/>
              <a:buNone/>
            </a:pPr>
            <a:r>
              <a:rPr lang="en-US" b="1"/>
              <a:t>Invece di - </a:t>
            </a:r>
            <a:r>
              <a:rPr lang="en-US" b="1">
                <a:solidFill>
                  <a:srgbClr val="C00000"/>
                </a:solidFill>
              </a:rPr>
              <a:t>Non mi richiami mai!</a:t>
            </a:r>
            <a:endParaRPr/>
          </a:p>
          <a:p>
            <a:pPr marL="0" lvl="0" indent="0" algn="l" rtl="0">
              <a:lnSpc>
                <a:spcPct val="115000"/>
              </a:lnSpc>
              <a:spcBef>
                <a:spcPts val="640"/>
              </a:spcBef>
              <a:spcAft>
                <a:spcPts val="0"/>
              </a:spcAft>
              <a:buClr>
                <a:schemeClr val="dk1"/>
              </a:buClr>
              <a:buSzPts val="3200"/>
              <a:buNone/>
            </a:pPr>
            <a:endParaRPr b="1">
              <a:solidFill>
                <a:schemeClr val="accent2"/>
              </a:solidFill>
            </a:endParaRPr>
          </a:p>
          <a:p>
            <a:pPr marL="0" lvl="0" indent="0" algn="l" rtl="0">
              <a:spcBef>
                <a:spcPts val="1640"/>
              </a:spcBef>
              <a:spcAft>
                <a:spcPts val="0"/>
              </a:spcAft>
              <a:buClr>
                <a:schemeClr val="dk1"/>
              </a:buClr>
              <a:buSzPts val="3200"/>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070C0"/>
                </a:solidFill>
              </a:rPr>
              <a:t>I vantaggi del linguaggio della „giraffa”</a:t>
            </a:r>
            <a:endParaRPr/>
          </a:p>
        </p:txBody>
      </p:sp>
      <p:sp>
        <p:nvSpPr>
          <p:cNvPr id="419" name="Google Shape;419;p39"/>
          <p:cNvSpPr txBox="1">
            <a:spLocks noGrp="1"/>
          </p:cNvSpPr>
          <p:nvPr>
            <p:ph type="body" idx="1"/>
          </p:nvPr>
        </p:nvSpPr>
        <p:spPr>
          <a:xfrm>
            <a:off x="215516" y="1888678"/>
            <a:ext cx="8712968" cy="47085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u="sng"/>
              <a:t>non</a:t>
            </a:r>
            <a:r>
              <a:rPr lang="en-US"/>
              <a:t> giudica l'altra persona,</a:t>
            </a:r>
            <a:endParaRPr/>
          </a:p>
          <a:p>
            <a:pPr marL="342900" lvl="0" indent="-342900" algn="l" rtl="0">
              <a:spcBef>
                <a:spcPts val="640"/>
              </a:spcBef>
              <a:spcAft>
                <a:spcPts val="0"/>
              </a:spcAft>
              <a:buClr>
                <a:schemeClr val="dk1"/>
              </a:buClr>
              <a:buSzPts val="3200"/>
              <a:buChar char="•"/>
            </a:pPr>
            <a:r>
              <a:rPr lang="en-US"/>
              <a:t>è concreta, basata sui fatti,</a:t>
            </a:r>
            <a:endParaRPr/>
          </a:p>
          <a:p>
            <a:pPr marL="342900" lvl="0" indent="-342900" algn="l" rtl="0">
              <a:spcBef>
                <a:spcPts val="640"/>
              </a:spcBef>
              <a:spcAft>
                <a:spcPts val="0"/>
              </a:spcAft>
              <a:buClr>
                <a:schemeClr val="dk1"/>
              </a:buClr>
              <a:buSzPts val="3200"/>
              <a:buChar char="•"/>
            </a:pPr>
            <a:r>
              <a:rPr lang="en-US"/>
              <a:t>è personale, quindi aumenta il livello di apertura della relazione</a:t>
            </a:r>
            <a:endParaRPr/>
          </a:p>
          <a:p>
            <a:pPr marL="342900" lvl="0" indent="-342900" algn="l" rtl="0">
              <a:spcBef>
                <a:spcPts val="640"/>
              </a:spcBef>
              <a:spcAft>
                <a:spcPts val="0"/>
              </a:spcAft>
              <a:buClr>
                <a:schemeClr val="dk1"/>
              </a:buClr>
              <a:buSzPts val="3200"/>
              <a:buChar char="•"/>
            </a:pPr>
            <a:r>
              <a:rPr lang="en-US"/>
              <a:t>il messaggio TU: "Sei un egoista. Come al solito, non mi ascolti!".</a:t>
            </a:r>
            <a:endParaRPr/>
          </a:p>
          <a:p>
            <a:pPr marL="342900" lvl="0" indent="-342900" algn="l" rtl="0">
              <a:spcBef>
                <a:spcPts val="640"/>
              </a:spcBef>
              <a:spcAft>
                <a:spcPts val="0"/>
              </a:spcAft>
              <a:buClr>
                <a:schemeClr val="dk1"/>
              </a:buClr>
              <a:buSzPts val="3200"/>
              <a:buChar char="•"/>
            </a:pPr>
            <a:r>
              <a:rPr lang="en-US"/>
              <a:t>il messaggio IO: "Mi sento ignorata quando guardi il telefono mentre ti parlo".</a:t>
            </a:r>
            <a:endParaRPr>
              <a:solidFill>
                <a:srgbClr val="0070C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4"/>
          <p:cNvPicPr preferRelativeResize="0"/>
          <p:nvPr/>
        </p:nvPicPr>
        <p:blipFill rotWithShape="1">
          <a:blip r:embed="rId3">
            <a:alphaModFix/>
          </a:blip>
          <a:srcRect/>
          <a:stretch/>
        </p:blipFill>
        <p:spPr>
          <a:xfrm>
            <a:off x="4852325" y="4287435"/>
            <a:ext cx="4106822" cy="2331151"/>
          </a:xfrm>
          <a:prstGeom prst="rect">
            <a:avLst/>
          </a:prstGeom>
          <a:noFill/>
          <a:ln>
            <a:noFill/>
          </a:ln>
        </p:spPr>
      </p:pic>
      <p:sp>
        <p:nvSpPr>
          <p:cNvPr id="185" name="Google Shape;185;p4"/>
          <p:cNvSpPr txBox="1">
            <a:spLocks noGrp="1"/>
          </p:cNvSpPr>
          <p:nvPr>
            <p:ph type="title"/>
          </p:nvPr>
        </p:nvSpPr>
        <p:spPr>
          <a:xfrm>
            <a:off x="457200" y="476672"/>
            <a:ext cx="8229600" cy="45719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rgbClr val="00B050"/>
                </a:solidFill>
              </a:rPr>
              <a:t>Da dove è nata l'idea del progetto?</a:t>
            </a:r>
            <a:endParaRPr sz="4000" b="1">
              <a:solidFill>
                <a:srgbClr val="00B050"/>
              </a:solidFill>
            </a:endParaRPr>
          </a:p>
        </p:txBody>
      </p:sp>
      <p:sp>
        <p:nvSpPr>
          <p:cNvPr id="186" name="Google Shape;186;p4"/>
          <p:cNvSpPr txBox="1">
            <a:spLocks noGrp="1"/>
          </p:cNvSpPr>
          <p:nvPr>
            <p:ph type="body" idx="1"/>
          </p:nvPr>
        </p:nvSpPr>
        <p:spPr>
          <a:xfrm>
            <a:off x="322345" y="1340768"/>
            <a:ext cx="8499310" cy="3071503"/>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3000"/>
              <a:buNone/>
            </a:pPr>
            <a:r>
              <a:rPr lang="en-US" sz="3000"/>
              <a:t>L'analisi delle tendenze nei Paesi che hanno partecipato allo studio del fenomeno del bullismo tra il 1993/1994 e il 2005/2006 mostra che non c'è stato alcun cambiamento nella riduzione del fenomeno in Polonia, mentre è diminuita l'entità del problema in altri Paesi, ad esempio in Italia.</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0"/>
          <p:cNvSpPr txBox="1">
            <a:spLocks noGrp="1"/>
          </p:cNvSpPr>
          <p:nvPr>
            <p:ph type="title"/>
          </p:nvPr>
        </p:nvSpPr>
        <p:spPr>
          <a:xfrm>
            <a:off x="457200" y="116632"/>
            <a:ext cx="8229600" cy="86409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070C0"/>
                </a:solidFill>
              </a:rPr>
              <a:t>Trova la „giraffa”</a:t>
            </a:r>
            <a:endParaRPr/>
          </a:p>
        </p:txBody>
      </p:sp>
      <p:sp>
        <p:nvSpPr>
          <p:cNvPr id="425" name="Google Shape;425;p40"/>
          <p:cNvSpPr txBox="1">
            <a:spLocks noGrp="1"/>
          </p:cNvSpPr>
          <p:nvPr>
            <p:ph type="body" idx="1"/>
          </p:nvPr>
        </p:nvSpPr>
        <p:spPr>
          <a:xfrm>
            <a:off x="107504" y="1052736"/>
            <a:ext cx="8856984" cy="5400600"/>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chemeClr val="dk1"/>
              </a:buClr>
              <a:buSzPts val="2800"/>
              <a:buChar char="•"/>
            </a:pPr>
            <a:r>
              <a:rPr lang="en-US" sz="2800" i="1"/>
              <a:t>Non mi piace quando arrivi in ritardo alle nostre riunioni.</a:t>
            </a:r>
            <a:endParaRPr/>
          </a:p>
          <a:p>
            <a:pPr marL="342900" lvl="0" indent="-342900" algn="just" rtl="0">
              <a:spcBef>
                <a:spcPts val="560"/>
              </a:spcBef>
              <a:spcAft>
                <a:spcPts val="0"/>
              </a:spcAft>
              <a:buClr>
                <a:schemeClr val="dk1"/>
              </a:buClr>
              <a:buSzPts val="2800"/>
              <a:buChar char="•"/>
            </a:pPr>
            <a:r>
              <a:rPr lang="en-US" sz="2800" i="1"/>
              <a:t>Smetti di autocommiserarti e inizia a imparare.</a:t>
            </a:r>
            <a:endParaRPr/>
          </a:p>
          <a:p>
            <a:pPr marL="342900" lvl="0" indent="-342900" algn="just" rtl="0">
              <a:spcBef>
                <a:spcPts val="560"/>
              </a:spcBef>
              <a:spcAft>
                <a:spcPts val="0"/>
              </a:spcAft>
              <a:buClr>
                <a:schemeClr val="dk1"/>
              </a:buClr>
              <a:buSzPts val="2800"/>
              <a:buChar char="•"/>
            </a:pPr>
            <a:r>
              <a:rPr lang="en-US" sz="2800" i="1"/>
              <a:t>Mi dà fastidio che ora parli al telefono.</a:t>
            </a:r>
            <a:endParaRPr/>
          </a:p>
          <a:p>
            <a:pPr marL="342900" lvl="0" indent="-342900" algn="just" rtl="0">
              <a:spcBef>
                <a:spcPts val="560"/>
              </a:spcBef>
              <a:spcAft>
                <a:spcPts val="0"/>
              </a:spcAft>
              <a:buClr>
                <a:schemeClr val="dk1"/>
              </a:buClr>
              <a:buSzPts val="2800"/>
              <a:buChar char="•"/>
            </a:pPr>
            <a:r>
              <a:rPr lang="en-US" sz="2800" i="1"/>
              <a:t>Sei estremamente irresponsabile, sei in ritardo.</a:t>
            </a:r>
            <a:endParaRPr/>
          </a:p>
          <a:p>
            <a:pPr marL="342900" lvl="0" indent="-342900" algn="just" rtl="0">
              <a:spcBef>
                <a:spcPts val="560"/>
              </a:spcBef>
              <a:spcAft>
                <a:spcPts val="0"/>
              </a:spcAft>
              <a:buClr>
                <a:schemeClr val="dk1"/>
              </a:buClr>
              <a:buSzPts val="2800"/>
              <a:buChar char="•"/>
            </a:pPr>
            <a:r>
              <a:rPr lang="en-US" sz="2800" i="1"/>
              <a:t>È colpa tua, per colpa tua non sono riuscito a finire il compito.</a:t>
            </a:r>
            <a:endParaRPr/>
          </a:p>
          <a:p>
            <a:pPr marL="342900" lvl="0" indent="-342900" algn="just" rtl="0">
              <a:spcBef>
                <a:spcPts val="560"/>
              </a:spcBef>
              <a:spcAft>
                <a:spcPts val="0"/>
              </a:spcAft>
              <a:buClr>
                <a:schemeClr val="dk1"/>
              </a:buClr>
              <a:buSzPts val="2800"/>
              <a:buChar char="•"/>
            </a:pPr>
            <a:r>
              <a:rPr lang="en-US" sz="2800" i="1"/>
              <a:t>Sei pigro, continui a rimandare le cose a più tardi</a:t>
            </a:r>
            <a:endParaRPr sz="2800" i="1"/>
          </a:p>
          <a:p>
            <a:pPr marL="342900" lvl="0" indent="-342900" algn="just" rtl="0">
              <a:spcBef>
                <a:spcPts val="560"/>
              </a:spcBef>
              <a:spcAft>
                <a:spcPts val="0"/>
              </a:spcAft>
              <a:buClr>
                <a:schemeClr val="dk1"/>
              </a:buClr>
              <a:buSzPts val="2800"/>
              <a:buChar char="•"/>
            </a:pPr>
            <a:r>
              <a:rPr lang="en-US" sz="2800" i="1"/>
              <a:t>Non riesco a concentrarmi in questa confusione</a:t>
            </a:r>
            <a:endParaRPr sz="2800" i="1"/>
          </a:p>
          <a:p>
            <a:pPr marL="342900" lvl="0" indent="-342900" algn="just" rtl="0">
              <a:spcBef>
                <a:spcPts val="560"/>
              </a:spcBef>
              <a:spcAft>
                <a:spcPts val="0"/>
              </a:spcAft>
              <a:buClr>
                <a:schemeClr val="dk1"/>
              </a:buClr>
              <a:buSzPts val="2800"/>
              <a:buChar char="•"/>
            </a:pPr>
            <a:r>
              <a:rPr lang="en-US" sz="2800" i="1"/>
              <a:t>Mi sento in colpa quando non mi rispondi</a:t>
            </a:r>
            <a:endParaRPr sz="2800" i="1"/>
          </a:p>
          <a:p>
            <a:pPr marL="342900" lvl="0" indent="-342900" algn="just" rtl="0">
              <a:spcBef>
                <a:spcPts val="560"/>
              </a:spcBef>
              <a:spcAft>
                <a:spcPts val="0"/>
              </a:spcAft>
              <a:buClr>
                <a:schemeClr val="dk1"/>
              </a:buClr>
              <a:buSzPts val="2800"/>
              <a:buChar char="•"/>
            </a:pPr>
            <a:r>
              <a:rPr lang="en-US" sz="2800" i="1"/>
              <a:t>Mi sento arrabbiato quando mi parli in questo modo</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139700" algn="l" rtl="0">
              <a:lnSpc>
                <a:spcPct val="115000"/>
              </a:lnSpc>
              <a:spcBef>
                <a:spcPts val="0"/>
              </a:spcBef>
              <a:spcAft>
                <a:spcPts val="0"/>
              </a:spcAft>
              <a:buClr>
                <a:schemeClr val="dk1"/>
              </a:buClr>
              <a:buSzPts val="3200"/>
              <a:buNone/>
            </a:pPr>
            <a:endParaRPr/>
          </a:p>
          <a:p>
            <a:pPr marL="342900" lvl="0" indent="-139700" algn="l" rtl="0">
              <a:spcBef>
                <a:spcPts val="1640"/>
              </a:spcBef>
              <a:spcAft>
                <a:spcPts val="0"/>
              </a:spcAft>
              <a:buClr>
                <a:schemeClr val="dk1"/>
              </a:buClr>
              <a:buSzPts val="3200"/>
              <a:buNone/>
            </a:pPr>
            <a:endParaRPr/>
          </a:p>
        </p:txBody>
      </p:sp>
      <p:sp>
        <p:nvSpPr>
          <p:cNvPr id="431" name="Google Shape;431;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C00000"/>
                </a:solidFill>
              </a:rPr>
              <a:t>Dallo “sciacallo” alla “giraffa” </a:t>
            </a:r>
            <a:endParaRPr b="1">
              <a:solidFill>
                <a:srgbClr val="C00000"/>
              </a:solidFill>
            </a:endParaRPr>
          </a:p>
        </p:txBody>
      </p:sp>
      <p:sp>
        <p:nvSpPr>
          <p:cNvPr id="432" name="Google Shape;432;p41"/>
          <p:cNvSpPr txBox="1"/>
          <p:nvPr/>
        </p:nvSpPr>
        <p:spPr>
          <a:xfrm>
            <a:off x="149701" y="1556792"/>
            <a:ext cx="8964488" cy="420506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“Mi interrompi sempre quando parlo".</a:t>
            </a:r>
            <a:endParaRPr/>
          </a:p>
          <a:p>
            <a:pPr marL="0" marR="0" lvl="0" indent="0" algn="l" rtl="0">
              <a:spcBef>
                <a:spcPts val="56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342900" marR="0" lvl="0" indent="-342900" algn="l" rtl="0">
              <a:spcBef>
                <a:spcPts val="56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"Non ascolti mai quello che dico".</a:t>
            </a:r>
            <a:endParaRPr/>
          </a:p>
          <a:p>
            <a:pPr marL="342900" marR="0" lvl="0" indent="-165100" algn="l" rtl="0">
              <a:spcBef>
                <a:spcPts val="56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342900" marR="0" lvl="0" indent="-342900" algn="l" rtl="0">
              <a:spcBef>
                <a:spcPts val="56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"Continui a prendere il mio caricabatterie senza chiedere".</a:t>
            </a:r>
            <a:endParaRPr/>
          </a:p>
          <a:p>
            <a:pPr marL="342900" marR="0" lvl="0" indent="-165100" algn="l" rtl="0">
              <a:spcBef>
                <a:spcPts val="56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342900" marR="0" lvl="0" indent="-342900" algn="l" rtl="0">
              <a:spcBef>
                <a:spcPts val="56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"Sei proprio disordinato, come hai potuto perdere il quaderno?".</a:t>
            </a:r>
            <a:endParaRPr/>
          </a:p>
          <a:p>
            <a:pPr marL="0" marR="0" lvl="0" indent="0" algn="l" rtl="0">
              <a:spcBef>
                <a:spcPts val="64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2"/>
          <p:cNvSpPr txBox="1">
            <a:spLocks noGrp="1"/>
          </p:cNvSpPr>
          <p:nvPr>
            <p:ph type="title"/>
          </p:nvPr>
        </p:nvSpPr>
        <p:spPr>
          <a:xfrm>
            <a:off x="484515" y="135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b="1">
                <a:solidFill>
                  <a:srgbClr val="0070C0"/>
                </a:solidFill>
                <a:latin typeface="Calibri"/>
                <a:ea typeface="Calibri"/>
                <a:cs typeface="Calibri"/>
                <a:sym typeface="Calibri"/>
              </a:rPr>
              <a:t>Come comunicare con il linguaggio della giraffa?</a:t>
            </a:r>
            <a:endParaRPr b="1">
              <a:solidFill>
                <a:srgbClr val="0070C0"/>
              </a:solidFill>
            </a:endParaRPr>
          </a:p>
        </p:txBody>
      </p:sp>
      <p:sp>
        <p:nvSpPr>
          <p:cNvPr id="438" name="Google Shape;438;p42"/>
          <p:cNvSpPr txBox="1">
            <a:spLocks noGrp="1"/>
          </p:cNvSpPr>
          <p:nvPr>
            <p:ph type="body" idx="1"/>
          </p:nvPr>
        </p:nvSpPr>
        <p:spPr>
          <a:xfrm>
            <a:off x="251520" y="1268760"/>
            <a:ext cx="8784976" cy="5688632"/>
          </a:xfrm>
          <a:prstGeom prst="rect">
            <a:avLst/>
          </a:prstGeom>
          <a:noFill/>
          <a:ln>
            <a:noFill/>
          </a:ln>
        </p:spPr>
        <p:txBody>
          <a:bodyPr spcFirstLastPara="1" wrap="square" lIns="91425" tIns="45700" rIns="91425" bIns="45700" anchor="t" anchorCtr="0">
            <a:noAutofit/>
          </a:bodyPr>
          <a:lstStyle/>
          <a:p>
            <a:pPr marL="0" lvl="0" indent="0" algn="just" rtl="0">
              <a:lnSpc>
                <a:spcPct val="107000"/>
              </a:lnSpc>
              <a:spcBef>
                <a:spcPts val="0"/>
              </a:spcBef>
              <a:spcAft>
                <a:spcPts val="0"/>
              </a:spcAft>
              <a:buClr>
                <a:schemeClr val="dk1"/>
              </a:buClr>
              <a:buSzPts val="2400"/>
              <a:buNone/>
            </a:pPr>
            <a:r>
              <a:rPr lang="en-US" sz="2400" b="1">
                <a:latin typeface="Calibri"/>
                <a:ea typeface="Calibri"/>
                <a:cs typeface="Calibri"/>
                <a:sym typeface="Calibri"/>
              </a:rPr>
              <a:t>1. Esprimere i propri sentimenti </a:t>
            </a:r>
            <a:endParaRPr/>
          </a:p>
          <a:p>
            <a:pPr marL="0" lvl="0" indent="0" algn="just" rtl="0">
              <a:lnSpc>
                <a:spcPct val="107000"/>
              </a:lnSpc>
              <a:spcBef>
                <a:spcPts val="1280"/>
              </a:spcBef>
              <a:spcAft>
                <a:spcPts val="0"/>
              </a:spcAft>
              <a:buClr>
                <a:schemeClr val="dk1"/>
              </a:buClr>
              <a:buSzPts val="2400"/>
              <a:buNone/>
            </a:pPr>
            <a:r>
              <a:rPr lang="en-US" sz="2400">
                <a:latin typeface="Calibri"/>
                <a:ea typeface="Calibri"/>
                <a:cs typeface="Calibri"/>
                <a:sym typeface="Calibri"/>
              </a:rPr>
              <a:t>Sento/non mi piace/sono . . . </a:t>
            </a:r>
            <a:endParaRPr/>
          </a:p>
          <a:p>
            <a:pPr marL="0" lvl="0" indent="0" algn="just" rtl="0">
              <a:lnSpc>
                <a:spcPct val="107000"/>
              </a:lnSpc>
              <a:spcBef>
                <a:spcPts val="1280"/>
              </a:spcBef>
              <a:spcAft>
                <a:spcPts val="0"/>
              </a:spcAft>
              <a:buClr>
                <a:schemeClr val="dk1"/>
              </a:buClr>
              <a:buSzPts val="2400"/>
              <a:buNone/>
            </a:pPr>
            <a:r>
              <a:rPr lang="en-US" sz="2400" b="1">
                <a:latin typeface="Calibri"/>
                <a:ea typeface="Calibri"/>
                <a:cs typeface="Calibri"/>
                <a:sym typeface="Calibri"/>
              </a:rPr>
              <a:t> 2. Descrizione dei fatti a cui ci riferiamo - osservazioni senza giudizio    </a:t>
            </a:r>
            <a:endParaRPr/>
          </a:p>
          <a:p>
            <a:pPr marL="0" lvl="0" indent="0" algn="just" rtl="0">
              <a:lnSpc>
                <a:spcPct val="107000"/>
              </a:lnSpc>
              <a:spcBef>
                <a:spcPts val="1280"/>
              </a:spcBef>
              <a:spcAft>
                <a:spcPts val="0"/>
              </a:spcAft>
              <a:buClr>
                <a:schemeClr val="dk1"/>
              </a:buClr>
              <a:buSzPts val="2400"/>
              <a:buNone/>
            </a:pPr>
            <a:r>
              <a:rPr lang="en-US" sz="2400">
                <a:latin typeface="Calibri"/>
                <a:ea typeface="Calibri"/>
                <a:cs typeface="Calibri"/>
                <a:sym typeface="Calibri"/>
              </a:rPr>
              <a:t>Quando. . . (descrizione dei fatti)</a:t>
            </a:r>
            <a:endParaRPr/>
          </a:p>
          <a:p>
            <a:pPr marL="0" lvl="0" indent="0" algn="just" rtl="0">
              <a:lnSpc>
                <a:spcPct val="107000"/>
              </a:lnSpc>
              <a:spcBef>
                <a:spcPts val="1280"/>
              </a:spcBef>
              <a:spcAft>
                <a:spcPts val="0"/>
              </a:spcAft>
              <a:buClr>
                <a:schemeClr val="dk1"/>
              </a:buClr>
              <a:buSzPts val="2400"/>
              <a:buNone/>
            </a:pPr>
            <a:r>
              <a:rPr lang="en-US" sz="2400" b="1">
                <a:latin typeface="Calibri"/>
                <a:ea typeface="Calibri"/>
                <a:cs typeface="Calibri"/>
                <a:sym typeface="Calibri"/>
              </a:rPr>
              <a:t>3. Esprimere i propri bisogni </a:t>
            </a:r>
            <a:endParaRPr/>
          </a:p>
          <a:p>
            <a:pPr marL="0" lvl="0" indent="0" algn="just" rtl="0">
              <a:lnSpc>
                <a:spcPct val="107000"/>
              </a:lnSpc>
              <a:spcBef>
                <a:spcPts val="1280"/>
              </a:spcBef>
              <a:spcAft>
                <a:spcPts val="0"/>
              </a:spcAft>
              <a:buClr>
                <a:schemeClr val="dk1"/>
              </a:buClr>
              <a:buSzPts val="2400"/>
              <a:buNone/>
            </a:pPr>
            <a:r>
              <a:rPr lang="en-US" sz="2400">
                <a:latin typeface="Calibri"/>
                <a:ea typeface="Calibri"/>
                <a:cs typeface="Calibri"/>
                <a:sym typeface="Calibri"/>
              </a:rPr>
              <a:t>Perché ho bisogno. . . </a:t>
            </a:r>
            <a:endParaRPr/>
          </a:p>
          <a:p>
            <a:pPr marL="0" lvl="0" indent="0" algn="just" rtl="0">
              <a:lnSpc>
                <a:spcPct val="107000"/>
              </a:lnSpc>
              <a:spcBef>
                <a:spcPts val="1280"/>
              </a:spcBef>
              <a:spcAft>
                <a:spcPts val="0"/>
              </a:spcAft>
              <a:buClr>
                <a:schemeClr val="dk1"/>
              </a:buClr>
              <a:buSzPts val="2400"/>
              <a:buNone/>
            </a:pPr>
            <a:r>
              <a:rPr lang="en-US" sz="2400" b="1">
                <a:latin typeface="Calibri"/>
                <a:ea typeface="Calibri"/>
                <a:cs typeface="Calibri"/>
                <a:sym typeface="Calibri"/>
              </a:rPr>
              <a:t>4. Vorrei, spero . . . - cioè chiedere un comportamento specifico per il futuro        </a:t>
            </a:r>
            <a:endParaRPr/>
          </a:p>
          <a:p>
            <a:pPr marL="0" lvl="0" indent="0" algn="just" rtl="0">
              <a:lnSpc>
                <a:spcPct val="107000"/>
              </a:lnSpc>
              <a:spcBef>
                <a:spcPts val="1280"/>
              </a:spcBef>
              <a:spcAft>
                <a:spcPts val="0"/>
              </a:spcAft>
              <a:buClr>
                <a:schemeClr val="dk1"/>
              </a:buClr>
              <a:buSzPts val="2400"/>
              <a:buNone/>
            </a:pPr>
            <a:r>
              <a:rPr lang="en-US" sz="2400">
                <a:latin typeface="Calibri"/>
                <a:ea typeface="Calibri"/>
                <a:cs typeface="Calibri"/>
                <a:sym typeface="Calibri"/>
              </a:rPr>
              <a:t>Mi aspetto che la prossima volta . . .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3700" b="1"/>
              <a:t>Capacità di risolvere i conflitti</a:t>
            </a:r>
            <a:endParaRPr sz="3700" b="1"/>
          </a:p>
        </p:txBody>
      </p:sp>
      <p:pic>
        <p:nvPicPr>
          <p:cNvPr id="444" name="Google Shape;444;p43" descr="Obraz zawierający osoba, ściana, wewnątrz, chłopiec&#10;&#10;Opis wygenerowany automatycznie"/>
          <p:cNvPicPr preferRelativeResize="0"/>
          <p:nvPr/>
        </p:nvPicPr>
        <p:blipFill rotWithShape="1">
          <a:blip r:embed="rId3">
            <a:alphaModFix/>
          </a:blip>
          <a:srcRect t="13050"/>
          <a:stretch/>
        </p:blipFill>
        <p:spPr>
          <a:xfrm>
            <a:off x="457200" y="1600200"/>
            <a:ext cx="8229600" cy="452596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4"/>
          <p:cNvSpPr txBox="1">
            <a:spLocks noGrp="1"/>
          </p:cNvSpPr>
          <p:nvPr>
            <p:ph type="body" idx="1"/>
          </p:nvPr>
        </p:nvSpPr>
        <p:spPr>
          <a:xfrm>
            <a:off x="433099" y="1863213"/>
            <a:ext cx="8229600" cy="4525963"/>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gn="just" rtl="0">
              <a:lnSpc>
                <a:spcPct val="107000"/>
              </a:lnSpc>
              <a:spcBef>
                <a:spcPts val="0"/>
              </a:spcBef>
              <a:spcAft>
                <a:spcPts val="0"/>
              </a:spcAft>
              <a:buClr>
                <a:schemeClr val="dk1"/>
              </a:buClr>
              <a:buSzPct val="100000"/>
              <a:buChar char="•"/>
            </a:pPr>
            <a:r>
              <a:rPr lang="en-US" b="1"/>
              <a:t>Indagare:</a:t>
            </a:r>
            <a:r>
              <a:rPr lang="en-US"/>
              <a:t> chi ha iniziato? Determinare </a:t>
            </a:r>
            <a:r>
              <a:rPr lang="en-US" b="1"/>
              <a:t>chi è colpevole</a:t>
            </a:r>
            <a:r>
              <a:rPr lang="en-US"/>
              <a:t>.</a:t>
            </a:r>
            <a:endParaRPr/>
          </a:p>
          <a:p>
            <a:pPr marL="342900" lvl="0" indent="-342900" algn="just" rtl="0">
              <a:lnSpc>
                <a:spcPct val="107000"/>
              </a:lnSpc>
              <a:spcBef>
                <a:spcPts val="1344"/>
              </a:spcBef>
              <a:spcAft>
                <a:spcPts val="0"/>
              </a:spcAft>
              <a:buClr>
                <a:schemeClr val="dk1"/>
              </a:buClr>
              <a:buSzPct val="100000"/>
              <a:buChar char="•"/>
            </a:pPr>
            <a:r>
              <a:rPr lang="en-US" b="1"/>
              <a:t>Prendere le parti </a:t>
            </a:r>
            <a:r>
              <a:rPr lang="en-US"/>
              <a:t>del bambino che piange.</a:t>
            </a:r>
            <a:endParaRPr/>
          </a:p>
          <a:p>
            <a:pPr marL="342900" lvl="0" indent="-342900" algn="just" rtl="0">
              <a:lnSpc>
                <a:spcPct val="107000"/>
              </a:lnSpc>
              <a:spcBef>
                <a:spcPts val="1344"/>
              </a:spcBef>
              <a:spcAft>
                <a:spcPts val="0"/>
              </a:spcAft>
              <a:buClr>
                <a:schemeClr val="dk1"/>
              </a:buClr>
              <a:buSzPct val="100000"/>
              <a:buChar char="•"/>
            </a:pPr>
            <a:r>
              <a:rPr lang="en-US" b="1"/>
              <a:t>Generalizzare</a:t>
            </a:r>
            <a:r>
              <a:rPr lang="en-US"/>
              <a:t> - sempre....</a:t>
            </a:r>
            <a:endParaRPr/>
          </a:p>
          <a:p>
            <a:pPr marL="342900" lvl="0" indent="-342900" algn="just" rtl="0">
              <a:lnSpc>
                <a:spcPct val="107000"/>
              </a:lnSpc>
              <a:spcBef>
                <a:spcPts val="1344"/>
              </a:spcBef>
              <a:spcAft>
                <a:spcPts val="0"/>
              </a:spcAft>
              <a:buClr>
                <a:schemeClr val="dk1"/>
              </a:buClr>
              <a:buSzPct val="100000"/>
              <a:buChar char="•"/>
            </a:pPr>
            <a:r>
              <a:rPr lang="en-US" b="1"/>
              <a:t>Giudicare</a:t>
            </a:r>
            <a:endParaRPr b="1"/>
          </a:p>
          <a:p>
            <a:pPr marL="342900" lvl="0" indent="-342900" algn="just" rtl="0">
              <a:lnSpc>
                <a:spcPct val="107000"/>
              </a:lnSpc>
              <a:spcBef>
                <a:spcPts val="1344"/>
              </a:spcBef>
              <a:spcAft>
                <a:spcPts val="0"/>
              </a:spcAft>
              <a:buClr>
                <a:schemeClr val="dk1"/>
              </a:buClr>
              <a:buSzPct val="100000"/>
              <a:buChar char="•"/>
            </a:pPr>
            <a:r>
              <a:rPr lang="en-US" b="1"/>
              <a:t>Minacciare</a:t>
            </a:r>
            <a:endParaRPr b="1"/>
          </a:p>
          <a:p>
            <a:pPr marL="342900" lvl="0" indent="-342900" algn="just" rtl="0">
              <a:lnSpc>
                <a:spcPct val="107000"/>
              </a:lnSpc>
              <a:spcBef>
                <a:spcPts val="1344"/>
              </a:spcBef>
              <a:spcAft>
                <a:spcPts val="0"/>
              </a:spcAft>
              <a:buClr>
                <a:schemeClr val="dk1"/>
              </a:buClr>
              <a:buSzPct val="100000"/>
              <a:buChar char="•"/>
            </a:pPr>
            <a:r>
              <a:rPr lang="en-US" b="1"/>
              <a:t>Mostrare pietà</a:t>
            </a:r>
            <a:endParaRPr/>
          </a:p>
          <a:p>
            <a:pPr marL="342900" lvl="0" indent="-342900" algn="just" rtl="0">
              <a:lnSpc>
                <a:spcPct val="107000"/>
              </a:lnSpc>
              <a:spcBef>
                <a:spcPts val="1344"/>
              </a:spcBef>
              <a:spcAft>
                <a:spcPts val="0"/>
              </a:spcAft>
              <a:buClr>
                <a:schemeClr val="dk1"/>
              </a:buClr>
              <a:buSzPct val="100000"/>
              <a:buChar char="•"/>
            </a:pPr>
            <a:r>
              <a:rPr lang="en-US" b="1"/>
              <a:t>Dare una soluzione pronta</a:t>
            </a:r>
            <a:r>
              <a:rPr lang="en-US"/>
              <a:t>, ad esempio "chiedete scusa e andate nelle vostre stanze".</a:t>
            </a:r>
            <a:endParaRPr/>
          </a:p>
        </p:txBody>
      </p:sp>
      <p:sp>
        <p:nvSpPr>
          <p:cNvPr id="450" name="Google Shape;450;p44"/>
          <p:cNvSpPr txBox="1">
            <a:spLocks noGrp="1"/>
          </p:cNvSpPr>
          <p:nvPr>
            <p:ph type="title"/>
          </p:nvPr>
        </p:nvSpPr>
        <p:spPr>
          <a:xfrm>
            <a:off x="433098" y="188640"/>
            <a:ext cx="8387373" cy="1440160"/>
          </a:xfrm>
          <a:prstGeom prst="rect">
            <a:avLst/>
          </a:prstGeom>
          <a:noFill/>
          <a:ln>
            <a:noFill/>
          </a:ln>
        </p:spPr>
        <p:txBody>
          <a:bodyPr spcFirstLastPara="1" wrap="square" lIns="91425" tIns="45700" rIns="91425" bIns="45700" anchor="ctr" anchorCtr="0">
            <a:normAutofit/>
          </a:bodyPr>
          <a:lstStyle/>
          <a:p>
            <a:pPr marL="342900" lvl="0" indent="-342900" algn="ctr" rtl="0">
              <a:lnSpc>
                <a:spcPct val="107000"/>
              </a:lnSpc>
              <a:spcBef>
                <a:spcPts val="0"/>
              </a:spcBef>
              <a:spcAft>
                <a:spcPts val="0"/>
              </a:spcAft>
              <a:buClr>
                <a:srgbClr val="00B0F0"/>
              </a:buClr>
              <a:buSzPts val="3600"/>
              <a:buFont typeface="Tahoma"/>
              <a:buNone/>
            </a:pPr>
            <a:r>
              <a:rPr lang="en-US" sz="3600">
                <a:solidFill>
                  <a:srgbClr val="00B0F0"/>
                </a:solidFill>
                <a:latin typeface="Tahoma"/>
                <a:ea typeface="Tahoma"/>
                <a:cs typeface="Tahoma"/>
                <a:sym typeface="Tahoma"/>
              </a:rPr>
              <a:t>Errori commessi dagli adulti durante i conflitti tra bambini:</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0B0F0"/>
              </a:buClr>
              <a:buSzPct val="100000"/>
              <a:buFont typeface="Calibri"/>
              <a:buNone/>
            </a:pPr>
            <a:r>
              <a:rPr lang="en-US">
                <a:solidFill>
                  <a:srgbClr val="00B0F0"/>
                </a:solidFill>
              </a:rPr>
              <a:t>Come aiutare in modo ottimale i bambini durante un conflitto?</a:t>
            </a:r>
            <a:endParaRPr>
              <a:solidFill>
                <a:srgbClr val="00B0F0"/>
              </a:solidFill>
            </a:endParaRPr>
          </a:p>
        </p:txBody>
      </p:sp>
      <p:sp>
        <p:nvSpPr>
          <p:cNvPr id="456" name="Google Shape;456;p45"/>
          <p:cNvSpPr txBox="1">
            <a:spLocks noGrp="1"/>
          </p:cNvSpPr>
          <p:nvPr>
            <p:ph type="body" idx="1"/>
          </p:nvPr>
        </p:nvSpPr>
        <p:spPr>
          <a:xfrm>
            <a:off x="457200" y="1844824"/>
            <a:ext cx="8229600" cy="4525963"/>
          </a:xfrm>
          <a:prstGeom prst="rect">
            <a:avLst/>
          </a:prstGeom>
          <a:noFill/>
          <a:ln>
            <a:noFill/>
          </a:ln>
        </p:spPr>
        <p:txBody>
          <a:bodyPr spcFirstLastPara="1" wrap="square" lIns="91425" tIns="45700" rIns="91425" bIns="45700" anchor="t" anchorCtr="0">
            <a:normAutofit fontScale="92500"/>
          </a:bodyPr>
          <a:lstStyle/>
          <a:p>
            <a:pPr marL="342900" lvl="0" indent="-342900" algn="just" rtl="0">
              <a:lnSpc>
                <a:spcPct val="107000"/>
              </a:lnSpc>
              <a:spcBef>
                <a:spcPts val="0"/>
              </a:spcBef>
              <a:spcAft>
                <a:spcPts val="0"/>
              </a:spcAft>
              <a:buClr>
                <a:schemeClr val="dk1"/>
              </a:buClr>
              <a:buSzPct val="100000"/>
              <a:buChar char="•"/>
            </a:pPr>
            <a:r>
              <a:rPr lang="en-US" sz="2800"/>
              <a:t>Stan, Tom - Voglio parlarvi, perché vedo che sta succedendo qualcosa tra voi due. Vorrei aiutarvi a trovare una soluzione a questa situazione, perché ho l'impressione che sia difficile per voi".</a:t>
            </a:r>
            <a:endParaRPr/>
          </a:p>
          <a:p>
            <a:pPr marL="342900" lvl="0" indent="-342900" algn="just" rtl="0">
              <a:lnSpc>
                <a:spcPct val="107000"/>
              </a:lnSpc>
              <a:spcBef>
                <a:spcPts val="1318"/>
              </a:spcBef>
              <a:spcAft>
                <a:spcPts val="0"/>
              </a:spcAft>
              <a:buClr>
                <a:schemeClr val="dk1"/>
              </a:buClr>
              <a:buSzPct val="100000"/>
              <a:buChar char="•"/>
            </a:pPr>
            <a:r>
              <a:rPr lang="en-US" sz="2800"/>
              <a:t>Stan, eri arrabbiato con Tom perché aveva demolito la tua prima torre, giusto? Volevi che stesse attento perché avevi lavorato molto, giusto?</a:t>
            </a:r>
            <a:endParaRPr/>
          </a:p>
          <a:p>
            <a:pPr marL="342900" lvl="0" indent="-342900" algn="just" rtl="0">
              <a:lnSpc>
                <a:spcPct val="107000"/>
              </a:lnSpc>
              <a:spcBef>
                <a:spcPts val="1318"/>
              </a:spcBef>
              <a:spcAft>
                <a:spcPts val="0"/>
              </a:spcAft>
              <a:buClr>
                <a:schemeClr val="dk1"/>
              </a:buClr>
              <a:buSzPct val="100000"/>
              <a:buChar char="•"/>
            </a:pPr>
            <a:r>
              <a:rPr lang="en-US" sz="2800"/>
              <a:t>Tom, vedo che anche tu sei nervoso e triste perché tuo fratello ti ha spinto con forza e sei caduto, giusto?</a:t>
            </a:r>
            <a:endParaRPr sz="2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6"/>
          <p:cNvSpPr txBox="1">
            <a:spLocks noGrp="1"/>
          </p:cNvSpPr>
          <p:nvPr>
            <p:ph type="title"/>
          </p:nvPr>
        </p:nvSpPr>
        <p:spPr>
          <a:xfrm>
            <a:off x="457200" y="404664"/>
            <a:ext cx="8229600" cy="77809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b="1">
                <a:latin typeface="Calibri"/>
                <a:ea typeface="Calibri"/>
                <a:cs typeface="Calibri"/>
                <a:sym typeface="Calibri"/>
              </a:rPr>
              <a:t>Cosa vale la pena fare nel caso di conflitti tra bambini?</a:t>
            </a:r>
            <a:endParaRPr sz="3600">
              <a:latin typeface="Calibri"/>
              <a:ea typeface="Calibri"/>
              <a:cs typeface="Calibri"/>
              <a:sym typeface="Calibri"/>
            </a:endParaRPr>
          </a:p>
        </p:txBody>
      </p:sp>
      <p:sp>
        <p:nvSpPr>
          <p:cNvPr id="462" name="Google Shape;462;p46"/>
          <p:cNvSpPr txBox="1">
            <a:spLocks noGrp="1"/>
          </p:cNvSpPr>
          <p:nvPr>
            <p:ph type="body" idx="1"/>
          </p:nvPr>
        </p:nvSpPr>
        <p:spPr>
          <a:xfrm>
            <a:off x="179512" y="1518485"/>
            <a:ext cx="8784976" cy="5386610"/>
          </a:xfrm>
          <a:prstGeom prst="rect">
            <a:avLst/>
          </a:prstGeom>
          <a:noFill/>
          <a:ln>
            <a:noFill/>
          </a:ln>
        </p:spPr>
        <p:txBody>
          <a:bodyPr spcFirstLastPara="1" wrap="square" lIns="91425" tIns="45700" rIns="91425" bIns="45700" anchor="t" anchorCtr="0">
            <a:noAutofit/>
          </a:bodyPr>
          <a:lstStyle/>
          <a:p>
            <a:pPr marL="342900" lvl="0" indent="-342900" algn="just" rtl="0">
              <a:lnSpc>
                <a:spcPct val="107000"/>
              </a:lnSpc>
              <a:spcBef>
                <a:spcPts val="0"/>
              </a:spcBef>
              <a:spcAft>
                <a:spcPts val="0"/>
              </a:spcAft>
              <a:buClr>
                <a:srgbClr val="00B0F0"/>
              </a:buClr>
              <a:buSzPts val="2200"/>
              <a:buChar char="•"/>
            </a:pPr>
            <a:r>
              <a:rPr lang="en-US" sz="2200">
                <a:solidFill>
                  <a:srgbClr val="00B0F0"/>
                </a:solidFill>
              </a:rPr>
              <a:t>Domanda: </a:t>
            </a:r>
            <a:endParaRPr/>
          </a:p>
          <a:p>
            <a:pPr marL="0" lvl="0" indent="0" algn="just" rtl="0">
              <a:lnSpc>
                <a:spcPct val="107000"/>
              </a:lnSpc>
              <a:spcBef>
                <a:spcPts val="1240"/>
              </a:spcBef>
              <a:spcAft>
                <a:spcPts val="0"/>
              </a:spcAft>
              <a:buClr>
                <a:schemeClr val="dk1"/>
              </a:buClr>
              <a:buSzPts val="2200"/>
              <a:buNone/>
            </a:pPr>
            <a:r>
              <a:rPr lang="en-US" sz="2200"/>
              <a:t>Cosa è successo che ti ha fatto reagire così? - per conoscere entrambi i punti di vista.</a:t>
            </a:r>
            <a:endParaRPr/>
          </a:p>
          <a:p>
            <a:pPr marL="342900" lvl="0" indent="-342900" algn="just" rtl="0">
              <a:lnSpc>
                <a:spcPct val="107000"/>
              </a:lnSpc>
              <a:spcBef>
                <a:spcPts val="1240"/>
              </a:spcBef>
              <a:spcAft>
                <a:spcPts val="0"/>
              </a:spcAft>
              <a:buClr>
                <a:srgbClr val="00B0F0"/>
              </a:buClr>
              <a:buSzPts val="2200"/>
              <a:buChar char="•"/>
            </a:pPr>
            <a:r>
              <a:rPr lang="en-US" sz="2200">
                <a:solidFill>
                  <a:srgbClr val="00B0F0"/>
                </a:solidFill>
              </a:rPr>
              <a:t>Domande piene di curiosità: </a:t>
            </a:r>
            <a:endParaRPr/>
          </a:p>
          <a:p>
            <a:pPr marL="0" lvl="0" indent="0" algn="just" rtl="0">
              <a:lnSpc>
                <a:spcPct val="107000"/>
              </a:lnSpc>
              <a:spcBef>
                <a:spcPts val="1240"/>
              </a:spcBef>
              <a:spcAft>
                <a:spcPts val="0"/>
              </a:spcAft>
              <a:buClr>
                <a:schemeClr val="dk1"/>
              </a:buClr>
              <a:buSzPts val="2200"/>
              <a:buNone/>
            </a:pPr>
            <a:r>
              <a:rPr lang="en-US" sz="2200"/>
              <a:t>Come ti senti ora? Come si sente il tuo amico, cosa pensi? Cosa ti insegna questa situazione?</a:t>
            </a:r>
            <a:endParaRPr/>
          </a:p>
          <a:p>
            <a:pPr marL="342900" lvl="0" indent="-342900" algn="just" rtl="0">
              <a:lnSpc>
                <a:spcPct val="107000"/>
              </a:lnSpc>
              <a:spcBef>
                <a:spcPts val="1240"/>
              </a:spcBef>
              <a:spcAft>
                <a:spcPts val="0"/>
              </a:spcAft>
              <a:buClr>
                <a:srgbClr val="00B0F0"/>
              </a:buClr>
              <a:buSzPts val="2200"/>
              <a:buChar char="•"/>
            </a:pPr>
            <a:r>
              <a:rPr lang="en-US" sz="2200">
                <a:solidFill>
                  <a:srgbClr val="00B0F0"/>
                </a:solidFill>
              </a:rPr>
              <a:t>Ricerca di una soluzione. </a:t>
            </a:r>
            <a:endParaRPr/>
          </a:p>
          <a:p>
            <a:pPr marL="0" lvl="0" indent="0" algn="just" rtl="0">
              <a:lnSpc>
                <a:spcPct val="107000"/>
              </a:lnSpc>
              <a:spcBef>
                <a:spcPts val="1240"/>
              </a:spcBef>
              <a:spcAft>
                <a:spcPts val="0"/>
              </a:spcAft>
              <a:buClr>
                <a:schemeClr val="dk1"/>
              </a:buClr>
              <a:buSzPts val="2200"/>
              <a:buNone/>
            </a:pPr>
            <a:r>
              <a:rPr lang="en-US" sz="2200"/>
              <a:t>Quali idee avete per risolvere questo conflitto/riparare il danno?</a:t>
            </a:r>
            <a:endParaRPr/>
          </a:p>
          <a:p>
            <a:pPr marL="342900" lvl="0" indent="-342900" algn="just" rtl="0">
              <a:lnSpc>
                <a:spcPct val="107000"/>
              </a:lnSpc>
              <a:spcBef>
                <a:spcPts val="1240"/>
              </a:spcBef>
              <a:spcAft>
                <a:spcPts val="0"/>
              </a:spcAft>
              <a:buClr>
                <a:srgbClr val="00B0F0"/>
              </a:buClr>
              <a:buSzPts val="2200"/>
              <a:buChar char="•"/>
            </a:pPr>
            <a:r>
              <a:rPr lang="en-US" sz="2200">
                <a:solidFill>
                  <a:srgbClr val="00B0F0"/>
                </a:solidFill>
              </a:rPr>
              <a:t>Una lezione per il futuro. </a:t>
            </a:r>
            <a:endParaRPr/>
          </a:p>
          <a:p>
            <a:pPr marL="0" lvl="0" indent="0" algn="just" rtl="0">
              <a:lnSpc>
                <a:spcPct val="107000"/>
              </a:lnSpc>
              <a:spcBef>
                <a:spcPts val="1240"/>
              </a:spcBef>
              <a:spcAft>
                <a:spcPts val="0"/>
              </a:spcAft>
              <a:buClr>
                <a:schemeClr val="dk1"/>
              </a:buClr>
              <a:buSzPts val="2200"/>
              <a:buNone/>
            </a:pPr>
            <a:r>
              <a:rPr lang="en-US" sz="2200"/>
              <a:t>Cosa dovete fare la prossima volta in una situazione simile, affinché non si ripeta?</a:t>
            </a:r>
            <a:endParaRPr sz="22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47" descr="Obraz zawierający osoba, wewnątrz, karmienie&#10;&#10;Opis wygenerowany automatycznie"/>
          <p:cNvPicPr preferRelativeResize="0"/>
          <p:nvPr/>
        </p:nvPicPr>
        <p:blipFill rotWithShape="1">
          <a:blip r:embed="rId3">
            <a:alphaModFix/>
          </a:blip>
          <a:srcRect l="2848" r="37588" b="-1"/>
          <a:stretch/>
        </p:blipFill>
        <p:spPr>
          <a:xfrm>
            <a:off x="71677" y="1600200"/>
            <a:ext cx="4073525" cy="4565103"/>
          </a:xfrm>
          <a:prstGeom prst="rect">
            <a:avLst/>
          </a:prstGeom>
          <a:noFill/>
          <a:ln>
            <a:noFill/>
          </a:ln>
        </p:spPr>
      </p:pic>
      <p:sp>
        <p:nvSpPr>
          <p:cNvPr id="468" name="Google Shape;468;p47"/>
          <p:cNvSpPr txBox="1">
            <a:spLocks noGrp="1"/>
          </p:cNvSpPr>
          <p:nvPr>
            <p:ph type="title"/>
          </p:nvPr>
        </p:nvSpPr>
        <p:spPr>
          <a:xfrm>
            <a:off x="457200" y="19023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4000" b="1">
                <a:solidFill>
                  <a:srgbClr val="0070C0"/>
                </a:solidFill>
              </a:rPr>
              <a:t>Cos’è il bullismo?</a:t>
            </a:r>
            <a:endParaRPr/>
          </a:p>
        </p:txBody>
      </p:sp>
      <p:sp>
        <p:nvSpPr>
          <p:cNvPr id="469" name="Google Shape;469;p47"/>
          <p:cNvSpPr txBox="1"/>
          <p:nvPr/>
        </p:nvSpPr>
        <p:spPr>
          <a:xfrm>
            <a:off x="4355976" y="1988840"/>
            <a:ext cx="4680520" cy="3096344"/>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spcBef>
                <a:spcPts val="0"/>
              </a:spcBef>
              <a:spcAft>
                <a:spcPts val="0"/>
              </a:spcAft>
              <a:buClr>
                <a:schemeClr val="dk1"/>
              </a:buClr>
              <a:buSzPct val="100000"/>
              <a:buFont typeface="Arial"/>
              <a:buNone/>
            </a:pPr>
            <a:r>
              <a:rPr lang="en-US" sz="2800">
                <a:solidFill>
                  <a:schemeClr val="dk1"/>
                </a:solidFill>
                <a:latin typeface="Calibri"/>
                <a:ea typeface="Calibri"/>
                <a:cs typeface="Calibri"/>
                <a:sym typeface="Calibri"/>
              </a:rPr>
              <a:t>Si tratta di un'esposizione regolare e con effetti a lungo termine di uno studente ad azioni ostili da parte di altri studenti, il cui scopo è quello di causargli dolore in senso psicologico (umiliazione, angoscia e senso di rifiuto).</a:t>
            </a:r>
            <a:endParaRPr sz="28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Riguarda anche mio figlio/a?</a:t>
            </a:r>
            <a:endParaRPr b="1"/>
          </a:p>
        </p:txBody>
      </p:sp>
      <p:sp>
        <p:nvSpPr>
          <p:cNvPr id="475" name="Google Shape;475;p48"/>
          <p:cNvSpPr txBox="1">
            <a:spLocks noGrp="1"/>
          </p:cNvSpPr>
          <p:nvPr>
            <p:ph type="body" idx="1"/>
          </p:nvPr>
        </p:nvSpPr>
        <p:spPr>
          <a:xfrm>
            <a:off x="457200" y="1600201"/>
            <a:ext cx="8229600" cy="3196952"/>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chemeClr val="dk1"/>
              </a:buClr>
              <a:buSzPts val="3200"/>
              <a:buChar char="•"/>
            </a:pPr>
            <a:r>
              <a:rPr lang="en-US"/>
              <a:t>I genitori/tutori non vorrebbero mai che i loro figli partecipassero o subissero atti di bullismo, ma in realtà </a:t>
            </a:r>
            <a:r>
              <a:rPr lang="en-US" b="1"/>
              <a:t>oltre il 60% </a:t>
            </a:r>
            <a:r>
              <a:rPr lang="en-US"/>
              <a:t>dei bambini e degli adolescenti di età compresa tra gli 11 e i 14 anni vive questo fenomeno, come autore, vittima o testimone.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9"/>
          <p:cNvSpPr txBox="1"/>
          <p:nvPr/>
        </p:nvSpPr>
        <p:spPr>
          <a:xfrm>
            <a:off x="863588" y="620688"/>
            <a:ext cx="741682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C00000"/>
                </a:solidFill>
                <a:latin typeface="Calibri"/>
                <a:ea typeface="Calibri"/>
                <a:cs typeface="Calibri"/>
                <a:sym typeface="Calibri"/>
              </a:rPr>
              <a:t>Le 3 caratteristiche del bullismo</a:t>
            </a:r>
            <a:endParaRPr sz="3600" b="1">
              <a:solidFill>
                <a:srgbClr val="C00000"/>
              </a:solidFill>
              <a:latin typeface="Calibri"/>
              <a:ea typeface="Calibri"/>
              <a:cs typeface="Calibri"/>
              <a:sym typeface="Calibri"/>
            </a:endParaRPr>
          </a:p>
        </p:txBody>
      </p:sp>
      <p:sp>
        <p:nvSpPr>
          <p:cNvPr id="481" name="Google Shape;481;p49"/>
          <p:cNvSpPr txBox="1">
            <a:spLocks noGrp="1"/>
          </p:cNvSpPr>
          <p:nvPr>
            <p:ph type="body" idx="1"/>
          </p:nvPr>
        </p:nvSpPr>
        <p:spPr>
          <a:xfrm>
            <a:off x="457200" y="1600200"/>
            <a:ext cx="8229600" cy="46371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sz="2400" b="1"/>
              <a:t>1. Intenzionalità</a:t>
            </a:r>
            <a:endParaRPr sz="2400" b="1"/>
          </a:p>
          <a:p>
            <a:pPr marL="0" lvl="0" indent="0" algn="l" rtl="0">
              <a:spcBef>
                <a:spcPts val="480"/>
              </a:spcBef>
              <a:spcAft>
                <a:spcPts val="0"/>
              </a:spcAft>
              <a:buClr>
                <a:schemeClr val="dk1"/>
              </a:buClr>
              <a:buSzPts val="2400"/>
              <a:buNone/>
            </a:pPr>
            <a:r>
              <a:rPr lang="en-US" sz="2400"/>
              <a:t>- Azione volta a causare un danno</a:t>
            </a:r>
            <a:endParaRPr sz="2400"/>
          </a:p>
          <a:p>
            <a:pPr marL="0" lvl="0" indent="0" algn="l" rtl="0">
              <a:spcBef>
                <a:spcPts val="480"/>
              </a:spcBef>
              <a:spcAft>
                <a:spcPts val="0"/>
              </a:spcAft>
              <a:buClr>
                <a:schemeClr val="dk1"/>
              </a:buClr>
              <a:buSzPts val="2400"/>
              <a:buNone/>
            </a:pPr>
            <a:r>
              <a:rPr lang="en-US" sz="2400"/>
              <a:t>- Non sempre presente nella fase iniziale</a:t>
            </a:r>
            <a:endParaRPr sz="2400"/>
          </a:p>
          <a:p>
            <a:pPr marL="0" lvl="0" indent="0" algn="l" rtl="0">
              <a:spcBef>
                <a:spcPts val="480"/>
              </a:spcBef>
              <a:spcAft>
                <a:spcPts val="0"/>
              </a:spcAft>
              <a:buClr>
                <a:schemeClr val="dk1"/>
              </a:buClr>
              <a:buSzPts val="2400"/>
              <a:buNone/>
            </a:pPr>
            <a:endParaRPr sz="2400"/>
          </a:p>
          <a:p>
            <a:pPr marL="0" lvl="0" indent="0" algn="l" rtl="0">
              <a:spcBef>
                <a:spcPts val="480"/>
              </a:spcBef>
              <a:spcAft>
                <a:spcPts val="0"/>
              </a:spcAft>
              <a:buClr>
                <a:schemeClr val="dk1"/>
              </a:buClr>
              <a:buSzPts val="2400"/>
              <a:buNone/>
            </a:pPr>
            <a:r>
              <a:rPr lang="en-US" sz="2400" b="1"/>
              <a:t>2. Ripetitività</a:t>
            </a:r>
            <a:endParaRPr sz="2400" b="1"/>
          </a:p>
          <a:p>
            <a:pPr marL="0" lvl="0" indent="0" algn="l" rtl="0">
              <a:spcBef>
                <a:spcPts val="480"/>
              </a:spcBef>
              <a:spcAft>
                <a:spcPts val="0"/>
              </a:spcAft>
              <a:buClr>
                <a:schemeClr val="dk1"/>
              </a:buClr>
              <a:buSzPts val="2400"/>
              <a:buNone/>
            </a:pPr>
            <a:r>
              <a:rPr lang="en-US" sz="2400"/>
              <a:t>- Nel caso della violenza relazionale, si basa sulla persistenza</a:t>
            </a:r>
            <a:endParaRPr sz="2400"/>
          </a:p>
          <a:p>
            <a:pPr marL="0" lvl="0" indent="0" algn="l" rtl="0">
              <a:spcBef>
                <a:spcPts val="480"/>
              </a:spcBef>
              <a:spcAft>
                <a:spcPts val="0"/>
              </a:spcAft>
              <a:buClr>
                <a:schemeClr val="dk1"/>
              </a:buClr>
              <a:buSzPts val="2400"/>
              <a:buNone/>
            </a:pPr>
            <a:endParaRPr sz="2400"/>
          </a:p>
          <a:p>
            <a:pPr marL="0" lvl="0" indent="0" algn="l" rtl="0">
              <a:spcBef>
                <a:spcPts val="480"/>
              </a:spcBef>
              <a:spcAft>
                <a:spcPts val="0"/>
              </a:spcAft>
              <a:buClr>
                <a:schemeClr val="dk1"/>
              </a:buClr>
              <a:buSzPts val="2400"/>
              <a:buNone/>
            </a:pPr>
            <a:r>
              <a:rPr lang="en-US" sz="2400" b="1"/>
              <a:t>3. Squilibrio di forze</a:t>
            </a:r>
            <a:endParaRPr/>
          </a:p>
          <a:p>
            <a:pPr marL="0" lvl="0" indent="0" algn="l" rtl="0">
              <a:spcBef>
                <a:spcPts val="480"/>
              </a:spcBef>
              <a:spcAft>
                <a:spcPts val="0"/>
              </a:spcAft>
              <a:buClr>
                <a:schemeClr val="dk1"/>
              </a:buClr>
              <a:buSzPts val="2400"/>
              <a:buNone/>
            </a:pPr>
            <a:r>
              <a:rPr lang="en-US" sz="2400"/>
              <a:t>- Può essere dovuto alla superiorità fisica, ma spesso deriva da altri fattori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rgbClr val="FF0000"/>
                </a:solidFill>
              </a:rPr>
              <a:t>Bullismo nelle scuole primarie (2018) </a:t>
            </a:r>
            <a:endParaRPr sz="2400"/>
          </a:p>
        </p:txBody>
      </p:sp>
      <p:pic>
        <p:nvPicPr>
          <p:cNvPr id="192" name="Google Shape;192;p5"/>
          <p:cNvPicPr preferRelativeResize="0">
            <a:picLocks noGrp="1"/>
          </p:cNvPicPr>
          <p:nvPr>
            <p:ph type="body" idx="1"/>
          </p:nvPr>
        </p:nvPicPr>
        <p:blipFill rotWithShape="1">
          <a:blip r:embed="rId3">
            <a:alphaModFix/>
          </a:blip>
          <a:srcRect/>
          <a:stretch/>
        </p:blipFill>
        <p:spPr>
          <a:xfrm>
            <a:off x="112416" y="1772816"/>
            <a:ext cx="8864910" cy="468052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0"/>
          <p:cNvSpPr txBox="1">
            <a:spLocks noGrp="1"/>
          </p:cNvSpPr>
          <p:nvPr>
            <p:ph type="body" idx="1"/>
          </p:nvPr>
        </p:nvSpPr>
        <p:spPr>
          <a:xfrm>
            <a:off x="457200" y="332656"/>
            <a:ext cx="8229600" cy="63367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sz="2800" b="1"/>
              <a:t>TIPI DI BULLISMO</a:t>
            </a:r>
            <a:endParaRPr/>
          </a:p>
          <a:p>
            <a:pPr marL="0" lvl="0" indent="0" algn="l" rtl="0">
              <a:spcBef>
                <a:spcPts val="400"/>
              </a:spcBef>
              <a:spcAft>
                <a:spcPts val="0"/>
              </a:spcAft>
              <a:buClr>
                <a:schemeClr val="dk1"/>
              </a:buClr>
              <a:buSzPts val="2000"/>
              <a:buNone/>
            </a:pPr>
            <a:endParaRPr sz="2000" b="1"/>
          </a:p>
          <a:p>
            <a:pPr marL="0" lvl="0" indent="0" algn="l" rtl="0">
              <a:spcBef>
                <a:spcPts val="400"/>
              </a:spcBef>
              <a:spcAft>
                <a:spcPts val="0"/>
              </a:spcAft>
              <a:buClr>
                <a:schemeClr val="accent4"/>
              </a:buClr>
              <a:buSzPts val="2000"/>
              <a:buNone/>
            </a:pPr>
            <a:r>
              <a:rPr lang="en-US" sz="2000" b="1">
                <a:solidFill>
                  <a:schemeClr val="accent4"/>
                </a:solidFill>
              </a:rPr>
              <a:t>Fisico: </a:t>
            </a:r>
            <a:endParaRPr/>
          </a:p>
          <a:p>
            <a:pPr marL="0" lvl="0" indent="0" algn="l" rtl="0">
              <a:spcBef>
                <a:spcPts val="400"/>
              </a:spcBef>
              <a:spcAft>
                <a:spcPts val="0"/>
              </a:spcAft>
              <a:buClr>
                <a:schemeClr val="dk1"/>
              </a:buClr>
              <a:buSzPts val="2000"/>
              <a:buNone/>
            </a:pPr>
            <a:r>
              <a:rPr lang="en-US" sz="2000"/>
              <a:t>- colpire, tirare, spingere</a:t>
            </a:r>
            <a:endParaRPr sz="2000"/>
          </a:p>
          <a:p>
            <a:pPr marL="0" lvl="0" indent="0" algn="l" rtl="0">
              <a:spcBef>
                <a:spcPts val="400"/>
              </a:spcBef>
              <a:spcAft>
                <a:spcPts val="0"/>
              </a:spcAft>
              <a:buClr>
                <a:schemeClr val="dk1"/>
              </a:buClr>
              <a:buSzPts val="2000"/>
              <a:buNone/>
            </a:pPr>
            <a:r>
              <a:rPr lang="en-US" sz="2000"/>
              <a:t>- distruzione o furto di oggetti di un altro studente </a:t>
            </a:r>
            <a:endParaRPr/>
          </a:p>
          <a:p>
            <a:pPr marL="0" lvl="0" indent="0" algn="l" rtl="0">
              <a:spcBef>
                <a:spcPts val="400"/>
              </a:spcBef>
              <a:spcAft>
                <a:spcPts val="0"/>
              </a:spcAft>
              <a:buClr>
                <a:schemeClr val="accent4"/>
              </a:buClr>
              <a:buSzPts val="2000"/>
              <a:buNone/>
            </a:pPr>
            <a:r>
              <a:rPr lang="en-US" sz="2000" b="1">
                <a:solidFill>
                  <a:schemeClr val="accent4"/>
                </a:solidFill>
              </a:rPr>
              <a:t>Verbale:</a:t>
            </a:r>
            <a:endParaRPr/>
          </a:p>
          <a:p>
            <a:pPr marL="0" lvl="0" indent="0" algn="l" rtl="0">
              <a:spcBef>
                <a:spcPts val="400"/>
              </a:spcBef>
              <a:spcAft>
                <a:spcPts val="0"/>
              </a:spcAft>
              <a:buClr>
                <a:schemeClr val="dk1"/>
              </a:buClr>
              <a:buSzPts val="2000"/>
              <a:buNone/>
            </a:pPr>
            <a:r>
              <a:rPr lang="en-US" sz="2000"/>
              <a:t>- prendere in giro, insultare o fare commenti volgari</a:t>
            </a:r>
            <a:endParaRPr sz="2000"/>
          </a:p>
          <a:p>
            <a:pPr marL="0" lvl="0" indent="0" algn="l" rtl="0">
              <a:spcBef>
                <a:spcPts val="400"/>
              </a:spcBef>
              <a:spcAft>
                <a:spcPts val="0"/>
              </a:spcAft>
              <a:buClr>
                <a:schemeClr val="dk1"/>
              </a:buClr>
              <a:buSzPts val="2000"/>
              <a:buNone/>
            </a:pPr>
            <a:r>
              <a:rPr lang="en-US" sz="2000"/>
              <a:t>- spettegolare sulla persona</a:t>
            </a:r>
            <a:endParaRPr/>
          </a:p>
          <a:p>
            <a:pPr marL="0" lvl="0" indent="0" algn="l" rtl="0">
              <a:spcBef>
                <a:spcPts val="400"/>
              </a:spcBef>
              <a:spcAft>
                <a:spcPts val="0"/>
              </a:spcAft>
              <a:buClr>
                <a:schemeClr val="accent4"/>
              </a:buClr>
              <a:buSzPts val="2000"/>
              <a:buNone/>
            </a:pPr>
            <a:r>
              <a:rPr lang="en-US" sz="2000" b="1">
                <a:solidFill>
                  <a:schemeClr val="accent4"/>
                </a:solidFill>
              </a:rPr>
              <a:t>Violenza informatica:</a:t>
            </a:r>
            <a:endParaRPr/>
          </a:p>
          <a:p>
            <a:pPr marL="0" lvl="0" indent="0" algn="l" rtl="0">
              <a:spcBef>
                <a:spcPts val="400"/>
              </a:spcBef>
              <a:spcAft>
                <a:spcPts val="0"/>
              </a:spcAft>
              <a:buClr>
                <a:schemeClr val="dk1"/>
              </a:buClr>
              <a:buSzPts val="2000"/>
              <a:buNone/>
            </a:pPr>
            <a:r>
              <a:rPr lang="en-US" sz="2000"/>
              <a:t>- invio di messaggi ingiuriosi tramite smartphone</a:t>
            </a:r>
            <a:endParaRPr/>
          </a:p>
          <a:p>
            <a:pPr marL="0" lvl="0" indent="0" algn="l" rtl="0">
              <a:spcBef>
                <a:spcPts val="400"/>
              </a:spcBef>
              <a:spcAft>
                <a:spcPts val="0"/>
              </a:spcAft>
              <a:buClr>
                <a:schemeClr val="dk1"/>
              </a:buClr>
              <a:buSzPts val="2000"/>
              <a:buNone/>
            </a:pPr>
            <a:r>
              <a:rPr lang="en-US" sz="2000"/>
              <a:t>- invio di foto compromettenti della vittima</a:t>
            </a:r>
            <a:endParaRPr sz="2000"/>
          </a:p>
          <a:p>
            <a:pPr marL="0" lvl="0" indent="0" algn="l" rtl="0">
              <a:spcBef>
                <a:spcPts val="400"/>
              </a:spcBef>
              <a:spcAft>
                <a:spcPts val="0"/>
              </a:spcAft>
              <a:buClr>
                <a:schemeClr val="dk1"/>
              </a:buClr>
              <a:buSzPts val="2000"/>
              <a:buNone/>
            </a:pPr>
            <a:r>
              <a:rPr lang="en-US" sz="2000"/>
              <a:t>- attacchi su piattaforme online (social media)</a:t>
            </a:r>
            <a:endParaRPr/>
          </a:p>
          <a:p>
            <a:pPr marL="0" lvl="0" indent="0" algn="l" rtl="0">
              <a:spcBef>
                <a:spcPts val="400"/>
              </a:spcBef>
              <a:spcAft>
                <a:spcPts val="0"/>
              </a:spcAft>
              <a:buClr>
                <a:schemeClr val="accent4"/>
              </a:buClr>
              <a:buSzPts val="2000"/>
              <a:buNone/>
            </a:pPr>
            <a:r>
              <a:rPr lang="en-US" sz="2000" b="1">
                <a:solidFill>
                  <a:schemeClr val="accent4"/>
                </a:solidFill>
              </a:rPr>
              <a:t>Relazionale:</a:t>
            </a:r>
            <a:endParaRPr/>
          </a:p>
          <a:p>
            <a:pPr marL="0" lvl="0" indent="0" algn="l" rtl="0">
              <a:spcBef>
                <a:spcPts val="400"/>
              </a:spcBef>
              <a:spcAft>
                <a:spcPts val="0"/>
              </a:spcAft>
              <a:buClr>
                <a:schemeClr val="dk1"/>
              </a:buClr>
              <a:buSzPts val="2000"/>
              <a:buNone/>
            </a:pPr>
            <a:r>
              <a:rPr lang="en-US" sz="2000"/>
              <a:t>- Esclusione dalle attività comuni</a:t>
            </a:r>
            <a:endParaRPr sz="2000"/>
          </a:p>
          <a:p>
            <a:pPr marL="0" lvl="0" indent="0" algn="l" rtl="0">
              <a:spcBef>
                <a:spcPts val="400"/>
              </a:spcBef>
              <a:spcAft>
                <a:spcPts val="0"/>
              </a:spcAft>
              <a:buClr>
                <a:schemeClr val="dk1"/>
              </a:buClr>
              <a:buSzPts val="2000"/>
              <a:buNone/>
            </a:pPr>
            <a:r>
              <a:rPr lang="en-US" sz="2000"/>
              <a:t>- Non comunicare/ ignorare la vittima</a:t>
            </a:r>
            <a:endParaRPr sz="2000"/>
          </a:p>
          <a:p>
            <a:pPr marL="0" lvl="0" indent="0" algn="l" rtl="0">
              <a:spcBef>
                <a:spcPts val="400"/>
              </a:spcBef>
              <a:spcAft>
                <a:spcPts val="0"/>
              </a:spcAft>
              <a:buClr>
                <a:schemeClr val="dk1"/>
              </a:buClr>
              <a:buSzPts val="2000"/>
              <a:buNone/>
            </a:pPr>
            <a:r>
              <a:rPr lang="en-US" sz="2000"/>
              <a:t>- Manipolazione degli altri in modo che si allontanino dalla vittima</a:t>
            </a:r>
            <a:endParaRPr sz="2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1"/>
          <p:cNvSpPr txBox="1">
            <a:spLocks noGrp="1"/>
          </p:cNvSpPr>
          <p:nvPr>
            <p:ph type="title"/>
          </p:nvPr>
        </p:nvSpPr>
        <p:spPr>
          <a:xfrm>
            <a:off x="457200" y="487213"/>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0B0F0"/>
                </a:solidFill>
              </a:rPr>
              <a:t>FATTI</a:t>
            </a:r>
            <a:endParaRPr/>
          </a:p>
        </p:txBody>
      </p:sp>
      <p:sp>
        <p:nvSpPr>
          <p:cNvPr id="492" name="Google Shape;492;p51"/>
          <p:cNvSpPr txBox="1">
            <a:spLocks noGrp="1"/>
          </p:cNvSpPr>
          <p:nvPr>
            <p:ph type="body" idx="1"/>
          </p:nvPr>
        </p:nvSpPr>
        <p:spPr>
          <a:xfrm>
            <a:off x="457200" y="1844824"/>
            <a:ext cx="8229600" cy="4525963"/>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chemeClr val="dk1"/>
              </a:buClr>
              <a:buSzPts val="2800"/>
              <a:buChar char="•"/>
            </a:pPr>
            <a:r>
              <a:rPr lang="en-US" sz="2800"/>
              <a:t>Il </a:t>
            </a:r>
            <a:r>
              <a:rPr lang="en-US" sz="2800" b="1"/>
              <a:t>90%</a:t>
            </a:r>
            <a:r>
              <a:rPr lang="en-US" sz="2800"/>
              <a:t> dei giovani nelle scuole </a:t>
            </a:r>
            <a:r>
              <a:rPr lang="en-US" sz="2800" b="1"/>
              <a:t>pensa che la violenza sia sbagliata</a:t>
            </a:r>
            <a:r>
              <a:rPr lang="en-US" sz="2800"/>
              <a:t>, ma solo il </a:t>
            </a:r>
            <a:r>
              <a:rPr lang="en-US" sz="2800" b="1"/>
              <a:t>17% reagisce</a:t>
            </a:r>
            <a:r>
              <a:rPr lang="en-US" sz="2800"/>
              <a:t> quando ne è testimone. La paura dell'esclusione vince sulla reazione alla violenza a scuola. Gli studenti raccontano molto raramente agli insegnanti e ai genitori gli episodi di bullismo che subiscono, perché credono che gli insegnanti possano fare poco o nulla al riguardo e che la reazione dei genitori possa peggiorare la situazione.</a:t>
            </a:r>
            <a:endParaRPr sz="28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Cosa </a:t>
            </a:r>
            <a:r>
              <a:rPr lang="en-US" b="1" u="sng"/>
              <a:t>non</a:t>
            </a:r>
            <a:r>
              <a:rPr lang="en-US" b="1"/>
              <a:t> è bullismo?</a:t>
            </a:r>
            <a:endParaRPr/>
          </a:p>
        </p:txBody>
      </p:sp>
      <p:sp>
        <p:nvSpPr>
          <p:cNvPr id="498" name="Google Shape;498;p52"/>
          <p:cNvSpPr txBox="1">
            <a:spLocks noGrp="1"/>
          </p:cNvSpPr>
          <p:nvPr>
            <p:ph type="body" idx="1"/>
          </p:nvPr>
        </p:nvSpPr>
        <p:spPr>
          <a:xfrm>
            <a:off x="457200" y="1600201"/>
            <a:ext cx="8229600" cy="2620888"/>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Clr>
                <a:schemeClr val="dk1"/>
              </a:buClr>
              <a:buSzPts val="2800"/>
              <a:buChar char="•"/>
            </a:pPr>
            <a:r>
              <a:rPr lang="en-US"/>
              <a:t>Ogni tanto si verifica una discussione o un litigio, dopodiché tutto torna alla normalità.</a:t>
            </a:r>
            <a:endParaRPr/>
          </a:p>
          <a:p>
            <a:pPr marL="342900" lvl="0" indent="-342900" algn="just" rtl="0">
              <a:spcBef>
                <a:spcPts val="560"/>
              </a:spcBef>
              <a:spcAft>
                <a:spcPts val="0"/>
              </a:spcAft>
              <a:buClr>
                <a:schemeClr val="dk1"/>
              </a:buClr>
              <a:buSzPts val="2800"/>
              <a:buChar char="•"/>
            </a:pPr>
            <a:r>
              <a:rPr lang="en-US"/>
              <a:t>Uno spiacevole scambio verbale tra bambini seguito dal raggiungimento di una soluzione</a:t>
            </a:r>
            <a:endParaRPr/>
          </a:p>
          <a:p>
            <a:pPr marL="342900" lvl="0" indent="-342900" algn="just" rtl="0">
              <a:spcBef>
                <a:spcPts val="560"/>
              </a:spcBef>
              <a:spcAft>
                <a:spcPts val="0"/>
              </a:spcAft>
              <a:buClr>
                <a:schemeClr val="dk1"/>
              </a:buClr>
              <a:buSzPts val="2800"/>
              <a:buChar char="•"/>
            </a:pPr>
            <a:r>
              <a:rPr lang="en-US"/>
              <a:t>Una lite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B050"/>
              </a:buClr>
              <a:buSzPts val="3200"/>
              <a:buFont typeface="Calibri"/>
              <a:buNone/>
            </a:pPr>
            <a:r>
              <a:rPr lang="en-US" sz="3200" b="1">
                <a:solidFill>
                  <a:srgbClr val="00B050"/>
                </a:solidFill>
              </a:rPr>
              <a:t>Come aiutare un bambino che subisce violenza tra pari?</a:t>
            </a:r>
            <a:endParaRPr b="1">
              <a:solidFill>
                <a:srgbClr val="00B050"/>
              </a:solidFill>
            </a:endParaRPr>
          </a:p>
        </p:txBody>
      </p:sp>
      <p:sp>
        <p:nvSpPr>
          <p:cNvPr id="504" name="Google Shape;504;p5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just" rtl="0">
              <a:spcBef>
                <a:spcPts val="0"/>
              </a:spcBef>
              <a:spcAft>
                <a:spcPts val="0"/>
              </a:spcAft>
              <a:buClr>
                <a:schemeClr val="dk1"/>
              </a:buClr>
              <a:buSzPct val="100000"/>
              <a:buChar char="•"/>
            </a:pPr>
            <a:r>
              <a:rPr lang="en-US"/>
              <a:t>Rassicurate il bambino che non è colpa sua. La violenza tra pari è ancora associata a un senso di vergogna e alcuni bambini possono avere l'impressione di essere loro stessi la causa di questi eventi.</a:t>
            </a:r>
            <a:endParaRPr/>
          </a:p>
          <a:p>
            <a:pPr marL="342900" lvl="0" indent="-154940" algn="just" rtl="0">
              <a:spcBef>
                <a:spcPts val="592"/>
              </a:spcBef>
              <a:spcAft>
                <a:spcPts val="0"/>
              </a:spcAft>
              <a:buClr>
                <a:schemeClr val="dk1"/>
              </a:buClr>
              <a:buSzPct val="100000"/>
              <a:buNone/>
            </a:pPr>
            <a:endParaRPr/>
          </a:p>
          <a:p>
            <a:pPr marL="342900" lvl="0" indent="-342900" algn="just" rtl="0">
              <a:spcBef>
                <a:spcPts val="592"/>
              </a:spcBef>
              <a:spcAft>
                <a:spcPts val="0"/>
              </a:spcAft>
              <a:buClr>
                <a:schemeClr val="dk1"/>
              </a:buClr>
              <a:buSzPct val="100000"/>
              <a:buChar char="•"/>
            </a:pPr>
            <a:r>
              <a:rPr lang="en-US"/>
              <a:t>Potete ricordare al bambino che anche molte persone hanno subito violenza tra pari. Essere vittima di bullismo non è un segno di debolezza, e anche mostrare violenza non è un segno di forza.</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4"/>
          <p:cNvSpPr txBox="1">
            <a:spLocks noGrp="1"/>
          </p:cNvSpPr>
          <p:nvPr>
            <p:ph type="body" idx="1"/>
          </p:nvPr>
        </p:nvSpPr>
        <p:spPr>
          <a:xfrm>
            <a:off x="89756" y="476672"/>
            <a:ext cx="8964488" cy="6381328"/>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chemeClr val="dk1"/>
              </a:buClr>
              <a:buSzPts val="2800"/>
              <a:buChar char="•"/>
            </a:pPr>
            <a:r>
              <a:rPr lang="en-US" sz="2800"/>
              <a:t>Incoraggiate vostro figlio a cercare di apparire sicuro di sé, anche se non si sente tale. Gli autori di solito vogliono provocare una reazione e far sentire triste qualcuno. Se un bambino dà l'impressione che questi comportamenti non lo impressionano, è più probabile che smettano di fare violenza contro di lui/lei.</a:t>
            </a:r>
            <a:endParaRPr/>
          </a:p>
          <a:p>
            <a:pPr marL="342900" lvl="0" indent="-342900" algn="just" rtl="0">
              <a:spcBef>
                <a:spcPts val="560"/>
              </a:spcBef>
              <a:spcAft>
                <a:spcPts val="0"/>
              </a:spcAft>
              <a:buClr>
                <a:schemeClr val="dk1"/>
              </a:buClr>
              <a:buSzPts val="2800"/>
              <a:buChar char="•"/>
            </a:pPr>
            <a:r>
              <a:rPr lang="en-US" sz="2800"/>
              <a:t>Si può incoraggiare il bambino a ripensare alla situazione e a pensare a come si può agire diversamente per ottenere un risultato migliore.</a:t>
            </a:r>
            <a:endParaRPr/>
          </a:p>
          <a:p>
            <a:pPr marL="342900" lvl="0" indent="-342900" algn="just" rtl="0">
              <a:spcBef>
                <a:spcPts val="560"/>
              </a:spcBef>
              <a:spcAft>
                <a:spcPts val="0"/>
              </a:spcAft>
              <a:buClr>
                <a:schemeClr val="dk1"/>
              </a:buClr>
              <a:buSzPts val="2800"/>
              <a:buChar char="•"/>
            </a:pPr>
            <a:r>
              <a:rPr lang="en-US" sz="2800"/>
              <a:t>A casa si possono praticare vari scenari, in modo che il bambino si prepari ad affrontare le situazioni difficili.</a:t>
            </a:r>
            <a:endParaRPr/>
          </a:p>
          <a:p>
            <a:pPr marL="342900" lvl="0" indent="-342900" algn="just" rtl="0">
              <a:spcBef>
                <a:spcPts val="560"/>
              </a:spcBef>
              <a:spcAft>
                <a:spcPts val="0"/>
              </a:spcAft>
              <a:buClr>
                <a:schemeClr val="dk1"/>
              </a:buClr>
              <a:buSzPts val="2800"/>
              <a:buChar char="•"/>
            </a:pPr>
            <a:r>
              <a:rPr lang="en-US" sz="2800"/>
              <a:t>Si deve insegnare al bambino ad essere assertivo e a dire con decisione "no".</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55"/>
          <p:cNvSpPr txBox="1">
            <a:spLocks noGrp="1"/>
          </p:cNvSpPr>
          <p:nvPr>
            <p:ph type="title"/>
          </p:nvPr>
        </p:nvSpPr>
        <p:spPr>
          <a:xfrm>
            <a:off x="350664" y="332656"/>
            <a:ext cx="850728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t>Quali sono i motivi che portano a compiere atti di bullismo?</a:t>
            </a:r>
            <a:endParaRPr sz="3600" b="1"/>
          </a:p>
        </p:txBody>
      </p:sp>
      <p:sp>
        <p:nvSpPr>
          <p:cNvPr id="515" name="Google Shape;515;p55"/>
          <p:cNvSpPr txBox="1">
            <a:spLocks noGrp="1"/>
          </p:cNvSpPr>
          <p:nvPr>
            <p:ph type="body" idx="1"/>
          </p:nvPr>
        </p:nvSpPr>
        <p:spPr>
          <a:xfrm>
            <a:off x="251520" y="1878351"/>
            <a:ext cx="8640960" cy="4876974"/>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chemeClr val="dk1"/>
              </a:buClr>
              <a:buSzPts val="2800"/>
              <a:buChar char="•"/>
            </a:pPr>
            <a:r>
              <a:rPr lang="en-US" sz="2800"/>
              <a:t>Le persone si riuniscono naturalmente in gruppi basati sulle somiglianze e si allontanano dai gruppi dissimili. </a:t>
            </a:r>
            <a:r>
              <a:rPr lang="en-US" sz="2800">
                <a:solidFill>
                  <a:schemeClr val="accent1"/>
                </a:solidFill>
              </a:rPr>
              <a:t>Pertanto, è importante insegnare al bambino il rispetto, la tolleranza e l'accettazione degli altri.</a:t>
            </a:r>
            <a:endParaRPr/>
          </a:p>
          <a:p>
            <a:pPr marL="342900" lvl="0" indent="-342900" algn="just" rtl="0">
              <a:spcBef>
                <a:spcPts val="560"/>
              </a:spcBef>
              <a:spcAft>
                <a:spcPts val="0"/>
              </a:spcAft>
              <a:buClr>
                <a:schemeClr val="dk1"/>
              </a:buClr>
              <a:buSzPts val="2800"/>
              <a:buChar char="•"/>
            </a:pPr>
            <a:r>
              <a:rPr lang="en-US" sz="2800"/>
              <a:t>Si sentono infelici e sfogano la loro tristezza, la loro rabbia e il loro dolore sugli altri.</a:t>
            </a:r>
            <a:endParaRPr/>
          </a:p>
          <a:p>
            <a:pPr marL="342900" lvl="0" indent="-342900" algn="just" rtl="0">
              <a:spcBef>
                <a:spcPts val="560"/>
              </a:spcBef>
              <a:spcAft>
                <a:spcPts val="0"/>
              </a:spcAft>
              <a:buClr>
                <a:schemeClr val="dk1"/>
              </a:buClr>
              <a:buSzPts val="2800"/>
              <a:buChar char="•"/>
            </a:pPr>
            <a:r>
              <a:rPr lang="en-US" sz="2800"/>
              <a:t>Sperimentano la violenza a casa e la sfogano sui più deboli a scuola.</a:t>
            </a:r>
            <a:endParaRPr/>
          </a:p>
          <a:p>
            <a:pPr marL="342900" lvl="0" indent="-342900" algn="just" rtl="0">
              <a:spcBef>
                <a:spcPts val="560"/>
              </a:spcBef>
              <a:spcAft>
                <a:spcPts val="0"/>
              </a:spcAft>
              <a:buClr>
                <a:schemeClr val="dk1"/>
              </a:buClr>
              <a:buSzPts val="2800"/>
              <a:buChar char="•"/>
            </a:pPr>
            <a:r>
              <a:rPr lang="en-US" sz="2800"/>
              <a:t>Hanno bassi livelli di empatia e autostima e fanno di tutto per evitare che gli altri se ne accorgano.</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6"/>
          <p:cNvSpPr txBox="1">
            <a:spLocks noGrp="1"/>
          </p:cNvSpPr>
          <p:nvPr>
            <p:ph type="title"/>
          </p:nvPr>
        </p:nvSpPr>
        <p:spPr>
          <a:xfrm>
            <a:off x="457200" y="186194"/>
            <a:ext cx="8435280" cy="177039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0070C0"/>
                </a:solidFill>
              </a:rPr>
              <a:t>Gli effetti del bullismo a lungo termine</a:t>
            </a:r>
            <a:endParaRPr b="1">
              <a:solidFill>
                <a:srgbClr val="0070C0"/>
              </a:solidFill>
            </a:endParaRPr>
          </a:p>
        </p:txBody>
      </p:sp>
      <p:sp>
        <p:nvSpPr>
          <p:cNvPr id="521" name="Google Shape;521;p56"/>
          <p:cNvSpPr txBox="1">
            <a:spLocks noGrp="1"/>
          </p:cNvSpPr>
          <p:nvPr>
            <p:ph type="body" idx="1"/>
          </p:nvPr>
        </p:nvSpPr>
        <p:spPr>
          <a:xfrm>
            <a:off x="457200" y="198884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ansia sociale</a:t>
            </a:r>
            <a:endParaRPr/>
          </a:p>
          <a:p>
            <a:pPr marL="342900" lvl="0" indent="-342900" algn="l" rtl="0">
              <a:spcBef>
                <a:spcPts val="640"/>
              </a:spcBef>
              <a:spcAft>
                <a:spcPts val="0"/>
              </a:spcAft>
              <a:buClr>
                <a:schemeClr val="dk1"/>
              </a:buClr>
              <a:buSzPts val="3200"/>
              <a:buChar char="•"/>
            </a:pPr>
            <a:r>
              <a:rPr lang="en-US"/>
              <a:t>depressione</a:t>
            </a:r>
            <a:endParaRPr/>
          </a:p>
          <a:p>
            <a:pPr marL="342900" lvl="0" indent="-342900" algn="l" rtl="0">
              <a:spcBef>
                <a:spcPts val="640"/>
              </a:spcBef>
              <a:spcAft>
                <a:spcPts val="0"/>
              </a:spcAft>
              <a:buClr>
                <a:schemeClr val="dk1"/>
              </a:buClr>
              <a:buSzPts val="3200"/>
              <a:buChar char="•"/>
            </a:pPr>
            <a:r>
              <a:rPr lang="en-US"/>
              <a:t>pensieri suicidi. Esiste un termine chiamato "bullo-cidio" (suicidio dovuto al bullismo)</a:t>
            </a:r>
            <a:endParaRPr/>
          </a:p>
          <a:p>
            <a:pPr marL="342900" lvl="0" indent="-342900" algn="l" rtl="0">
              <a:spcBef>
                <a:spcPts val="640"/>
              </a:spcBef>
              <a:spcAft>
                <a:spcPts val="0"/>
              </a:spcAft>
              <a:buClr>
                <a:schemeClr val="dk1"/>
              </a:buClr>
              <a:buSzPts val="3200"/>
              <a:buChar char="•"/>
            </a:pPr>
            <a:r>
              <a:rPr lang="en-US"/>
              <a:t>riduzione dell'autostima</a:t>
            </a:r>
            <a:endParaRPr/>
          </a:p>
          <a:p>
            <a:pPr marL="342900" lvl="0" indent="-342900" algn="l" rtl="0">
              <a:spcBef>
                <a:spcPts val="640"/>
              </a:spcBef>
              <a:spcAft>
                <a:spcPts val="0"/>
              </a:spcAft>
              <a:buClr>
                <a:schemeClr val="dk1"/>
              </a:buClr>
              <a:buSzPts val="3200"/>
              <a:buChar char="•"/>
            </a:pPr>
            <a:r>
              <a:rPr lang="en-US"/>
              <a:t>disturbi psicosomatici come insonnia e perdita dell'appetito</a:t>
            </a:r>
            <a:endParaRPr/>
          </a:p>
          <a:p>
            <a:pPr marL="0" lvl="0" indent="0" algn="l" rtl="0">
              <a:spcBef>
                <a:spcPts val="640"/>
              </a:spcBef>
              <a:spcAft>
                <a:spcPts val="0"/>
              </a:spcAft>
              <a:buClr>
                <a:schemeClr val="dk1"/>
              </a:buClr>
              <a:buSzPts val="3200"/>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7"/>
          <p:cNvSpPr txBox="1">
            <a:spLocks noGrp="1"/>
          </p:cNvSpPr>
          <p:nvPr>
            <p:ph type="title"/>
          </p:nvPr>
        </p:nvSpPr>
        <p:spPr>
          <a:xfrm>
            <a:off x="354360" y="332656"/>
            <a:ext cx="843528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C00000"/>
                </a:solidFill>
              </a:rPr>
              <a:t>Gli effetti del bullismo a breve termine</a:t>
            </a:r>
            <a:endParaRPr b="1">
              <a:solidFill>
                <a:srgbClr val="C00000"/>
              </a:solidFill>
            </a:endParaRPr>
          </a:p>
        </p:txBody>
      </p:sp>
      <p:sp>
        <p:nvSpPr>
          <p:cNvPr id="527" name="Google Shape;527;p57"/>
          <p:cNvSpPr txBox="1">
            <a:spLocks noGrp="1"/>
          </p:cNvSpPr>
          <p:nvPr>
            <p:ph type="body" idx="1"/>
          </p:nvPr>
        </p:nvSpPr>
        <p:spPr>
          <a:xfrm>
            <a:off x="354360" y="1700808"/>
            <a:ext cx="8435280" cy="482453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sz="2400"/>
              <a:t>Gravi sentimenti di umiliazione, paura, disperazione e tristezza, senso di solitudine, bassa autostima, impotenza. </a:t>
            </a:r>
            <a:endParaRPr/>
          </a:p>
          <a:p>
            <a:pPr marL="342900" lvl="0" indent="-190500" algn="l" rtl="0">
              <a:spcBef>
                <a:spcPts val="480"/>
              </a:spcBef>
              <a:spcAft>
                <a:spcPts val="0"/>
              </a:spcAft>
              <a:buClr>
                <a:schemeClr val="dk1"/>
              </a:buClr>
              <a:buSzPts val="2400"/>
              <a:buNone/>
            </a:pPr>
            <a:endParaRPr sz="2400"/>
          </a:p>
          <a:p>
            <a:pPr marL="342900" lvl="0" indent="-342900" algn="l" rtl="0">
              <a:spcBef>
                <a:spcPts val="480"/>
              </a:spcBef>
              <a:spcAft>
                <a:spcPts val="0"/>
              </a:spcAft>
              <a:buClr>
                <a:schemeClr val="dk1"/>
              </a:buClr>
              <a:buSzPts val="2400"/>
              <a:buChar char="•"/>
            </a:pPr>
            <a:r>
              <a:rPr lang="en-US" sz="2400"/>
              <a:t>Allo stesso tempo, le vittime possono provare grande rabbia, dolore e odio verso gli autori del reato, ma anche verso i testimoni che non hanno reagito e non hanno aiutato. </a:t>
            </a:r>
            <a:endParaRPr/>
          </a:p>
          <a:p>
            <a:pPr marL="342900" lvl="0" indent="-190500" algn="l" rtl="0">
              <a:spcBef>
                <a:spcPts val="480"/>
              </a:spcBef>
              <a:spcAft>
                <a:spcPts val="0"/>
              </a:spcAft>
              <a:buClr>
                <a:schemeClr val="dk1"/>
              </a:buClr>
              <a:buSzPts val="2400"/>
              <a:buNone/>
            </a:pPr>
            <a:endParaRPr sz="2400"/>
          </a:p>
          <a:p>
            <a:pPr marL="342900" lvl="0" indent="-342900" algn="l" rtl="0">
              <a:spcBef>
                <a:spcPts val="480"/>
              </a:spcBef>
              <a:spcAft>
                <a:spcPts val="0"/>
              </a:spcAft>
              <a:buClr>
                <a:schemeClr val="dk1"/>
              </a:buClr>
              <a:buSzPts val="2400"/>
              <a:buChar char="•"/>
            </a:pPr>
            <a:r>
              <a:rPr lang="en-US" sz="2400"/>
              <a:t>Provare queste emozioni ha un impatto negativo sulla concentrazione e, di conseguenza, sul rendimento scolastico. Le vittime di solito pensano negativamente di se stesse, ad esempio: "sono inutile", "sono diverso" o "ho qualcosa che non va".</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58"/>
          <p:cNvSpPr txBox="1">
            <a:spLocks noGrp="1"/>
          </p:cNvSpPr>
          <p:nvPr>
            <p:ph type="title"/>
          </p:nvPr>
        </p:nvSpPr>
        <p:spPr>
          <a:xfrm>
            <a:off x="457200" y="16615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SINTOMI della violenza subita</a:t>
            </a:r>
            <a:endParaRPr b="1"/>
          </a:p>
        </p:txBody>
      </p:sp>
      <p:sp>
        <p:nvSpPr>
          <p:cNvPr id="533" name="Google Shape;533;p58"/>
          <p:cNvSpPr txBox="1">
            <a:spLocks noGrp="1"/>
          </p:cNvSpPr>
          <p:nvPr>
            <p:ph type="body" idx="1"/>
          </p:nvPr>
        </p:nvSpPr>
        <p:spPr>
          <a:xfrm>
            <a:off x="64063" y="1417638"/>
            <a:ext cx="6020105" cy="5274212"/>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400"/>
              <a:buChar char="•"/>
            </a:pPr>
            <a:r>
              <a:rPr lang="en-US" sz="2400">
                <a:latin typeface="Calibri"/>
                <a:ea typeface="Calibri"/>
                <a:cs typeface="Calibri"/>
                <a:sym typeface="Calibri"/>
              </a:rPr>
              <a:t>Tristezza, pianto, isolamento, evitare il contatto con gli altri.</a:t>
            </a:r>
            <a:endParaRPr/>
          </a:p>
          <a:p>
            <a:pPr marL="342900" lvl="0" indent="-342900" algn="l" rtl="0">
              <a:lnSpc>
                <a:spcPct val="90000"/>
              </a:lnSpc>
              <a:spcBef>
                <a:spcPts val="480"/>
              </a:spcBef>
              <a:spcAft>
                <a:spcPts val="0"/>
              </a:spcAft>
              <a:buClr>
                <a:schemeClr val="dk1"/>
              </a:buClr>
              <a:buSzPts val="2400"/>
              <a:buChar char="•"/>
            </a:pPr>
            <a:r>
              <a:rPr lang="en-US" sz="2400">
                <a:latin typeface="Calibri"/>
                <a:ea typeface="Calibri"/>
                <a:cs typeface="Calibri"/>
                <a:sym typeface="Calibri"/>
              </a:rPr>
              <a:t>Indifferenza, rassegnazione</a:t>
            </a:r>
            <a:endParaRPr sz="2400">
              <a:latin typeface="Calibri"/>
              <a:ea typeface="Calibri"/>
              <a:cs typeface="Calibri"/>
              <a:sym typeface="Calibri"/>
            </a:endParaRPr>
          </a:p>
          <a:p>
            <a:pPr marL="342900" lvl="0" indent="-342900" algn="l" rtl="0">
              <a:lnSpc>
                <a:spcPct val="90000"/>
              </a:lnSpc>
              <a:spcBef>
                <a:spcPts val="480"/>
              </a:spcBef>
              <a:spcAft>
                <a:spcPts val="0"/>
              </a:spcAft>
              <a:buClr>
                <a:schemeClr val="dk1"/>
              </a:buClr>
              <a:buSzPts val="2400"/>
              <a:buChar char="•"/>
            </a:pPr>
            <a:r>
              <a:rPr lang="en-US" sz="2400">
                <a:latin typeface="Calibri"/>
                <a:ea typeface="Calibri"/>
                <a:cs typeface="Calibri"/>
                <a:sym typeface="Calibri"/>
              </a:rPr>
              <a:t>Stanchezza costante e mancanza di energia</a:t>
            </a:r>
            <a:endParaRPr sz="2400">
              <a:latin typeface="Calibri"/>
              <a:ea typeface="Calibri"/>
              <a:cs typeface="Calibri"/>
              <a:sym typeface="Calibri"/>
            </a:endParaRPr>
          </a:p>
          <a:p>
            <a:pPr marL="342900" lvl="0" indent="-342900" algn="l" rtl="0">
              <a:lnSpc>
                <a:spcPct val="90000"/>
              </a:lnSpc>
              <a:spcBef>
                <a:spcPts val="480"/>
              </a:spcBef>
              <a:spcAft>
                <a:spcPts val="0"/>
              </a:spcAft>
              <a:buClr>
                <a:schemeClr val="dk1"/>
              </a:buClr>
              <a:buSzPts val="2400"/>
              <a:buChar char="•"/>
            </a:pPr>
            <a:r>
              <a:rPr lang="en-US" sz="2400">
                <a:latin typeface="Calibri"/>
                <a:ea typeface="Calibri"/>
                <a:cs typeface="Calibri"/>
                <a:sym typeface="Calibri"/>
              </a:rPr>
              <a:t>Pensiero critico su se stessi</a:t>
            </a:r>
            <a:endParaRPr sz="2400">
              <a:latin typeface="Calibri"/>
              <a:ea typeface="Calibri"/>
              <a:cs typeface="Calibri"/>
              <a:sym typeface="Calibri"/>
            </a:endParaRPr>
          </a:p>
          <a:p>
            <a:pPr marL="342900" lvl="0" indent="-342900" algn="l" rtl="0">
              <a:lnSpc>
                <a:spcPct val="90000"/>
              </a:lnSpc>
              <a:spcBef>
                <a:spcPts val="480"/>
              </a:spcBef>
              <a:spcAft>
                <a:spcPts val="0"/>
              </a:spcAft>
              <a:buClr>
                <a:schemeClr val="dk1"/>
              </a:buClr>
              <a:buSzPts val="2400"/>
              <a:buChar char="•"/>
            </a:pPr>
            <a:r>
              <a:rPr lang="en-US" sz="2400">
                <a:latin typeface="Calibri"/>
                <a:ea typeface="Calibri"/>
                <a:cs typeface="Calibri"/>
                <a:sym typeface="Calibri"/>
              </a:rPr>
              <a:t>Parlare di morte</a:t>
            </a:r>
            <a:endParaRPr sz="2400">
              <a:latin typeface="Calibri"/>
              <a:ea typeface="Calibri"/>
              <a:cs typeface="Calibri"/>
              <a:sym typeface="Calibri"/>
            </a:endParaRPr>
          </a:p>
          <a:p>
            <a:pPr marL="342900" lvl="0" indent="-342900" algn="l" rtl="0">
              <a:lnSpc>
                <a:spcPct val="90000"/>
              </a:lnSpc>
              <a:spcBef>
                <a:spcPts val="480"/>
              </a:spcBef>
              <a:spcAft>
                <a:spcPts val="0"/>
              </a:spcAft>
              <a:buClr>
                <a:schemeClr val="dk1"/>
              </a:buClr>
              <a:buSzPts val="2400"/>
              <a:buChar char="•"/>
            </a:pPr>
            <a:r>
              <a:rPr lang="en-US" sz="2400">
                <a:latin typeface="Calibri"/>
                <a:ea typeface="Calibri"/>
                <a:cs typeface="Calibri"/>
                <a:sym typeface="Calibri"/>
              </a:rPr>
              <a:t>Tensioni, aggressività, autolesionismo</a:t>
            </a:r>
            <a:endParaRPr sz="2400">
              <a:latin typeface="Calibri"/>
              <a:ea typeface="Calibri"/>
              <a:cs typeface="Calibri"/>
              <a:sym typeface="Calibri"/>
            </a:endParaRPr>
          </a:p>
          <a:p>
            <a:pPr marL="342900" lvl="0" indent="-342900" algn="l" rtl="0">
              <a:lnSpc>
                <a:spcPct val="90000"/>
              </a:lnSpc>
              <a:spcBef>
                <a:spcPts val="480"/>
              </a:spcBef>
              <a:spcAft>
                <a:spcPts val="0"/>
              </a:spcAft>
              <a:buClr>
                <a:schemeClr val="dk1"/>
              </a:buClr>
              <a:buSzPts val="2400"/>
              <a:buChar char="•"/>
            </a:pPr>
            <a:r>
              <a:rPr lang="en-US" sz="2400">
                <a:latin typeface="Calibri"/>
                <a:ea typeface="Calibri"/>
                <a:cs typeface="Calibri"/>
                <a:sym typeface="Calibri"/>
              </a:rPr>
              <a:t>Paure che limitano il funzionamento quotidiano</a:t>
            </a:r>
            <a:endParaRPr sz="2400">
              <a:latin typeface="Calibri"/>
              <a:ea typeface="Calibri"/>
              <a:cs typeface="Calibri"/>
              <a:sym typeface="Calibri"/>
            </a:endParaRPr>
          </a:p>
          <a:p>
            <a:pPr marL="342900" lvl="0" indent="-342900" algn="l" rtl="0">
              <a:lnSpc>
                <a:spcPct val="90000"/>
              </a:lnSpc>
              <a:spcBef>
                <a:spcPts val="480"/>
              </a:spcBef>
              <a:spcAft>
                <a:spcPts val="0"/>
              </a:spcAft>
              <a:buClr>
                <a:schemeClr val="dk1"/>
              </a:buClr>
              <a:buSzPts val="2400"/>
              <a:buChar char="•"/>
            </a:pPr>
            <a:r>
              <a:rPr lang="en-US" sz="2400">
                <a:latin typeface="Calibri"/>
                <a:ea typeface="Calibri"/>
                <a:cs typeface="Calibri"/>
                <a:sym typeface="Calibri"/>
              </a:rPr>
              <a:t>Soppressione dell'appetito o abbuffate</a:t>
            </a:r>
            <a:endParaRPr sz="2400">
              <a:latin typeface="Calibri"/>
              <a:ea typeface="Calibri"/>
              <a:cs typeface="Calibri"/>
              <a:sym typeface="Calibri"/>
            </a:endParaRPr>
          </a:p>
          <a:p>
            <a:pPr marL="342900" lvl="0" indent="-342900" algn="l" rtl="0">
              <a:lnSpc>
                <a:spcPct val="90000"/>
              </a:lnSpc>
              <a:spcBef>
                <a:spcPts val="480"/>
              </a:spcBef>
              <a:spcAft>
                <a:spcPts val="0"/>
              </a:spcAft>
              <a:buClr>
                <a:schemeClr val="dk1"/>
              </a:buClr>
              <a:buSzPts val="2400"/>
              <a:buChar char="•"/>
            </a:pPr>
            <a:r>
              <a:rPr lang="en-US" sz="2400">
                <a:latin typeface="Calibri"/>
                <a:ea typeface="Calibri"/>
                <a:cs typeface="Calibri"/>
                <a:sym typeface="Calibri"/>
              </a:rPr>
              <a:t>Disturbi psicosomatici: ad esempio, mal di testa, respiro affannoso, dolori addominali.</a:t>
            </a:r>
            <a:endParaRPr/>
          </a:p>
          <a:p>
            <a:pPr marL="342900" lvl="0" indent="-342900" algn="l" rtl="0">
              <a:lnSpc>
                <a:spcPct val="90000"/>
              </a:lnSpc>
              <a:spcBef>
                <a:spcPts val="480"/>
              </a:spcBef>
              <a:spcAft>
                <a:spcPts val="0"/>
              </a:spcAft>
              <a:buClr>
                <a:schemeClr val="dk1"/>
              </a:buClr>
              <a:buSzPts val="2400"/>
              <a:buChar char="•"/>
            </a:pPr>
            <a:r>
              <a:rPr lang="en-US" sz="2400">
                <a:latin typeface="Calibri"/>
                <a:ea typeface="Calibri"/>
                <a:cs typeface="Calibri"/>
                <a:sym typeface="Calibri"/>
              </a:rPr>
              <a:t>Difficoltà di concentrazione, memoria</a:t>
            </a:r>
            <a:endParaRPr sz="1600"/>
          </a:p>
        </p:txBody>
      </p:sp>
      <p:pic>
        <p:nvPicPr>
          <p:cNvPr id="534" name="Google Shape;534;p58" descr="Dziewczynka meditating na zewnątrz"/>
          <p:cNvPicPr preferRelativeResize="0"/>
          <p:nvPr/>
        </p:nvPicPr>
        <p:blipFill rotWithShape="1">
          <a:blip r:embed="rId3">
            <a:alphaModFix/>
          </a:blip>
          <a:srcRect l="26469" r="13968" b="-1"/>
          <a:stretch/>
        </p:blipFill>
        <p:spPr>
          <a:xfrm>
            <a:off x="6071401" y="1916832"/>
            <a:ext cx="3095626" cy="395923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59"/>
          <p:cNvSpPr txBox="1">
            <a:spLocks noGrp="1"/>
          </p:cNvSpPr>
          <p:nvPr>
            <p:ph type="title"/>
          </p:nvPr>
        </p:nvSpPr>
        <p:spPr>
          <a:xfrm>
            <a:off x="0" y="274638"/>
            <a:ext cx="9144000" cy="185821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a:t>Un bambino che ha subito un improvviso peggioramento nell'apprendimento e nel comportamento...</a:t>
            </a:r>
            <a:endParaRPr b="1"/>
          </a:p>
        </p:txBody>
      </p:sp>
      <p:sp>
        <p:nvSpPr>
          <p:cNvPr id="540" name="Google Shape;540;p59"/>
          <p:cNvSpPr txBox="1">
            <a:spLocks noGrp="1"/>
          </p:cNvSpPr>
          <p:nvPr>
            <p:ph type="body" idx="1"/>
          </p:nvPr>
        </p:nvSpPr>
        <p:spPr>
          <a:xfrm>
            <a:off x="457200" y="2492897"/>
            <a:ext cx="8229600" cy="381642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800"/>
              <a:buChar char="•"/>
            </a:pPr>
            <a:r>
              <a:rPr lang="en-US" sz="2800"/>
              <a:t>Può essere vittima della violenza dei coetanei (bullismo, cyberbullismo)</a:t>
            </a:r>
            <a:endParaRPr/>
          </a:p>
          <a:p>
            <a:pPr marL="342900" lvl="0" indent="-342900" algn="l" rtl="0">
              <a:spcBef>
                <a:spcPts val="560"/>
              </a:spcBef>
              <a:spcAft>
                <a:spcPts val="0"/>
              </a:spcAft>
              <a:buClr>
                <a:schemeClr val="dk1"/>
              </a:buClr>
              <a:buSzPts val="2800"/>
              <a:buChar char="•"/>
            </a:pPr>
            <a:r>
              <a:rPr lang="en-US" sz="2800"/>
              <a:t>Sta vivendo delle difficoltà a casa (divorzio dei genitori, perdita del lavoro di un genitore, morte di un nonno, di un animale domestico, amore non corrisposto)</a:t>
            </a:r>
            <a:endParaRPr/>
          </a:p>
          <a:p>
            <a:pPr marL="342900" lvl="0" indent="-342900" algn="l" rtl="0">
              <a:spcBef>
                <a:spcPts val="560"/>
              </a:spcBef>
              <a:spcAft>
                <a:spcPts val="0"/>
              </a:spcAft>
              <a:buClr>
                <a:schemeClr val="dk1"/>
              </a:buClr>
              <a:buSzPts val="2800"/>
              <a:buChar char="•"/>
            </a:pPr>
            <a:r>
              <a:rPr lang="en-US" sz="2800"/>
              <a:t>Può soffrire di depressione</a:t>
            </a:r>
            <a:endParaRPr sz="2800"/>
          </a:p>
          <a:p>
            <a:pPr marL="342900" lvl="0" indent="-342900" algn="l" rtl="0">
              <a:spcBef>
                <a:spcPts val="560"/>
              </a:spcBef>
              <a:spcAft>
                <a:spcPts val="0"/>
              </a:spcAft>
              <a:buClr>
                <a:schemeClr val="dk1"/>
              </a:buClr>
              <a:buSzPts val="2800"/>
              <a:buChar char="•"/>
            </a:pPr>
            <a:r>
              <a:rPr lang="en-US" sz="2800"/>
              <a:t>Oppure vuole attirare l'attenzione dei genitori</a:t>
            </a: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0B050"/>
                </a:solidFill>
              </a:rPr>
              <a:t>Obiettivo del progetto</a:t>
            </a:r>
            <a:endParaRPr b="1">
              <a:solidFill>
                <a:srgbClr val="00B050"/>
              </a:solidFill>
            </a:endParaRPr>
          </a:p>
        </p:txBody>
      </p:sp>
      <p:sp>
        <p:nvSpPr>
          <p:cNvPr id="198" name="Google Shape;198;p6"/>
          <p:cNvSpPr txBox="1">
            <a:spLocks noGrp="1"/>
          </p:cNvSpPr>
          <p:nvPr>
            <p:ph type="body" idx="1"/>
          </p:nvPr>
        </p:nvSpPr>
        <p:spPr>
          <a:xfrm>
            <a:off x="318356" y="1608665"/>
            <a:ext cx="8507288" cy="4844671"/>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3200"/>
              <a:buNone/>
            </a:pPr>
            <a:r>
              <a:rPr lang="en-US"/>
              <a:t>Riduzione del bullismo nelle scuole primarie e secondarie di primo grado in Polonia e in Italia attraverso la sensibilizzazione di insegnanti, genitori e studenti sui sintomi e sulle conseguenze del bullismo. Questo è fatto aumentando le loro abilità sociali, cioè l'assertività, l'empatia e attraverso l’uso della comunicazione non violenta.</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0B050"/>
                </a:solidFill>
              </a:rPr>
              <a:t>Come parlare con il bullo?</a:t>
            </a:r>
            <a:endParaRPr b="1">
              <a:solidFill>
                <a:srgbClr val="00B050"/>
              </a:solidFill>
            </a:endParaRPr>
          </a:p>
        </p:txBody>
      </p:sp>
      <p:sp>
        <p:nvSpPr>
          <p:cNvPr id="546" name="Google Shape;546;p60"/>
          <p:cNvSpPr txBox="1">
            <a:spLocks noGrp="1"/>
          </p:cNvSpPr>
          <p:nvPr>
            <p:ph type="body" idx="1"/>
          </p:nvPr>
        </p:nvSpPr>
        <p:spPr>
          <a:xfrm>
            <a:off x="179512" y="1844824"/>
            <a:ext cx="8784976" cy="4525963"/>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chemeClr val="dk1"/>
              </a:buClr>
              <a:buSzPts val="2800"/>
              <a:buChar char="•"/>
            </a:pPr>
            <a:r>
              <a:rPr lang="en-US" sz="2800"/>
              <a:t>Il bullismo è un comportamento sbagliato, il che significa che deve essere fermato, ma non significa che un bambino che si comporta in questo modo sia una persona cattiva.</a:t>
            </a:r>
            <a:endParaRPr/>
          </a:p>
          <a:p>
            <a:pPr marL="342900" lvl="0" indent="-342900" algn="just" rtl="0">
              <a:spcBef>
                <a:spcPts val="560"/>
              </a:spcBef>
              <a:spcAft>
                <a:spcPts val="0"/>
              </a:spcAft>
              <a:buClr>
                <a:schemeClr val="accent1"/>
              </a:buClr>
              <a:buSzPts val="2800"/>
              <a:buChar char="•"/>
            </a:pPr>
            <a:r>
              <a:rPr lang="en-US" sz="2800">
                <a:solidFill>
                  <a:schemeClr val="accent1"/>
                </a:solidFill>
              </a:rPr>
              <a:t>È giusto separare la persona e il comportamento in modo che il bambino mantenga la sua autostima.</a:t>
            </a:r>
            <a:endParaRPr/>
          </a:p>
          <a:p>
            <a:pPr marL="342900" lvl="0" indent="-342900" algn="just" rtl="0">
              <a:spcBef>
                <a:spcPts val="560"/>
              </a:spcBef>
              <a:spcAft>
                <a:spcPts val="0"/>
              </a:spcAft>
              <a:buClr>
                <a:schemeClr val="dk1"/>
              </a:buClr>
              <a:buSzPts val="2800"/>
              <a:buChar char="•"/>
            </a:pPr>
            <a:r>
              <a:rPr lang="en-US" sz="2800"/>
              <a:t>È molto più efficace far capire al bambino che il suo comportamento è inaccettabile e spiegare il suo impatto sugli altri.</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1"/>
          <p:cNvSpPr txBox="1">
            <a:spLocks noGrp="1"/>
          </p:cNvSpPr>
          <p:nvPr>
            <p:ph type="title"/>
          </p:nvPr>
        </p:nvSpPr>
        <p:spPr>
          <a:xfrm>
            <a:off x="457200" y="47667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0B0F0"/>
                </a:solidFill>
              </a:rPr>
              <a:t>Come aiutare un bambino vittima di bullismo?</a:t>
            </a:r>
            <a:endParaRPr b="1">
              <a:solidFill>
                <a:srgbClr val="00B0F0"/>
              </a:solidFill>
            </a:endParaRPr>
          </a:p>
        </p:txBody>
      </p:sp>
      <p:sp>
        <p:nvSpPr>
          <p:cNvPr id="552" name="Google Shape;552;p61"/>
          <p:cNvSpPr txBox="1">
            <a:spLocks noGrp="1"/>
          </p:cNvSpPr>
          <p:nvPr>
            <p:ph type="body" idx="1"/>
          </p:nvPr>
        </p:nvSpPr>
        <p:spPr>
          <a:xfrm>
            <a:off x="457200" y="2276872"/>
            <a:ext cx="8229600" cy="3600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sz="2800"/>
              <a:t>È importante capire la sua prospettiva e apprezzare il fatto che lui/lei sia aperto/a al dialogo. Se la vittima incontra comprensione durante il primo contatto, sarà più facile per lui/lei continuare la conversazione.</a:t>
            </a:r>
            <a:endParaRPr/>
          </a:p>
          <a:p>
            <a:pPr marL="342900" lvl="0" indent="-342900" algn="l" rtl="0">
              <a:spcBef>
                <a:spcPts val="640"/>
              </a:spcBef>
              <a:spcAft>
                <a:spcPts val="0"/>
              </a:spcAft>
              <a:buClr>
                <a:schemeClr val="dk1"/>
              </a:buClr>
              <a:buSzPts val="2800"/>
              <a:buChar char="•"/>
            </a:pPr>
            <a:r>
              <a:rPr lang="en-US" sz="2800"/>
              <a:t>In caso di negazione o banalizzazione da parte di un adulto, il processo di risoluzione del problema si interrompe</a:t>
            </a:r>
            <a:r>
              <a:rPr lang="en-US" sz="2800" b="0" i="0"/>
              <a:t>.</a:t>
            </a:r>
            <a:br>
              <a:rPr lang="en-US"/>
            </a:b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0B0F0"/>
              </a:buClr>
              <a:buSzPct val="100000"/>
              <a:buFont typeface="Calibri"/>
              <a:buNone/>
            </a:pPr>
            <a:r>
              <a:rPr lang="en-US" b="1">
                <a:solidFill>
                  <a:srgbClr val="00B0F0"/>
                </a:solidFill>
              </a:rPr>
              <a:t>Come aiutare un bambino vittima di bullismo?</a:t>
            </a:r>
            <a:endParaRPr b="1">
              <a:solidFill>
                <a:srgbClr val="00B050"/>
              </a:solidFill>
            </a:endParaRPr>
          </a:p>
        </p:txBody>
      </p:sp>
      <p:sp>
        <p:nvSpPr>
          <p:cNvPr id="558" name="Google Shape;558;p62"/>
          <p:cNvSpPr txBox="1">
            <a:spLocks noGrp="1"/>
          </p:cNvSpPr>
          <p:nvPr>
            <p:ph type="body" idx="1"/>
          </p:nvPr>
        </p:nvSpPr>
        <p:spPr>
          <a:xfrm>
            <a:off x="457200" y="1988840"/>
            <a:ext cx="8229600" cy="4248472"/>
          </a:xfrm>
          <a:prstGeom prst="rect">
            <a:avLst/>
          </a:prstGeom>
          <a:noFill/>
          <a:ln>
            <a:noFill/>
          </a:ln>
        </p:spPr>
        <p:txBody>
          <a:bodyPr spcFirstLastPara="1" wrap="square" lIns="91425" tIns="45700" rIns="91425" bIns="45700" anchor="t" anchorCtr="0">
            <a:normAutofit/>
          </a:bodyPr>
          <a:lstStyle/>
          <a:p>
            <a:pPr marL="342900" lvl="0" indent="-342900" algn="just" rtl="0">
              <a:lnSpc>
                <a:spcPct val="107000"/>
              </a:lnSpc>
              <a:spcBef>
                <a:spcPts val="0"/>
              </a:spcBef>
              <a:spcAft>
                <a:spcPts val="0"/>
              </a:spcAft>
              <a:buClr>
                <a:schemeClr val="dk1"/>
              </a:buClr>
              <a:buSzPts val="2400"/>
              <a:buChar char="•"/>
            </a:pPr>
            <a:r>
              <a:rPr lang="en-US" sz="2400"/>
              <a:t>Rassicurate il bambino che non è colpa sua e che lo affronterete insieme.</a:t>
            </a:r>
            <a:endParaRPr/>
          </a:p>
          <a:p>
            <a:pPr marL="342900" lvl="0" indent="-342900" algn="just" rtl="0">
              <a:lnSpc>
                <a:spcPct val="107000"/>
              </a:lnSpc>
              <a:spcBef>
                <a:spcPts val="1280"/>
              </a:spcBef>
              <a:spcAft>
                <a:spcPts val="0"/>
              </a:spcAft>
              <a:buClr>
                <a:schemeClr val="dk1"/>
              </a:buClr>
              <a:buSzPts val="2400"/>
              <a:buChar char="•"/>
            </a:pPr>
            <a:r>
              <a:rPr lang="en-US" sz="2400"/>
              <a:t>Chiedete i bisogni. Chiedete a vostro figlio di cosa ha più bisogno in questo momento.</a:t>
            </a:r>
            <a:endParaRPr/>
          </a:p>
          <a:p>
            <a:pPr marL="342900" lvl="0" indent="-342900" algn="just" rtl="0">
              <a:lnSpc>
                <a:spcPct val="107000"/>
              </a:lnSpc>
              <a:spcBef>
                <a:spcPts val="1280"/>
              </a:spcBef>
              <a:spcAft>
                <a:spcPts val="0"/>
              </a:spcAft>
              <a:buClr>
                <a:schemeClr val="dk1"/>
              </a:buClr>
              <a:buSzPts val="2400"/>
              <a:buChar char="•"/>
            </a:pPr>
            <a:r>
              <a:rPr lang="en-US" sz="2400"/>
              <a:t>Informate la scuola. Il bambino potrebbe avere paura di parlare dei problemi agli insegnanti.</a:t>
            </a:r>
            <a:endParaRPr/>
          </a:p>
          <a:p>
            <a:pPr marL="342900" lvl="0" indent="-342900" algn="just" rtl="0">
              <a:lnSpc>
                <a:spcPct val="107000"/>
              </a:lnSpc>
              <a:spcBef>
                <a:spcPts val="1280"/>
              </a:spcBef>
              <a:spcAft>
                <a:spcPts val="0"/>
              </a:spcAft>
              <a:buClr>
                <a:schemeClr val="dk1"/>
              </a:buClr>
              <a:buSzPts val="2400"/>
              <a:buChar char="•"/>
            </a:pPr>
            <a:r>
              <a:rPr lang="en-US" sz="2400"/>
              <a:t>Occupatevi della sicurezza. Se vostro figlio si è fatto male, non lasciate che accada di nuovo. La scuola ha il dovere legale di proteggere vostro figlio e deve collaborare con voi per farlo.</a:t>
            </a:r>
            <a:endParaRPr sz="3200"/>
          </a:p>
          <a:p>
            <a:pPr marL="0" lvl="0" indent="0" algn="l" rtl="0">
              <a:spcBef>
                <a:spcPts val="1440"/>
              </a:spcBef>
              <a:spcAft>
                <a:spcPts val="0"/>
              </a:spcAft>
              <a:buClr>
                <a:schemeClr val="dk1"/>
              </a:buClr>
              <a:buSzPts val="3200"/>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3"/>
          <p:cNvSpPr txBox="1">
            <a:spLocks noGrp="1"/>
          </p:cNvSpPr>
          <p:nvPr>
            <p:ph type="body" idx="1"/>
          </p:nvPr>
        </p:nvSpPr>
        <p:spPr>
          <a:xfrm>
            <a:off x="251520" y="548680"/>
            <a:ext cx="8435280" cy="6192688"/>
          </a:xfrm>
          <a:prstGeom prst="rect">
            <a:avLst/>
          </a:prstGeom>
          <a:noFill/>
          <a:ln>
            <a:noFill/>
          </a:ln>
        </p:spPr>
        <p:txBody>
          <a:bodyPr spcFirstLastPara="1" wrap="square" lIns="91425" tIns="45700" rIns="91425" bIns="45700" anchor="t" anchorCtr="0">
            <a:normAutofit lnSpcReduction="10000"/>
          </a:bodyPr>
          <a:lstStyle/>
          <a:p>
            <a:pPr marL="342900" lvl="0" indent="-342900" algn="just" rtl="0">
              <a:lnSpc>
                <a:spcPct val="107000"/>
              </a:lnSpc>
              <a:spcBef>
                <a:spcPts val="0"/>
              </a:spcBef>
              <a:spcAft>
                <a:spcPts val="0"/>
              </a:spcAft>
              <a:buClr>
                <a:schemeClr val="dk1"/>
              </a:buClr>
              <a:buSzPts val="2400"/>
              <a:buChar char="•"/>
            </a:pPr>
            <a:r>
              <a:rPr lang="en-US" sz="2400"/>
              <a:t>Rivolgetevi a uno specialista. Se vostro figlio è ansioso o molto spaventato e ritenete che il bullismo abbia seriamente compromesso la sua salute emotiva, rivolgetevi a uno psicologo.</a:t>
            </a:r>
            <a:endParaRPr/>
          </a:p>
          <a:p>
            <a:pPr marL="342900" lvl="0" indent="-342900" algn="just" rtl="0">
              <a:lnSpc>
                <a:spcPct val="107000"/>
              </a:lnSpc>
              <a:spcBef>
                <a:spcPts val="1280"/>
              </a:spcBef>
              <a:spcAft>
                <a:spcPts val="0"/>
              </a:spcAft>
              <a:buClr>
                <a:schemeClr val="dk1"/>
              </a:buClr>
              <a:buSzPts val="2400"/>
              <a:buChar char="•"/>
            </a:pPr>
            <a:r>
              <a:rPr lang="en-US" sz="2400"/>
              <a:t>Quanto migliore è la considerazione che il bambino ha di se stesso, tanto minore è la probabilità che il bullismo riduca gravemente la sua autostima. Incoraggiate le attività extrascolastiche che fanno emergere il meglio di vostro figlio. Mostrate il vostro apprezzamento.</a:t>
            </a:r>
            <a:endParaRPr/>
          </a:p>
          <a:p>
            <a:pPr marL="342900" lvl="0" indent="-342900" algn="just" rtl="0">
              <a:lnSpc>
                <a:spcPct val="107000"/>
              </a:lnSpc>
              <a:spcBef>
                <a:spcPts val="1280"/>
              </a:spcBef>
              <a:spcAft>
                <a:spcPts val="0"/>
              </a:spcAft>
              <a:buClr>
                <a:schemeClr val="dk1"/>
              </a:buClr>
              <a:buSzPts val="2400"/>
              <a:buChar char="•"/>
            </a:pPr>
            <a:r>
              <a:rPr lang="en-US" sz="2400"/>
              <a:t>Offrite a vostro figlio l'opportunità di incontrare amici al di fuori della scuola per aiutarlo a costruire un forte sistema di sostegno. Cercate di contattare i genitori del quartiere, della comunità locale, dei luoghi in cui si svolgono attività extrascolastiche. Quanto più spesso il bambino esercita le abilità sociali in un ambiente sicuro, tanto meglio sarà per lui.</a:t>
            </a:r>
            <a:endParaRPr sz="34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4"/>
          <p:cNvSpPr txBox="1">
            <a:spLocks noGrp="1"/>
          </p:cNvSpPr>
          <p:nvPr>
            <p:ph type="title"/>
          </p:nvPr>
        </p:nvSpPr>
        <p:spPr>
          <a:xfrm>
            <a:off x="429092" y="260648"/>
            <a:ext cx="8229600" cy="108012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0B050"/>
              </a:buClr>
              <a:buSzPct val="100000"/>
              <a:buFont typeface="Calibri"/>
              <a:buNone/>
            </a:pPr>
            <a:r>
              <a:rPr lang="en-US" b="1">
                <a:solidFill>
                  <a:srgbClr val="00B050"/>
                </a:solidFill>
              </a:rPr>
              <a:t>Come incoraggiare vostro figlio a trovare una soluzione?</a:t>
            </a:r>
            <a:endParaRPr b="1">
              <a:solidFill>
                <a:srgbClr val="00B050"/>
              </a:solidFill>
            </a:endParaRPr>
          </a:p>
        </p:txBody>
      </p:sp>
      <p:sp>
        <p:nvSpPr>
          <p:cNvPr id="569" name="Google Shape;569;p64"/>
          <p:cNvSpPr txBox="1">
            <a:spLocks noGrp="1"/>
          </p:cNvSpPr>
          <p:nvPr>
            <p:ph type="body" idx="1"/>
          </p:nvPr>
        </p:nvSpPr>
        <p:spPr>
          <a:xfrm>
            <a:off x="223412" y="1568211"/>
            <a:ext cx="8813084" cy="5040560"/>
          </a:xfrm>
          <a:prstGeom prst="rect">
            <a:avLst/>
          </a:prstGeom>
          <a:noFill/>
          <a:ln>
            <a:noFill/>
          </a:ln>
        </p:spPr>
        <p:txBody>
          <a:bodyPr spcFirstLastPara="1" wrap="square" lIns="91425" tIns="45700" rIns="91425" bIns="45700" anchor="t" anchorCtr="0">
            <a:normAutofit fontScale="47500" lnSpcReduction="20000"/>
          </a:bodyPr>
          <a:lstStyle/>
          <a:p>
            <a:pPr marL="342900" lvl="0" indent="-342900" algn="just" rtl="0">
              <a:lnSpc>
                <a:spcPct val="107000"/>
              </a:lnSpc>
              <a:spcBef>
                <a:spcPts val="0"/>
              </a:spcBef>
              <a:spcAft>
                <a:spcPts val="0"/>
              </a:spcAft>
              <a:buClr>
                <a:schemeClr val="dk1"/>
              </a:buClr>
              <a:buSzPct val="100000"/>
              <a:buChar char="•"/>
            </a:pPr>
            <a:r>
              <a:rPr lang="en-US" sz="4000"/>
              <a:t>Aiutate il bambino a capire quale può essere il risultato delle sue parole e delle sue azioni. </a:t>
            </a:r>
            <a:r>
              <a:rPr lang="en-US" sz="4000" i="1"/>
              <a:t>"Cosa pensi di poter dire la prossima volta che qualcuno ti fa questo? Cosa pensi possa funzionare?</a:t>
            </a:r>
            <a:endParaRPr/>
          </a:p>
          <a:p>
            <a:pPr marL="342900" lvl="0" indent="-342900" algn="just" rtl="0">
              <a:lnSpc>
                <a:spcPct val="107000"/>
              </a:lnSpc>
              <a:spcBef>
                <a:spcPts val="2000"/>
              </a:spcBef>
              <a:spcAft>
                <a:spcPts val="0"/>
              </a:spcAft>
              <a:buClr>
                <a:schemeClr val="dk1"/>
              </a:buClr>
              <a:buSzPct val="100000"/>
              <a:buChar char="•"/>
            </a:pPr>
            <a:r>
              <a:rPr lang="en-US" sz="4000"/>
              <a:t>Per esempio, a vostro figlio potrebbe venire l'idea di dire all'aggressore: </a:t>
            </a:r>
            <a:r>
              <a:rPr lang="en-US" sz="4000" i="1"/>
              <a:t>"Lasciami in pace, idiota". </a:t>
            </a:r>
            <a:r>
              <a:rPr lang="en-US" sz="4000"/>
              <a:t>Allora, invece di dire a vostro figlio: </a:t>
            </a:r>
            <a:r>
              <a:rPr lang="en-US" sz="4000" i="1"/>
              <a:t>"È una cattiva idea"</a:t>
            </a:r>
            <a:r>
              <a:rPr lang="en-US" sz="4000"/>
              <a:t>, dite: </a:t>
            </a:r>
            <a:r>
              <a:rPr lang="en-US" sz="4000" i="1"/>
              <a:t>"Cosa pensi che succederà se fai questo? Come può essere d'aiuto?".</a:t>
            </a:r>
            <a:endParaRPr/>
          </a:p>
          <a:p>
            <a:pPr marL="342900" lvl="0" indent="-342900" algn="just" rtl="0">
              <a:lnSpc>
                <a:spcPct val="107000"/>
              </a:lnSpc>
              <a:spcBef>
                <a:spcPts val="2000"/>
              </a:spcBef>
              <a:spcAft>
                <a:spcPts val="0"/>
              </a:spcAft>
              <a:buClr>
                <a:schemeClr val="dk1"/>
              </a:buClr>
              <a:buSzPct val="100000"/>
              <a:buChar char="•"/>
            </a:pPr>
            <a:r>
              <a:rPr lang="en-US" sz="4000"/>
              <a:t>Fategli capire che il bullismo può aggravarsi se si ricorre all'attacco, all'appellativo o alla ritorsione.</a:t>
            </a:r>
            <a:endParaRPr/>
          </a:p>
          <a:p>
            <a:pPr marL="342900" lvl="0" indent="-342900" algn="just" rtl="0">
              <a:lnSpc>
                <a:spcPct val="107000"/>
              </a:lnSpc>
              <a:spcBef>
                <a:spcPts val="2000"/>
              </a:spcBef>
              <a:spcAft>
                <a:spcPts val="0"/>
              </a:spcAft>
              <a:buClr>
                <a:schemeClr val="dk1"/>
              </a:buClr>
              <a:buSzPct val="100000"/>
              <a:buChar char="•"/>
            </a:pPr>
            <a:r>
              <a:rPr lang="en-US" sz="4000"/>
              <a:t>Il bambino potrebbe dire: </a:t>
            </a:r>
            <a:r>
              <a:rPr lang="en-US" sz="4000" i="1"/>
              <a:t>"Potrei allontanarmi da quella persona, ignorarla". </a:t>
            </a:r>
            <a:r>
              <a:rPr lang="en-US" sz="4000"/>
              <a:t>Potete suggerirgli di allontanarsi la prima volta e come poter agire se ignorare non funziona.</a:t>
            </a:r>
            <a:endParaRPr/>
          </a:p>
          <a:p>
            <a:pPr marL="342900" lvl="0" indent="-342900" algn="just" rtl="0">
              <a:lnSpc>
                <a:spcPct val="107000"/>
              </a:lnSpc>
              <a:spcBef>
                <a:spcPts val="2000"/>
              </a:spcBef>
              <a:spcAft>
                <a:spcPts val="0"/>
              </a:spcAft>
              <a:buClr>
                <a:schemeClr val="dk1"/>
              </a:buClr>
              <a:buSzPct val="100000"/>
              <a:buChar char="•"/>
            </a:pPr>
            <a:r>
              <a:rPr lang="en-US" sz="4000"/>
              <a:t>È anche importante porre a vostro figlio la seguente domanda: </a:t>
            </a:r>
            <a:r>
              <a:rPr lang="en-US" sz="4000" i="1"/>
              <a:t>"Cosa ti farà sentire meglio in questa situazione?". </a:t>
            </a:r>
            <a:r>
              <a:rPr lang="en-US" sz="4000"/>
              <a:t>Ma assicuratevi di non essere voi a proporre la soluzione. È importante che il bambino senta di essere lui a risolvere il problema sperimentando diverse strategie.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5"/>
          <p:cNvSpPr txBox="1">
            <a:spLocks noGrp="1"/>
          </p:cNvSpPr>
          <p:nvPr>
            <p:ph type="body" idx="1"/>
          </p:nvPr>
        </p:nvSpPr>
        <p:spPr>
          <a:xfrm>
            <a:off x="179512" y="260648"/>
            <a:ext cx="8784976" cy="6336704"/>
          </a:xfrm>
          <a:prstGeom prst="rect">
            <a:avLst/>
          </a:prstGeom>
          <a:noFill/>
          <a:ln>
            <a:noFill/>
          </a:ln>
        </p:spPr>
        <p:txBody>
          <a:bodyPr spcFirstLastPara="1" wrap="square" lIns="91425" tIns="45700" rIns="91425" bIns="45700" anchor="t" anchorCtr="0">
            <a:normAutofit fontScale="25000" lnSpcReduction="20000"/>
          </a:bodyPr>
          <a:lstStyle/>
          <a:p>
            <a:pPr marL="0" lvl="0" indent="0" algn="just" rtl="0">
              <a:lnSpc>
                <a:spcPct val="107000"/>
              </a:lnSpc>
              <a:spcBef>
                <a:spcPts val="0"/>
              </a:spcBef>
              <a:spcAft>
                <a:spcPts val="0"/>
              </a:spcAft>
              <a:buClr>
                <a:srgbClr val="C00000"/>
              </a:buClr>
              <a:buSzPct val="100000"/>
              <a:buNone/>
            </a:pPr>
            <a:r>
              <a:rPr lang="en-US" sz="12800" b="1">
                <a:solidFill>
                  <a:srgbClr val="C00000"/>
                </a:solidFill>
                <a:latin typeface="Calibri"/>
                <a:ea typeface="Calibri"/>
                <a:cs typeface="Calibri"/>
                <a:sym typeface="Calibri"/>
              </a:rPr>
              <a:t>E se è vostro figlio/a il bullo/a?</a:t>
            </a:r>
            <a:endParaRPr sz="12800" b="1">
              <a:solidFill>
                <a:srgbClr val="C00000"/>
              </a:solidFill>
              <a:latin typeface="Calibri"/>
              <a:ea typeface="Calibri"/>
              <a:cs typeface="Calibri"/>
              <a:sym typeface="Calibri"/>
            </a:endParaRPr>
          </a:p>
          <a:p>
            <a:pPr marL="0" lvl="0" indent="0" algn="just" rtl="0">
              <a:lnSpc>
                <a:spcPct val="107000"/>
              </a:lnSpc>
              <a:spcBef>
                <a:spcPts val="2000"/>
              </a:spcBef>
              <a:spcAft>
                <a:spcPts val="0"/>
              </a:spcAft>
              <a:buClr>
                <a:srgbClr val="C00000"/>
              </a:buClr>
              <a:buSzPct val="100000"/>
              <a:buNone/>
            </a:pPr>
            <a:r>
              <a:rPr lang="en-US" sz="7600">
                <a:solidFill>
                  <a:srgbClr val="C00000"/>
                </a:solidFill>
              </a:rPr>
              <a:t>Fase 1. Gestite le vostre reazioni e fatevi spiegare bene i fatti</a:t>
            </a:r>
            <a:endParaRPr sz="7600">
              <a:solidFill>
                <a:srgbClr val="C00000"/>
              </a:solidFill>
            </a:endParaRPr>
          </a:p>
          <a:p>
            <a:pPr marL="0" lvl="0" indent="0" algn="just" rtl="0">
              <a:lnSpc>
                <a:spcPct val="107000"/>
              </a:lnSpc>
              <a:spcBef>
                <a:spcPts val="2000"/>
              </a:spcBef>
              <a:spcAft>
                <a:spcPts val="0"/>
              </a:spcAft>
              <a:buClr>
                <a:schemeClr val="dk1"/>
              </a:buClr>
              <a:buSzPct val="100000"/>
              <a:buNone/>
            </a:pPr>
            <a:r>
              <a:rPr lang="en-US" sz="7600"/>
              <a:t>Cercate di mantenere la calma, anche se è difficile ascoltare ciò che gli altri dicono di vostro figlio.</a:t>
            </a:r>
            <a:endParaRPr/>
          </a:p>
          <a:p>
            <a:pPr marL="0" lvl="0" indent="0" algn="just" rtl="0">
              <a:lnSpc>
                <a:spcPct val="107000"/>
              </a:lnSpc>
              <a:spcBef>
                <a:spcPts val="2000"/>
              </a:spcBef>
              <a:spcAft>
                <a:spcPts val="0"/>
              </a:spcAft>
              <a:buClr>
                <a:schemeClr val="dk1"/>
              </a:buClr>
              <a:buSzPct val="100000"/>
              <a:buNone/>
            </a:pPr>
            <a:r>
              <a:rPr lang="en-US" sz="7600"/>
              <a:t>Ringraziate il genitore o l'insegnante per avervi informato e dite che prendete la cosa molto sul serio e che farete tutto il possibile per fermare questo comportamento.</a:t>
            </a:r>
            <a:endParaRPr/>
          </a:p>
          <a:p>
            <a:pPr marL="0" lvl="0" indent="0" algn="just" rtl="0">
              <a:lnSpc>
                <a:spcPct val="107000"/>
              </a:lnSpc>
              <a:spcBef>
                <a:spcPts val="2000"/>
              </a:spcBef>
              <a:spcAft>
                <a:spcPts val="0"/>
              </a:spcAft>
              <a:buClr>
                <a:srgbClr val="C00000"/>
              </a:buClr>
              <a:buSzPct val="100000"/>
              <a:buNone/>
            </a:pPr>
            <a:r>
              <a:rPr lang="en-US" sz="7600">
                <a:solidFill>
                  <a:srgbClr val="C00000"/>
                </a:solidFill>
              </a:rPr>
              <a:t>Fase 2. Parlare con vostro figlio</a:t>
            </a:r>
            <a:endParaRPr sz="7600">
              <a:solidFill>
                <a:srgbClr val="C00000"/>
              </a:solidFill>
            </a:endParaRPr>
          </a:p>
          <a:p>
            <a:pPr marL="0" lvl="0" indent="0" algn="just" rtl="0">
              <a:lnSpc>
                <a:spcPct val="107000"/>
              </a:lnSpc>
              <a:spcBef>
                <a:spcPts val="2000"/>
              </a:spcBef>
              <a:spcAft>
                <a:spcPts val="0"/>
              </a:spcAft>
              <a:buClr>
                <a:schemeClr val="dk1"/>
              </a:buClr>
              <a:buSzPct val="100000"/>
              <a:buNone/>
            </a:pPr>
            <a:r>
              <a:rPr lang="en-US" sz="7600"/>
              <a:t>Cercate di mantenere la calma e il controllo. Dite a vostro figlio che siete stati informati da un insegnante/altro genitore e che avete bisogno di sapere cosa è successo. Se si rimane calmi e disponibili, si possono ascoltare molte più cose. Evitate di usare minacce o di suscitare sensi di colpa.</a:t>
            </a:r>
            <a:endParaRPr/>
          </a:p>
          <a:p>
            <a:pPr marL="0" lvl="0" indent="0" algn="just" rtl="0">
              <a:lnSpc>
                <a:spcPct val="107000"/>
              </a:lnSpc>
              <a:spcBef>
                <a:spcPts val="2000"/>
              </a:spcBef>
              <a:spcAft>
                <a:spcPts val="0"/>
              </a:spcAft>
              <a:buClr>
                <a:schemeClr val="dk1"/>
              </a:buClr>
              <a:buSzPct val="100000"/>
              <a:buNone/>
            </a:pPr>
            <a:r>
              <a:rPr lang="en-US" sz="7600"/>
              <a:t>Spiegate che qualsiasi cosa sia successa aiuterete il bambino a superarla. Chiedete a vostro figlio: </a:t>
            </a:r>
            <a:r>
              <a:rPr lang="en-US" sz="7600" i="1"/>
              <a:t>Sai di cosa stanno parlando? Qual è la sua prospettiva? Perché pensi che il tuo compagno di classe la veda diversamente? Come ti sentiresti se lui o lei ti facesse questo?</a:t>
            </a:r>
            <a:endParaRPr/>
          </a:p>
          <a:p>
            <a:pPr marL="0" lvl="0" indent="0" algn="just" rtl="0">
              <a:lnSpc>
                <a:spcPct val="107000"/>
              </a:lnSpc>
              <a:spcBef>
                <a:spcPts val="2000"/>
              </a:spcBef>
              <a:spcAft>
                <a:spcPts val="0"/>
              </a:spcAft>
              <a:buClr>
                <a:schemeClr val="dk1"/>
              </a:buClr>
              <a:buSzPct val="100000"/>
              <a:buNone/>
            </a:pPr>
            <a:r>
              <a:rPr lang="en-US" sz="7600"/>
              <a:t>Fate capire chiaramente a vostro figlio che il bullismo è inaccettabile e che deve cessare.</a:t>
            </a:r>
            <a:endParaRPr sz="76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66"/>
          <p:cNvSpPr txBox="1">
            <a:spLocks noGrp="1"/>
          </p:cNvSpPr>
          <p:nvPr>
            <p:ph type="body" idx="1"/>
          </p:nvPr>
        </p:nvSpPr>
        <p:spPr>
          <a:xfrm>
            <a:off x="251520" y="260648"/>
            <a:ext cx="8784976" cy="6336704"/>
          </a:xfrm>
          <a:prstGeom prst="rect">
            <a:avLst/>
          </a:prstGeom>
          <a:noFill/>
          <a:ln>
            <a:noFill/>
          </a:ln>
        </p:spPr>
        <p:txBody>
          <a:bodyPr spcFirstLastPara="1" wrap="square" lIns="91425" tIns="45700" rIns="91425" bIns="45700" anchor="t" anchorCtr="0">
            <a:normAutofit fontScale="55000" lnSpcReduction="20000"/>
          </a:bodyPr>
          <a:lstStyle/>
          <a:p>
            <a:pPr marL="0" lvl="0" indent="0" algn="just" rtl="0">
              <a:lnSpc>
                <a:spcPct val="107000"/>
              </a:lnSpc>
              <a:spcBef>
                <a:spcPts val="0"/>
              </a:spcBef>
              <a:spcAft>
                <a:spcPts val="0"/>
              </a:spcAft>
              <a:buClr>
                <a:srgbClr val="C00000"/>
              </a:buClr>
              <a:buSzPct val="100000"/>
              <a:buNone/>
            </a:pPr>
            <a:r>
              <a:rPr lang="en-US">
                <a:solidFill>
                  <a:srgbClr val="C00000"/>
                </a:solidFill>
              </a:rPr>
              <a:t>Fase 3. Lavorare per risolvere la situazione</a:t>
            </a:r>
            <a:endParaRPr>
              <a:solidFill>
                <a:srgbClr val="C00000"/>
              </a:solidFill>
            </a:endParaRPr>
          </a:p>
          <a:p>
            <a:pPr marL="0" lvl="0" indent="0" algn="just" rtl="0">
              <a:lnSpc>
                <a:spcPct val="107000"/>
              </a:lnSpc>
              <a:spcBef>
                <a:spcPts val="2000"/>
              </a:spcBef>
              <a:spcAft>
                <a:spcPts val="0"/>
              </a:spcAft>
              <a:buClr>
                <a:schemeClr val="dk1"/>
              </a:buClr>
              <a:buSzPct val="100000"/>
              <a:buNone/>
            </a:pPr>
            <a:r>
              <a:rPr lang="en-US"/>
              <a:t>Prendetelo sul serio. Non ignorate il comportamento di vostro figlio con la scusa del "solo per questa volta": non passerà. Anche se non siete preoccupati per gli effetti a lungo termine su vostro figlio, un altro bambino viene danneggiato.</a:t>
            </a:r>
            <a:endParaRPr/>
          </a:p>
          <a:p>
            <a:pPr marL="0" lvl="0" indent="0" algn="just" rtl="0">
              <a:lnSpc>
                <a:spcPct val="107000"/>
              </a:lnSpc>
              <a:spcBef>
                <a:spcPts val="2000"/>
              </a:spcBef>
              <a:spcAft>
                <a:spcPts val="0"/>
              </a:spcAft>
              <a:buClr>
                <a:schemeClr val="dk1"/>
              </a:buClr>
              <a:buSzPct val="100000"/>
              <a:buNone/>
            </a:pPr>
            <a:r>
              <a:rPr lang="en-US"/>
              <a:t>Sostenete la politica anti-bullismo della scuola. Scoprite qual è il loro approccio al bullismo. Parlate con l'insegnante consulente. Dite che volete avere contatti regolari per sapere come sta vostro figlio.</a:t>
            </a:r>
            <a:endParaRPr/>
          </a:p>
          <a:p>
            <a:pPr marL="0" lvl="0" indent="0" algn="just" rtl="0">
              <a:lnSpc>
                <a:spcPct val="107000"/>
              </a:lnSpc>
              <a:spcBef>
                <a:spcPts val="2000"/>
              </a:spcBef>
              <a:spcAft>
                <a:spcPts val="0"/>
              </a:spcAft>
              <a:buClr>
                <a:schemeClr val="dk1"/>
              </a:buClr>
              <a:buSzPct val="100000"/>
              <a:buNone/>
            </a:pPr>
            <a:r>
              <a:rPr lang="en-US"/>
              <a:t>Cercate di capire cosa ha portato a questo fenomeno. Pensate alle possibili ragioni per cui vostro figlio si comporta in questo modo.</a:t>
            </a:r>
            <a:endParaRPr/>
          </a:p>
          <a:p>
            <a:pPr marL="0" lvl="0" indent="0" algn="just" rtl="0">
              <a:lnSpc>
                <a:spcPct val="107000"/>
              </a:lnSpc>
              <a:spcBef>
                <a:spcPts val="2000"/>
              </a:spcBef>
              <a:spcAft>
                <a:spcPts val="0"/>
              </a:spcAft>
              <a:buClr>
                <a:schemeClr val="dk1"/>
              </a:buClr>
              <a:buSzPct val="100000"/>
              <a:buNone/>
            </a:pPr>
            <a:r>
              <a:rPr lang="en-US"/>
              <a:t>Pensate a cosa sta succedendo a casa - fate una "revisione" della vostra famiglia.</a:t>
            </a:r>
            <a:endParaRPr/>
          </a:p>
          <a:p>
            <a:pPr marL="0" lvl="0" indent="0" algn="just" rtl="0">
              <a:lnSpc>
                <a:spcPct val="107000"/>
              </a:lnSpc>
              <a:spcBef>
                <a:spcPts val="2000"/>
              </a:spcBef>
              <a:spcAft>
                <a:spcPts val="0"/>
              </a:spcAft>
              <a:buClr>
                <a:schemeClr val="dk1"/>
              </a:buClr>
              <a:buSzPct val="100000"/>
              <a:buNone/>
            </a:pPr>
            <a:r>
              <a:rPr lang="en-US"/>
              <a:t>- Il bambino è preoccupato per qualche problema a casa (la morte di un animale domestico, un trasloco, un litigio tra genitori o una separazione)?</a:t>
            </a:r>
            <a:endParaRPr/>
          </a:p>
          <a:p>
            <a:pPr marL="0" lvl="0" indent="0" algn="just" rtl="0">
              <a:lnSpc>
                <a:spcPct val="107000"/>
              </a:lnSpc>
              <a:spcBef>
                <a:spcPts val="2000"/>
              </a:spcBef>
              <a:spcAft>
                <a:spcPts val="0"/>
              </a:spcAft>
              <a:buClr>
                <a:schemeClr val="dk1"/>
              </a:buClr>
              <a:buSzPct val="100000"/>
              <a:buNone/>
            </a:pPr>
            <a:r>
              <a:rPr lang="en-US"/>
              <a:t>- Qualcuno in casa maltratta il bambino (mentalmente o fisicamente) (genitore, familiare o altro adulto)?</a:t>
            </a:r>
            <a:endParaRPr/>
          </a:p>
          <a:p>
            <a:pPr marL="0" lvl="0" indent="0" algn="just" rtl="0">
              <a:lnSpc>
                <a:spcPct val="107000"/>
              </a:lnSpc>
              <a:spcBef>
                <a:spcPts val="2000"/>
              </a:spcBef>
              <a:spcAft>
                <a:spcPts val="0"/>
              </a:spcAft>
              <a:buClr>
                <a:schemeClr val="dk1"/>
              </a:buClr>
              <a:buSzPct val="100000"/>
              <a:buNone/>
            </a:pPr>
            <a:r>
              <a:rPr lang="en-US"/>
              <a:t>- È geloso del fratello o della sorella?</a:t>
            </a:r>
            <a:endParaRPr/>
          </a:p>
          <a:p>
            <a:pPr marL="0" lvl="0" indent="0" algn="just" rtl="0">
              <a:lnSpc>
                <a:spcPct val="107000"/>
              </a:lnSpc>
              <a:spcBef>
                <a:spcPts val="2000"/>
              </a:spcBef>
              <a:spcAft>
                <a:spcPts val="0"/>
              </a:spcAft>
              <a:buClr>
                <a:schemeClr val="dk1"/>
              </a:buClr>
              <a:buSzPct val="100000"/>
              <a:buNone/>
            </a:pPr>
            <a:r>
              <a:rPr lang="en-US"/>
              <a:t>- Come assicurate a vostro figlio il vostro amore e mostrate interesse per la sua vita?</a:t>
            </a:r>
            <a:endParaRPr sz="3200"/>
          </a:p>
          <a:p>
            <a:pPr marL="342900" lvl="0" indent="-279400" algn="just" rtl="0">
              <a:lnSpc>
                <a:spcPct val="107000"/>
              </a:lnSpc>
              <a:spcBef>
                <a:spcPts val="2000"/>
              </a:spcBef>
              <a:spcAft>
                <a:spcPts val="0"/>
              </a:spcAft>
              <a:buClr>
                <a:schemeClr val="dk1"/>
              </a:buClr>
              <a:buSzPct val="64935"/>
              <a:buFont typeface="Noto Sans Symbols"/>
              <a:buNone/>
            </a:pPr>
            <a:endParaRPr sz="2800">
              <a:latin typeface="Calibri"/>
              <a:ea typeface="Calibri"/>
              <a:cs typeface="Calibri"/>
              <a:sym typeface="Calibri"/>
            </a:endParaRPr>
          </a:p>
          <a:p>
            <a:pPr marL="342900" lvl="0" indent="-231140" algn="l" rtl="0">
              <a:spcBef>
                <a:spcPts val="1152"/>
              </a:spcBef>
              <a:spcAft>
                <a:spcPts val="0"/>
              </a:spcAft>
              <a:buClr>
                <a:schemeClr val="dk1"/>
              </a:buClr>
              <a:buSzPct val="100000"/>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C00000"/>
              </a:buClr>
              <a:buSzPct val="100000"/>
              <a:buFont typeface="Calibri"/>
              <a:buNone/>
            </a:pPr>
            <a:r>
              <a:rPr lang="en-US" b="1">
                <a:solidFill>
                  <a:srgbClr val="C00000"/>
                </a:solidFill>
              </a:rPr>
              <a:t>Errori commessi dai genitori di bambini autori di violenza</a:t>
            </a:r>
            <a:endParaRPr b="1">
              <a:solidFill>
                <a:srgbClr val="C00000"/>
              </a:solidFill>
            </a:endParaRPr>
          </a:p>
        </p:txBody>
      </p:sp>
      <p:sp>
        <p:nvSpPr>
          <p:cNvPr id="585" name="Google Shape;585;p67"/>
          <p:cNvSpPr txBox="1">
            <a:spLocks noGrp="1"/>
          </p:cNvSpPr>
          <p:nvPr>
            <p:ph type="body" idx="1"/>
          </p:nvPr>
        </p:nvSpPr>
        <p:spPr>
          <a:xfrm>
            <a:off x="427991" y="1990794"/>
            <a:ext cx="8229600" cy="4525963"/>
          </a:xfrm>
          <a:prstGeom prst="rect">
            <a:avLst/>
          </a:prstGeom>
          <a:noFill/>
          <a:ln>
            <a:noFill/>
          </a:ln>
        </p:spPr>
        <p:txBody>
          <a:bodyPr spcFirstLastPara="1" wrap="square" lIns="91425" tIns="45700" rIns="91425" bIns="45700" anchor="t" anchorCtr="0">
            <a:normAutofit fontScale="85000" lnSpcReduction="20000"/>
          </a:bodyPr>
          <a:lstStyle/>
          <a:p>
            <a:pPr marL="0" lvl="0" indent="0" algn="just" rtl="0">
              <a:lnSpc>
                <a:spcPct val="107000"/>
              </a:lnSpc>
              <a:spcBef>
                <a:spcPts val="0"/>
              </a:spcBef>
              <a:spcAft>
                <a:spcPts val="0"/>
              </a:spcAft>
              <a:buClr>
                <a:srgbClr val="FF0000"/>
              </a:buClr>
              <a:buSzPct val="36764"/>
              <a:buNone/>
            </a:pPr>
            <a:r>
              <a:rPr lang="en-US">
                <a:solidFill>
                  <a:srgbClr val="FF0000"/>
                </a:solidFill>
              </a:rPr>
              <a:t>Cercano qualcun altro da incolpare: </a:t>
            </a:r>
            <a:r>
              <a:rPr lang="en-US"/>
              <a:t>"Non l'ha imparato a casa. Deve essere colpa della scuola!".</a:t>
            </a:r>
            <a:endParaRPr/>
          </a:p>
          <a:p>
            <a:pPr marL="0" lvl="0" indent="0" algn="just" rtl="0">
              <a:lnSpc>
                <a:spcPct val="107000"/>
              </a:lnSpc>
              <a:spcBef>
                <a:spcPts val="2000"/>
              </a:spcBef>
              <a:spcAft>
                <a:spcPts val="0"/>
              </a:spcAft>
              <a:buClr>
                <a:srgbClr val="FF0000"/>
              </a:buClr>
              <a:buSzPct val="36764"/>
              <a:buNone/>
            </a:pPr>
            <a:r>
              <a:rPr lang="en-US">
                <a:solidFill>
                  <a:srgbClr val="FF0000"/>
                </a:solidFill>
              </a:rPr>
              <a:t>Sminuiscono il comportamento dicendo: </a:t>
            </a:r>
            <a:r>
              <a:rPr lang="en-US"/>
              <a:t>"Sono solo conflitti tra ragazzi". Lo supereranno...</a:t>
            </a:r>
            <a:endParaRPr/>
          </a:p>
          <a:p>
            <a:pPr marL="0" lvl="0" indent="0" algn="just" rtl="0">
              <a:lnSpc>
                <a:spcPct val="107000"/>
              </a:lnSpc>
              <a:spcBef>
                <a:spcPts val="2000"/>
              </a:spcBef>
              <a:spcAft>
                <a:spcPts val="0"/>
              </a:spcAft>
              <a:buClr>
                <a:schemeClr val="dk1"/>
              </a:buClr>
              <a:buSzPct val="36764"/>
              <a:buNone/>
            </a:pPr>
            <a:r>
              <a:rPr lang="en-US"/>
              <a:t>Dicono: "Conosco mio figlio e non lo farebbe mai!". </a:t>
            </a:r>
            <a:r>
              <a:rPr lang="en-US">
                <a:solidFill>
                  <a:srgbClr val="FF0000"/>
                </a:solidFill>
              </a:rPr>
              <a:t>Non è detto che si sappia "chi" è il proprio figlio tra i suoi coetanei.</a:t>
            </a:r>
            <a:endParaRPr/>
          </a:p>
          <a:p>
            <a:pPr marL="0" lvl="0" indent="0" algn="just" rtl="0">
              <a:lnSpc>
                <a:spcPct val="107000"/>
              </a:lnSpc>
              <a:spcBef>
                <a:spcPts val="2000"/>
              </a:spcBef>
              <a:spcAft>
                <a:spcPts val="0"/>
              </a:spcAft>
              <a:buClr>
                <a:srgbClr val="FF0000"/>
              </a:buClr>
              <a:buSzPct val="36764"/>
              <a:buNone/>
            </a:pPr>
            <a:r>
              <a:rPr lang="en-US">
                <a:solidFill>
                  <a:srgbClr val="FF0000"/>
                </a:solidFill>
              </a:rPr>
              <a:t>Contattano direttamente i genitori della presunta vittima: questo non fa che aggravare il problema.</a:t>
            </a:r>
            <a:endParaRPr>
              <a:solidFill>
                <a:srgbClr val="C00000"/>
              </a:solidFill>
            </a:endParaRPr>
          </a:p>
          <a:p>
            <a:pPr marL="0" lvl="0" indent="0" algn="l" rtl="0">
              <a:spcBef>
                <a:spcPts val="1344"/>
              </a:spcBef>
              <a:spcAft>
                <a:spcPts val="0"/>
              </a:spcAft>
              <a:buClr>
                <a:schemeClr val="dk1"/>
              </a:buClr>
              <a:buSzPct val="1000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7"/>
          <p:cNvSpPr txBox="1">
            <a:spLocks noGrp="1"/>
          </p:cNvSpPr>
          <p:nvPr>
            <p:ph type="body" idx="1"/>
          </p:nvPr>
        </p:nvSpPr>
        <p:spPr>
          <a:xfrm>
            <a:off x="251520" y="908720"/>
            <a:ext cx="8435280" cy="504056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rgbClr val="000000"/>
              </a:buClr>
              <a:buSzPts val="3200"/>
              <a:buNone/>
            </a:pPr>
            <a:r>
              <a:rPr lang="en-US">
                <a:solidFill>
                  <a:srgbClr val="000000"/>
                </a:solidFill>
              </a:rPr>
              <a:t>Uno strumento che supporta insegnanti e genitori nella prevenzione del bullismo in classe e a casa è il metodo internazionale della </a:t>
            </a:r>
            <a:r>
              <a:rPr lang="en-US" b="1">
                <a:solidFill>
                  <a:srgbClr val="000000"/>
                </a:solidFill>
              </a:rPr>
              <a:t>Disciplina Positiva</a:t>
            </a:r>
            <a:r>
              <a:rPr lang="en-US">
                <a:solidFill>
                  <a:srgbClr val="000000"/>
                </a:solidFill>
              </a:rPr>
              <a:t> (secondo i risultati del rapporto UNESCO del 2019), che </a:t>
            </a:r>
            <a:r>
              <a:rPr lang="en-US" b="1">
                <a:solidFill>
                  <a:srgbClr val="000000"/>
                </a:solidFill>
              </a:rPr>
              <a:t>rafforza</a:t>
            </a:r>
            <a:r>
              <a:rPr lang="en-US">
                <a:solidFill>
                  <a:srgbClr val="000000"/>
                </a:solidFill>
              </a:rPr>
              <a:t> il </a:t>
            </a:r>
            <a:r>
              <a:rPr lang="en-US" b="1">
                <a:solidFill>
                  <a:srgbClr val="000000"/>
                </a:solidFill>
              </a:rPr>
              <a:t>legame</a:t>
            </a:r>
            <a:r>
              <a:rPr lang="en-US">
                <a:solidFill>
                  <a:srgbClr val="000000"/>
                </a:solidFill>
              </a:rPr>
              <a:t> </a:t>
            </a:r>
            <a:r>
              <a:rPr lang="en-US" b="1">
                <a:solidFill>
                  <a:srgbClr val="000000"/>
                </a:solidFill>
              </a:rPr>
              <a:t>tra adulti </a:t>
            </a:r>
            <a:r>
              <a:rPr lang="en-US">
                <a:solidFill>
                  <a:srgbClr val="000000"/>
                </a:solidFill>
              </a:rPr>
              <a:t>e </a:t>
            </a:r>
            <a:r>
              <a:rPr lang="en-US" b="1">
                <a:solidFill>
                  <a:srgbClr val="000000"/>
                </a:solidFill>
              </a:rPr>
              <a:t>giovani</a:t>
            </a:r>
            <a:r>
              <a:rPr lang="en-US">
                <a:solidFill>
                  <a:srgbClr val="000000"/>
                </a:solidFill>
              </a:rPr>
              <a:t>. Costruisce inoltre una relazione basata sulla fiducia e sul rispetto reciproco, che è fondamentale per la prevenzione del bullismo e l'incoraggiamento dei giovani a collaborare con gli adulti.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8"/>
          <p:cNvSpPr txBox="1">
            <a:spLocks noGrp="1"/>
          </p:cNvSpPr>
          <p:nvPr>
            <p:ph type="body" idx="1"/>
          </p:nvPr>
        </p:nvSpPr>
        <p:spPr>
          <a:xfrm>
            <a:off x="323528" y="1166019"/>
            <a:ext cx="8229600" cy="399117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3200"/>
              <a:buNone/>
            </a:pPr>
            <a:r>
              <a:rPr lang="en-US"/>
              <a:t>L'utilizzo del metodo della </a:t>
            </a:r>
            <a:r>
              <a:rPr lang="en-US" b="1"/>
              <a:t>Disciplina Positiva </a:t>
            </a:r>
            <a:r>
              <a:rPr lang="en-US"/>
              <a:t>da parte degli adulti nell'educazione dei bambini produce effetti positivi nella costruzione di importanti competenze sociali (</a:t>
            </a:r>
            <a:r>
              <a:rPr lang="en-US">
                <a:solidFill>
                  <a:schemeClr val="accent4"/>
                </a:solidFill>
              </a:rPr>
              <a:t>cooperazione</a:t>
            </a:r>
            <a:r>
              <a:rPr lang="en-US"/>
              <a:t>, </a:t>
            </a:r>
            <a:r>
              <a:rPr lang="en-US">
                <a:solidFill>
                  <a:srgbClr val="17365D"/>
                </a:solidFill>
              </a:rPr>
              <a:t>empatia</a:t>
            </a:r>
            <a:r>
              <a:rPr lang="en-US"/>
              <a:t>, </a:t>
            </a:r>
            <a:r>
              <a:rPr lang="en-US">
                <a:solidFill>
                  <a:srgbClr val="FF0000"/>
                </a:solidFill>
              </a:rPr>
              <a:t>assertività</a:t>
            </a:r>
            <a:r>
              <a:rPr lang="en-US"/>
              <a:t>, </a:t>
            </a:r>
            <a:r>
              <a:rPr lang="en-US">
                <a:solidFill>
                  <a:srgbClr val="E36C09"/>
                </a:solidFill>
              </a:rPr>
              <a:t>comunicazione efficace</a:t>
            </a:r>
            <a:r>
              <a:rPr lang="en-US"/>
              <a:t>, </a:t>
            </a:r>
            <a:r>
              <a:rPr lang="en-US">
                <a:solidFill>
                  <a:srgbClr val="00B050"/>
                </a:solidFill>
              </a:rPr>
              <a:t>indipendenza</a:t>
            </a:r>
            <a:r>
              <a:rPr lang="en-US"/>
              <a:t>, </a:t>
            </a:r>
            <a:r>
              <a:rPr lang="en-US">
                <a:solidFill>
                  <a:srgbClr val="953734"/>
                </a:solidFill>
              </a:rPr>
              <a:t>autodisciplina</a:t>
            </a:r>
            <a:r>
              <a:rPr lang="en-US"/>
              <a:t>) nei giovani, prevenendo così anche il fenomeno della violenza tra pari.</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Perché essere severi non serve?</a:t>
            </a:r>
            <a:endParaRPr b="1"/>
          </a:p>
        </p:txBody>
      </p:sp>
      <p:sp>
        <p:nvSpPr>
          <p:cNvPr id="214" name="Google Shape;214;p9"/>
          <p:cNvSpPr txBox="1">
            <a:spLocks noGrp="1"/>
          </p:cNvSpPr>
          <p:nvPr>
            <p:ph type="body" idx="1"/>
          </p:nvPr>
        </p:nvSpPr>
        <p:spPr>
          <a:xfrm>
            <a:off x="223333" y="1782762"/>
            <a:ext cx="8686800" cy="370100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0000"/>
              </a:buClr>
              <a:buSzPts val="2000"/>
              <a:buNone/>
            </a:pPr>
            <a:r>
              <a:rPr lang="en-US" sz="2000" b="1">
                <a:solidFill>
                  <a:srgbClr val="FF0000"/>
                </a:solidFill>
              </a:rPr>
              <a:t>Conseguenze di un'educazione rigida*:</a:t>
            </a:r>
            <a:endParaRPr/>
          </a:p>
          <a:p>
            <a:pPr marL="342900" lvl="0" indent="-342900" algn="l" rtl="0">
              <a:spcBef>
                <a:spcPts val="400"/>
              </a:spcBef>
              <a:spcAft>
                <a:spcPts val="0"/>
              </a:spcAft>
              <a:buClr>
                <a:schemeClr val="dk1"/>
              </a:buClr>
              <a:buSzPts val="2000"/>
              <a:buChar char="•"/>
            </a:pPr>
            <a:r>
              <a:rPr lang="en-US" sz="2000"/>
              <a:t>bassa autostima. </a:t>
            </a:r>
            <a:endParaRPr/>
          </a:p>
          <a:p>
            <a:pPr marL="342900" lvl="0" indent="-342900" algn="l" rtl="0">
              <a:spcBef>
                <a:spcPts val="400"/>
              </a:spcBef>
              <a:spcAft>
                <a:spcPts val="0"/>
              </a:spcAft>
              <a:buClr>
                <a:schemeClr val="dk1"/>
              </a:buClr>
              <a:buSzPts val="2000"/>
              <a:buChar char="•"/>
            </a:pPr>
            <a:r>
              <a:rPr lang="en-US" sz="2000"/>
              <a:t>senso di colpa. </a:t>
            </a:r>
            <a:endParaRPr/>
          </a:p>
          <a:p>
            <a:pPr marL="342900" lvl="0" indent="-342900" algn="l" rtl="0">
              <a:spcBef>
                <a:spcPts val="400"/>
              </a:spcBef>
              <a:spcAft>
                <a:spcPts val="0"/>
              </a:spcAft>
              <a:buClr>
                <a:schemeClr val="dk1"/>
              </a:buClr>
              <a:buSzPts val="2000"/>
              <a:buChar char="•"/>
            </a:pPr>
            <a:r>
              <a:rPr lang="en-US" sz="2000"/>
              <a:t>La sensazione di non essere abbastanza bravi. </a:t>
            </a:r>
            <a:endParaRPr/>
          </a:p>
          <a:p>
            <a:pPr marL="342900" lvl="0" indent="-342900" algn="l" rtl="0">
              <a:spcBef>
                <a:spcPts val="400"/>
              </a:spcBef>
              <a:spcAft>
                <a:spcPts val="0"/>
              </a:spcAft>
              <a:buClr>
                <a:schemeClr val="dk1"/>
              </a:buClr>
              <a:buSzPts val="2000"/>
              <a:buChar char="•"/>
            </a:pPr>
            <a:r>
              <a:rPr lang="en-US" sz="2000"/>
              <a:t>Comportamento autodistruttivo. </a:t>
            </a:r>
            <a:endParaRPr/>
          </a:p>
          <a:p>
            <a:pPr marL="342900" lvl="0" indent="-342900" algn="l" rtl="0">
              <a:spcBef>
                <a:spcPts val="400"/>
              </a:spcBef>
              <a:spcAft>
                <a:spcPts val="0"/>
              </a:spcAft>
              <a:buClr>
                <a:schemeClr val="dk1"/>
              </a:buClr>
              <a:buSzPts val="2000"/>
              <a:buChar char="•"/>
            </a:pPr>
            <a:r>
              <a:rPr lang="en-US" sz="2000"/>
              <a:t>Bassa autoconsapevolezza (non so chi sono, cosa voglio, cosa va bene per me) </a:t>
            </a:r>
            <a:endParaRPr/>
          </a:p>
          <a:p>
            <a:pPr marL="342900" lvl="0" indent="-342900" algn="l" rtl="0">
              <a:spcBef>
                <a:spcPts val="400"/>
              </a:spcBef>
              <a:spcAft>
                <a:spcPts val="0"/>
              </a:spcAft>
              <a:buClr>
                <a:schemeClr val="dk1"/>
              </a:buClr>
              <a:buSzPts val="2000"/>
              <a:buChar char="•"/>
            </a:pPr>
            <a:r>
              <a:rPr lang="en-US" sz="2000"/>
              <a:t>Atteggiamento eccessivamente ribelle</a:t>
            </a:r>
            <a:endParaRPr sz="2000"/>
          </a:p>
          <a:p>
            <a:pPr marL="342900" lvl="0" indent="-342900" algn="l" rtl="0">
              <a:spcBef>
                <a:spcPts val="400"/>
              </a:spcBef>
              <a:spcAft>
                <a:spcPts val="0"/>
              </a:spcAft>
              <a:buClr>
                <a:schemeClr val="dk1"/>
              </a:buClr>
              <a:buSzPts val="2000"/>
              <a:buChar char="•"/>
            </a:pPr>
            <a:r>
              <a:rPr lang="en-US" sz="2000"/>
              <a:t>Eccessivo atteggiamento di sottomissione</a:t>
            </a:r>
            <a:endParaRPr sz="2000"/>
          </a:p>
          <a:p>
            <a:pPr marL="342900" lvl="0" indent="-342900" algn="l" rtl="0">
              <a:spcBef>
                <a:spcPts val="400"/>
              </a:spcBef>
              <a:spcAft>
                <a:spcPts val="0"/>
              </a:spcAft>
              <a:buClr>
                <a:schemeClr val="dk1"/>
              </a:buClr>
              <a:buSzPts val="2000"/>
              <a:buChar char="•"/>
            </a:pPr>
            <a:r>
              <a:rPr lang="en-US" sz="2000"/>
              <a:t>Ritiro, paura, sfiducia</a:t>
            </a:r>
            <a:endParaRPr/>
          </a:p>
        </p:txBody>
      </p:sp>
      <p:sp>
        <p:nvSpPr>
          <p:cNvPr id="215" name="Google Shape;215;p9"/>
          <p:cNvSpPr txBox="1"/>
          <p:nvPr/>
        </p:nvSpPr>
        <p:spPr>
          <a:xfrm>
            <a:off x="451933" y="5483770"/>
            <a:ext cx="82296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 controllo ossessivo, mettere la persona in secondo piano, farla sentire in colpa, punizioni fisiche e psicologiche, paragoni con gli altri, alzare la voce</a:t>
            </a:r>
            <a:endParaRPr/>
          </a:p>
        </p:txBody>
      </p:sp>
    </p:spTree>
  </p:cSld>
  <p:clrMapOvr>
    <a:masterClrMapping/>
  </p:clrMapOvr>
</p:sld>
</file>

<file path=ppt/theme/theme1.xml><?xml version="1.0" encoding="utf-8"?>
<a:theme xmlns:a="http://schemas.openxmlformats.org/drawingml/2006/main"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4527</Words>
  <Application>Microsoft Office PowerPoint</Application>
  <PresentationFormat>Pokaz na ekranie (4:3)</PresentationFormat>
  <Paragraphs>396</Paragraphs>
  <Slides>67</Slides>
  <Notes>67</Notes>
  <HiddenSlides>0</HiddenSlides>
  <MMClips>0</MMClips>
  <ScaleCrop>false</ScaleCrop>
  <HeadingPairs>
    <vt:vector size="6" baseType="variant">
      <vt:variant>
        <vt:lpstr>Używane czcionki</vt:lpstr>
      </vt:variant>
      <vt:variant>
        <vt:i4>7</vt:i4>
      </vt:variant>
      <vt:variant>
        <vt:lpstr>Motyw</vt:lpstr>
      </vt:variant>
      <vt:variant>
        <vt:i4>2</vt:i4>
      </vt:variant>
      <vt:variant>
        <vt:lpstr>Tytuły slajdów</vt:lpstr>
      </vt:variant>
      <vt:variant>
        <vt:i4>67</vt:i4>
      </vt:variant>
    </vt:vector>
  </HeadingPairs>
  <TitlesOfParts>
    <vt:vector size="76" baseType="lpstr">
      <vt:lpstr>Tahoma</vt:lpstr>
      <vt:lpstr>Calibri</vt:lpstr>
      <vt:lpstr>Noto Sans Symbols</vt:lpstr>
      <vt:lpstr>Verdana</vt:lpstr>
      <vt:lpstr>Arial</vt:lpstr>
      <vt:lpstr>Book Antiqua</vt:lpstr>
      <vt:lpstr>Roboto</vt:lpstr>
      <vt:lpstr>Motyw pakietu Office</vt:lpstr>
      <vt:lpstr>4_Motyw pakietu Office</vt:lpstr>
      <vt:lpstr>Prezentacja programu PowerPoint</vt:lpstr>
      <vt:lpstr>Prezentacja programu PowerPoint</vt:lpstr>
      <vt:lpstr>Workshop psico-educativo per genitori</vt:lpstr>
      <vt:lpstr>Da dove è nata l'idea del progetto?</vt:lpstr>
      <vt:lpstr>Bullismo nelle scuole primarie (2018) </vt:lpstr>
      <vt:lpstr>Obiettivo del progetto</vt:lpstr>
      <vt:lpstr>Prezentacja programu PowerPoint</vt:lpstr>
      <vt:lpstr>Prezentacja programu PowerPoint</vt:lpstr>
      <vt:lpstr>Perché essere severi non serve?</vt:lpstr>
      <vt:lpstr>Perché l'eccessiva indulgenza non serve?</vt:lpstr>
      <vt:lpstr>Disciplina Positiva (DP)</vt:lpstr>
      <vt:lpstr>Strumenti base della DP</vt:lpstr>
      <vt:lpstr>PUNIZIONE vs CONSEGUENZA</vt:lpstr>
      <vt:lpstr>Prezentacja programu PowerPoint</vt:lpstr>
      <vt:lpstr>I 4 obiettivi e motivazioni sbagliati del comportamento*</vt:lpstr>
      <vt:lpstr>Attirare eccessivamente l'attenzione su di sé </vt:lpstr>
      <vt:lpstr>POTERE (AUTORITÀ)</vt:lpstr>
      <vt:lpstr>VENDETTA</vt:lpstr>
      <vt:lpstr>Cosa non fare</vt:lpstr>
      <vt:lpstr>Cosa fare</vt:lpstr>
      <vt:lpstr>MANCANZA DI FIDUCIA</vt:lpstr>
      <vt:lpstr>Cosa fare?</vt:lpstr>
      <vt:lpstr>Prezentacja programu PowerPoint</vt:lpstr>
      <vt:lpstr>TEMPERAMENTO</vt:lpstr>
      <vt:lpstr>Tipi di temperamento:</vt:lpstr>
      <vt:lpstr>Prezentacja programu PowerPoint</vt:lpstr>
      <vt:lpstr>Collerico</vt:lpstr>
      <vt:lpstr>Melanconico</vt:lpstr>
      <vt:lpstr>Flemmatico </vt:lpstr>
      <vt:lpstr>Come si crea l'AUTOSTIMA di un bambino?</vt:lpstr>
      <vt:lpstr>Elogio vs Incoraggiamento</vt:lpstr>
      <vt:lpstr>Prezentacja programu PowerPoint</vt:lpstr>
      <vt:lpstr>ASSERTIVITÀ</vt:lpstr>
      <vt:lpstr>EMPATIA</vt:lpstr>
      <vt:lpstr>Comunicazione non violenta (NVC)</vt:lpstr>
      <vt:lpstr>Il linguaggio dello sciacallo – “TU”</vt:lpstr>
      <vt:lpstr>Il linguaggio della giraffa – “IO”</vt:lpstr>
      <vt:lpstr>Il linguaggio della giraffa – “IO”</vt:lpstr>
      <vt:lpstr>I vantaggi del linguaggio della „giraffa”</vt:lpstr>
      <vt:lpstr>Trova la „giraffa”</vt:lpstr>
      <vt:lpstr>Dallo “sciacallo” alla “giraffa” </vt:lpstr>
      <vt:lpstr>Come comunicare con il linguaggio della giraffa?</vt:lpstr>
      <vt:lpstr>Capacità di risolvere i conflitti</vt:lpstr>
      <vt:lpstr>Errori commessi dagli adulti durante i conflitti tra bambini:</vt:lpstr>
      <vt:lpstr>Come aiutare in modo ottimale i bambini durante un conflitto?</vt:lpstr>
      <vt:lpstr>Cosa vale la pena fare nel caso di conflitti tra bambini?</vt:lpstr>
      <vt:lpstr>Cos’è il bullismo?</vt:lpstr>
      <vt:lpstr>Riguarda anche mio figlio/a?</vt:lpstr>
      <vt:lpstr>Prezentacja programu PowerPoint</vt:lpstr>
      <vt:lpstr>Prezentacja programu PowerPoint</vt:lpstr>
      <vt:lpstr>FATTI</vt:lpstr>
      <vt:lpstr>Cosa non è bullismo?</vt:lpstr>
      <vt:lpstr>Come aiutare un bambino che subisce violenza tra pari?</vt:lpstr>
      <vt:lpstr>Prezentacja programu PowerPoint</vt:lpstr>
      <vt:lpstr>Quali sono i motivi che portano a compiere atti di bullismo?</vt:lpstr>
      <vt:lpstr>Gli effetti del bullismo a lungo termine</vt:lpstr>
      <vt:lpstr>Gli effetti del bullismo a breve termine</vt:lpstr>
      <vt:lpstr>SINTOMI della violenza subita</vt:lpstr>
      <vt:lpstr>Un bambino che ha subito un improvviso peggioramento nell'apprendimento e nel comportamento...</vt:lpstr>
      <vt:lpstr>Come parlare con il bullo?</vt:lpstr>
      <vt:lpstr>Come aiutare un bambino vittima di bullismo?</vt:lpstr>
      <vt:lpstr>Come aiutare un bambino vittima di bullismo?</vt:lpstr>
      <vt:lpstr>Prezentacja programu PowerPoint</vt:lpstr>
      <vt:lpstr>Come incoraggiare vostro figlio a trovare una soluzione?</vt:lpstr>
      <vt:lpstr>Prezentacja programu PowerPoint</vt:lpstr>
      <vt:lpstr>Prezentacja programu PowerPoint</vt:lpstr>
      <vt:lpstr>Errori commessi dai genitori di bambini autori di violenza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Admin</dc:creator>
  <cp:lastModifiedBy>Edumocni</cp:lastModifiedBy>
  <cp:revision>1</cp:revision>
  <dcterms:created xsi:type="dcterms:W3CDTF">2019-05-15T20:10:45Z</dcterms:created>
  <dcterms:modified xsi:type="dcterms:W3CDTF">2023-07-12T11:58:50Z</dcterms:modified>
</cp:coreProperties>
</file>